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72185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354" y="62"/>
      </p:cViewPr>
      <p:guideLst>
        <p:guide orient="horz" pos="2160"/>
        <p:guide pos="30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3EE79-1770-4B80-B2D6-F8995C5EDFE6}" type="doc">
      <dgm:prSet loTypeId="urn:microsoft.com/office/officeart/2008/layout/RadialCluster" loCatId="relationship" qsTypeId="urn:microsoft.com/office/officeart/2005/8/quickstyle/simple1" qsCatId="simple" csTypeId="urn:microsoft.com/office/officeart/2005/8/colors/colorful3" csCatId="colorful" phldr="1"/>
      <dgm:spPr/>
      <dgm:t>
        <a:bodyPr/>
        <a:lstStyle/>
        <a:p>
          <a:endParaRPr lang="es-MX"/>
        </a:p>
      </dgm:t>
    </dgm:pt>
    <dgm:pt modelId="{2964A4E8-0914-498D-B715-533AF63B714E}">
      <dgm:prSet phldrT="[Texto]"/>
      <dgm:spPr/>
      <dgm:t>
        <a:bodyPr/>
        <a:lstStyle/>
        <a:p>
          <a:r>
            <a:rPr lang="es-MX" dirty="0"/>
            <a:t>Articulo 221. </a:t>
          </a:r>
        </a:p>
      </dgm:t>
    </dgm:pt>
    <dgm:pt modelId="{8E770FB2-D37F-4621-B661-7C1B5965BDBD}" type="parTrans" cxnId="{C499BF56-2954-45E8-A4B4-315913472C7D}">
      <dgm:prSet/>
      <dgm:spPr/>
      <dgm:t>
        <a:bodyPr/>
        <a:lstStyle/>
        <a:p>
          <a:endParaRPr lang="es-MX"/>
        </a:p>
      </dgm:t>
    </dgm:pt>
    <dgm:pt modelId="{9C93A97B-832E-44C0-8454-E5A6ED7477A2}" type="sibTrans" cxnId="{C499BF56-2954-45E8-A4B4-315913472C7D}">
      <dgm:prSet/>
      <dgm:spPr/>
      <dgm:t>
        <a:bodyPr/>
        <a:lstStyle/>
        <a:p>
          <a:endParaRPr lang="es-MX"/>
        </a:p>
      </dgm:t>
    </dgm:pt>
    <dgm:pt modelId="{7EDB6F92-4943-41F8-993D-2E7AEF1D6042}">
      <dgm:prSet phldrT="[Texto]"/>
      <dgm:spPr/>
      <dgm:t>
        <a:bodyPr/>
        <a:lstStyle/>
        <a:p>
          <a:r>
            <a:rPr lang="es-MX" dirty="0"/>
            <a:t>III. Materia prima (medicamento )</a:t>
          </a:r>
        </a:p>
      </dgm:t>
    </dgm:pt>
    <dgm:pt modelId="{4AEF1755-67FF-437E-AF49-B850E4D73DD1}" type="parTrans" cxnId="{BDEBC0A2-4DD4-4B19-AEBE-8948E289621F}">
      <dgm:prSet/>
      <dgm:spPr/>
      <dgm:t>
        <a:bodyPr/>
        <a:lstStyle/>
        <a:p>
          <a:endParaRPr lang="es-MX"/>
        </a:p>
      </dgm:t>
    </dgm:pt>
    <dgm:pt modelId="{72F4C603-96AA-4DD7-BA93-62A8EE54F380}" type="sibTrans" cxnId="{BDEBC0A2-4DD4-4B19-AEBE-8948E289621F}">
      <dgm:prSet/>
      <dgm:spPr/>
      <dgm:t>
        <a:bodyPr/>
        <a:lstStyle/>
        <a:p>
          <a:endParaRPr lang="es-MX"/>
        </a:p>
      </dgm:t>
    </dgm:pt>
    <dgm:pt modelId="{C9B06CF0-7D8B-4C3C-8522-29BF854C4FA2}">
      <dgm:prSet phldrT="[Texto]"/>
      <dgm:spPr/>
      <dgm:t>
        <a:bodyPr/>
        <a:lstStyle/>
        <a:p>
          <a:r>
            <a:rPr lang="es-MX" dirty="0"/>
            <a:t>IV. Aditivo (medicamento)</a:t>
          </a:r>
        </a:p>
      </dgm:t>
    </dgm:pt>
    <dgm:pt modelId="{1E9EE32C-CFE0-441E-95F1-B98A189F7D79}" type="parTrans" cxnId="{A7E36EBA-91E6-4732-A965-4768337A70D1}">
      <dgm:prSet/>
      <dgm:spPr/>
      <dgm:t>
        <a:bodyPr/>
        <a:lstStyle/>
        <a:p>
          <a:endParaRPr lang="es-MX"/>
        </a:p>
      </dgm:t>
    </dgm:pt>
    <dgm:pt modelId="{7AF810ED-65C9-4BDE-9AB4-EB538D1C53BB}" type="sibTrans" cxnId="{A7E36EBA-91E6-4732-A965-4768337A70D1}">
      <dgm:prSet/>
      <dgm:spPr/>
      <dgm:t>
        <a:bodyPr/>
        <a:lstStyle/>
        <a:p>
          <a:endParaRPr lang="es-MX"/>
        </a:p>
      </dgm:t>
    </dgm:pt>
    <dgm:pt modelId="{F1166C39-3B58-4C59-8B73-5F45EEE1EB86}">
      <dgm:prSet phldrT="[Texto]"/>
      <dgm:spPr/>
      <dgm:t>
        <a:bodyPr/>
        <a:lstStyle/>
        <a:p>
          <a:r>
            <a:rPr lang="es-MX" dirty="0"/>
            <a:t>V. Materiales (medicamento)</a:t>
          </a:r>
        </a:p>
      </dgm:t>
    </dgm:pt>
    <dgm:pt modelId="{5FAED5B9-6D5C-4ECB-8A8F-F7FEF278084C}" type="parTrans" cxnId="{4707947C-DFAF-4988-8006-08AA513D333F}">
      <dgm:prSet/>
      <dgm:spPr/>
      <dgm:t>
        <a:bodyPr/>
        <a:lstStyle/>
        <a:p>
          <a:endParaRPr lang="es-MX"/>
        </a:p>
      </dgm:t>
    </dgm:pt>
    <dgm:pt modelId="{D89E8896-2B27-4DA1-94CF-FB5614D33656}" type="sibTrans" cxnId="{4707947C-DFAF-4988-8006-08AA513D333F}">
      <dgm:prSet/>
      <dgm:spPr/>
      <dgm:t>
        <a:bodyPr/>
        <a:lstStyle/>
        <a:p>
          <a:endParaRPr lang="es-MX"/>
        </a:p>
      </dgm:t>
    </dgm:pt>
    <dgm:pt modelId="{C1A2F6C0-8CCB-43C7-B1C5-1E399EAC1455}" type="pres">
      <dgm:prSet presAssocID="{A183EE79-1770-4B80-B2D6-F8995C5EDFE6}" presName="Name0" presStyleCnt="0">
        <dgm:presLayoutVars>
          <dgm:chMax val="1"/>
          <dgm:chPref val="1"/>
          <dgm:dir/>
          <dgm:animOne val="branch"/>
          <dgm:animLvl val="lvl"/>
        </dgm:presLayoutVars>
      </dgm:prSet>
      <dgm:spPr/>
    </dgm:pt>
    <dgm:pt modelId="{D45D08EE-EBC9-4E1A-BE37-7F9E0EA3F7A8}" type="pres">
      <dgm:prSet presAssocID="{2964A4E8-0914-498D-B715-533AF63B714E}" presName="singleCycle" presStyleCnt="0"/>
      <dgm:spPr/>
    </dgm:pt>
    <dgm:pt modelId="{DE0D1463-D215-4395-89F0-82A45177AA2A}" type="pres">
      <dgm:prSet presAssocID="{2964A4E8-0914-498D-B715-533AF63B714E}" presName="singleCenter" presStyleLbl="node1" presStyleIdx="0" presStyleCnt="4" custLinFactNeighborX="-27" custLinFactNeighborY="-2522">
        <dgm:presLayoutVars>
          <dgm:chMax val="7"/>
          <dgm:chPref val="7"/>
        </dgm:presLayoutVars>
      </dgm:prSet>
      <dgm:spPr/>
    </dgm:pt>
    <dgm:pt modelId="{C902BF48-CF1A-4371-AEE6-F5912C9A22CA}" type="pres">
      <dgm:prSet presAssocID="{4AEF1755-67FF-437E-AF49-B850E4D73DD1}" presName="Name56" presStyleLbl="parChTrans1D2" presStyleIdx="0" presStyleCnt="3"/>
      <dgm:spPr/>
    </dgm:pt>
    <dgm:pt modelId="{EDB5ECE4-01CD-4798-B9FC-55DBE5FBFAAA}" type="pres">
      <dgm:prSet presAssocID="{7EDB6F92-4943-41F8-993D-2E7AEF1D6042}" presName="text0" presStyleLbl="node1" presStyleIdx="1" presStyleCnt="4" custScaleX="197806" custScaleY="95436">
        <dgm:presLayoutVars>
          <dgm:bulletEnabled val="1"/>
        </dgm:presLayoutVars>
      </dgm:prSet>
      <dgm:spPr/>
    </dgm:pt>
    <dgm:pt modelId="{9B38F881-6ADA-4691-B0FF-3E53749FB2CF}" type="pres">
      <dgm:prSet presAssocID="{1E9EE32C-CFE0-441E-95F1-B98A189F7D79}" presName="Name56" presStyleLbl="parChTrans1D2" presStyleIdx="1" presStyleCnt="3"/>
      <dgm:spPr/>
    </dgm:pt>
    <dgm:pt modelId="{1EA9524D-4BF9-4D09-A453-04010986A198}" type="pres">
      <dgm:prSet presAssocID="{C9B06CF0-7D8B-4C3C-8522-29BF854C4FA2}" presName="text0" presStyleLbl="node1" presStyleIdx="2" presStyleCnt="4" custScaleX="162188" custScaleY="135829">
        <dgm:presLayoutVars>
          <dgm:bulletEnabled val="1"/>
        </dgm:presLayoutVars>
      </dgm:prSet>
      <dgm:spPr/>
    </dgm:pt>
    <dgm:pt modelId="{FF5B405D-24B2-4632-AA79-E9F25F8B3960}" type="pres">
      <dgm:prSet presAssocID="{5FAED5B9-6D5C-4ECB-8A8F-F7FEF278084C}" presName="Name56" presStyleLbl="parChTrans1D2" presStyleIdx="2" presStyleCnt="3"/>
      <dgm:spPr/>
    </dgm:pt>
    <dgm:pt modelId="{82622226-F2DA-4F68-AA80-47929546E5E9}" type="pres">
      <dgm:prSet presAssocID="{F1166C39-3B58-4C59-8B73-5F45EEE1EB86}" presName="text0" presStyleLbl="node1" presStyleIdx="3" presStyleCnt="4" custScaleX="161482" custScaleY="131964">
        <dgm:presLayoutVars>
          <dgm:bulletEnabled val="1"/>
        </dgm:presLayoutVars>
      </dgm:prSet>
      <dgm:spPr/>
    </dgm:pt>
  </dgm:ptLst>
  <dgm:cxnLst>
    <dgm:cxn modelId="{D6BF0309-0ED0-4825-A894-F51812452811}" type="presOf" srcId="{4AEF1755-67FF-437E-AF49-B850E4D73DD1}" destId="{C902BF48-CF1A-4371-AEE6-F5912C9A22CA}" srcOrd="0" destOrd="0" presId="urn:microsoft.com/office/officeart/2008/layout/RadialCluster"/>
    <dgm:cxn modelId="{A1BF5612-7E14-4CCB-BEDE-ECFF33133282}" type="presOf" srcId="{1E9EE32C-CFE0-441E-95F1-B98A189F7D79}" destId="{9B38F881-6ADA-4691-B0FF-3E53749FB2CF}" srcOrd="0" destOrd="0" presId="urn:microsoft.com/office/officeart/2008/layout/RadialCluster"/>
    <dgm:cxn modelId="{A8DB3768-3F39-4A1D-A2B0-40FC760C650F}" type="presOf" srcId="{C9B06CF0-7D8B-4C3C-8522-29BF854C4FA2}" destId="{1EA9524D-4BF9-4D09-A453-04010986A198}" srcOrd="0" destOrd="0" presId="urn:microsoft.com/office/officeart/2008/layout/RadialCluster"/>
    <dgm:cxn modelId="{FC936D50-4BDF-4089-90A5-9A0F7A0764FF}" type="presOf" srcId="{F1166C39-3B58-4C59-8B73-5F45EEE1EB86}" destId="{82622226-F2DA-4F68-AA80-47929546E5E9}" srcOrd="0" destOrd="0" presId="urn:microsoft.com/office/officeart/2008/layout/RadialCluster"/>
    <dgm:cxn modelId="{C499BF56-2954-45E8-A4B4-315913472C7D}" srcId="{A183EE79-1770-4B80-B2D6-F8995C5EDFE6}" destId="{2964A4E8-0914-498D-B715-533AF63B714E}" srcOrd="0" destOrd="0" parTransId="{8E770FB2-D37F-4621-B661-7C1B5965BDBD}" sibTransId="{9C93A97B-832E-44C0-8454-E5A6ED7477A2}"/>
    <dgm:cxn modelId="{4707947C-DFAF-4988-8006-08AA513D333F}" srcId="{2964A4E8-0914-498D-B715-533AF63B714E}" destId="{F1166C39-3B58-4C59-8B73-5F45EEE1EB86}" srcOrd="2" destOrd="0" parTransId="{5FAED5B9-6D5C-4ECB-8A8F-F7FEF278084C}" sibTransId="{D89E8896-2B27-4DA1-94CF-FB5614D33656}"/>
    <dgm:cxn modelId="{BDEBC0A2-4DD4-4B19-AEBE-8948E289621F}" srcId="{2964A4E8-0914-498D-B715-533AF63B714E}" destId="{7EDB6F92-4943-41F8-993D-2E7AEF1D6042}" srcOrd="0" destOrd="0" parTransId="{4AEF1755-67FF-437E-AF49-B850E4D73DD1}" sibTransId="{72F4C603-96AA-4DD7-BA93-62A8EE54F380}"/>
    <dgm:cxn modelId="{AEDAD7AB-7A4E-4C3C-B341-1301897C69A8}" type="presOf" srcId="{5FAED5B9-6D5C-4ECB-8A8F-F7FEF278084C}" destId="{FF5B405D-24B2-4632-AA79-E9F25F8B3960}" srcOrd="0" destOrd="0" presId="urn:microsoft.com/office/officeart/2008/layout/RadialCluster"/>
    <dgm:cxn modelId="{C47189B4-2A8D-4C2F-A744-74E2023FF74B}" type="presOf" srcId="{2964A4E8-0914-498D-B715-533AF63B714E}" destId="{DE0D1463-D215-4395-89F0-82A45177AA2A}" srcOrd="0" destOrd="0" presId="urn:microsoft.com/office/officeart/2008/layout/RadialCluster"/>
    <dgm:cxn modelId="{44C15EB5-3765-47BD-884D-6ACE88B8B7DD}" type="presOf" srcId="{7EDB6F92-4943-41F8-993D-2E7AEF1D6042}" destId="{EDB5ECE4-01CD-4798-B9FC-55DBE5FBFAAA}" srcOrd="0" destOrd="0" presId="urn:microsoft.com/office/officeart/2008/layout/RadialCluster"/>
    <dgm:cxn modelId="{A7E36EBA-91E6-4732-A965-4768337A70D1}" srcId="{2964A4E8-0914-498D-B715-533AF63B714E}" destId="{C9B06CF0-7D8B-4C3C-8522-29BF854C4FA2}" srcOrd="1" destOrd="0" parTransId="{1E9EE32C-CFE0-441E-95F1-B98A189F7D79}" sibTransId="{7AF810ED-65C9-4BDE-9AB4-EB538D1C53BB}"/>
    <dgm:cxn modelId="{084513E7-9727-4259-B469-C17CDD99D895}" type="presOf" srcId="{A183EE79-1770-4B80-B2D6-F8995C5EDFE6}" destId="{C1A2F6C0-8CCB-43C7-B1C5-1E399EAC1455}" srcOrd="0" destOrd="0" presId="urn:microsoft.com/office/officeart/2008/layout/RadialCluster"/>
    <dgm:cxn modelId="{F00A6357-00F6-4E25-AFD0-9D0224D08E7C}" type="presParOf" srcId="{C1A2F6C0-8CCB-43C7-B1C5-1E399EAC1455}" destId="{D45D08EE-EBC9-4E1A-BE37-7F9E0EA3F7A8}" srcOrd="0" destOrd="0" presId="urn:microsoft.com/office/officeart/2008/layout/RadialCluster"/>
    <dgm:cxn modelId="{06E4D156-EC78-4FB7-8785-5DFB0EF1AF6A}" type="presParOf" srcId="{D45D08EE-EBC9-4E1A-BE37-7F9E0EA3F7A8}" destId="{DE0D1463-D215-4395-89F0-82A45177AA2A}" srcOrd="0" destOrd="0" presId="urn:microsoft.com/office/officeart/2008/layout/RadialCluster"/>
    <dgm:cxn modelId="{BE1DE27B-27EC-4215-BDE2-862D0A14F95E}" type="presParOf" srcId="{D45D08EE-EBC9-4E1A-BE37-7F9E0EA3F7A8}" destId="{C902BF48-CF1A-4371-AEE6-F5912C9A22CA}" srcOrd="1" destOrd="0" presId="urn:microsoft.com/office/officeart/2008/layout/RadialCluster"/>
    <dgm:cxn modelId="{B0A04AD1-7038-4E30-8ED1-30383D1E4BD3}" type="presParOf" srcId="{D45D08EE-EBC9-4E1A-BE37-7F9E0EA3F7A8}" destId="{EDB5ECE4-01CD-4798-B9FC-55DBE5FBFAAA}" srcOrd="2" destOrd="0" presId="urn:microsoft.com/office/officeart/2008/layout/RadialCluster"/>
    <dgm:cxn modelId="{FFFAF038-6D77-4119-A277-EF1F83C6C692}" type="presParOf" srcId="{D45D08EE-EBC9-4E1A-BE37-7F9E0EA3F7A8}" destId="{9B38F881-6ADA-4691-B0FF-3E53749FB2CF}" srcOrd="3" destOrd="0" presId="urn:microsoft.com/office/officeart/2008/layout/RadialCluster"/>
    <dgm:cxn modelId="{74C17A13-5AC0-4B13-B83D-33EF64B275C2}" type="presParOf" srcId="{D45D08EE-EBC9-4E1A-BE37-7F9E0EA3F7A8}" destId="{1EA9524D-4BF9-4D09-A453-04010986A198}" srcOrd="4" destOrd="0" presId="urn:microsoft.com/office/officeart/2008/layout/RadialCluster"/>
    <dgm:cxn modelId="{3AD7D9D7-B32A-417B-83A6-832EC0E33976}" type="presParOf" srcId="{D45D08EE-EBC9-4E1A-BE37-7F9E0EA3F7A8}" destId="{FF5B405D-24B2-4632-AA79-E9F25F8B3960}" srcOrd="5" destOrd="0" presId="urn:microsoft.com/office/officeart/2008/layout/RadialCluster"/>
    <dgm:cxn modelId="{0E344996-9F10-4CAD-8F73-F3A552BD0A25}" type="presParOf" srcId="{D45D08EE-EBC9-4E1A-BE37-7F9E0EA3F7A8}" destId="{82622226-F2DA-4F68-AA80-47929546E5E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21C41-0787-4225-B90B-D0E6458C1813}"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es-MX"/>
        </a:p>
      </dgm:t>
    </dgm:pt>
    <dgm:pt modelId="{F48F27A4-854A-48C7-AAFF-C82D05E440EA}">
      <dgm:prSet phldrT="[Texto]"/>
      <dgm:spPr/>
      <dgm:t>
        <a:bodyPr/>
        <a:lstStyle/>
        <a:p>
          <a:r>
            <a:rPr lang="es-MX" dirty="0"/>
            <a:t>A. Por su forma de preparación:</a:t>
          </a:r>
        </a:p>
      </dgm:t>
    </dgm:pt>
    <dgm:pt modelId="{29AEE519-CD01-437B-9DFB-84E65898751D}" type="parTrans" cxnId="{53409725-CE90-496E-9CDF-C74ED035F5B6}">
      <dgm:prSet/>
      <dgm:spPr/>
      <dgm:t>
        <a:bodyPr/>
        <a:lstStyle/>
        <a:p>
          <a:endParaRPr lang="es-MX"/>
        </a:p>
      </dgm:t>
    </dgm:pt>
    <dgm:pt modelId="{34211011-B877-4952-BD84-5A3BFC214151}" type="sibTrans" cxnId="{53409725-CE90-496E-9CDF-C74ED035F5B6}">
      <dgm:prSet/>
      <dgm:spPr/>
      <dgm:t>
        <a:bodyPr/>
        <a:lstStyle/>
        <a:p>
          <a:endParaRPr lang="es-MX"/>
        </a:p>
      </dgm:t>
    </dgm:pt>
    <dgm:pt modelId="{013AF25F-13A2-4163-B0F1-F2F5B63CA0F2}">
      <dgm:prSet phldrT="[Texto]"/>
      <dgm:spPr/>
      <dgm:t>
        <a:bodyPr/>
        <a:lstStyle/>
        <a:p>
          <a:r>
            <a:rPr lang="es-MX" dirty="0"/>
            <a:t>Magistrales</a:t>
          </a:r>
        </a:p>
      </dgm:t>
    </dgm:pt>
    <dgm:pt modelId="{B7E01A8D-02CF-4259-B842-808626C9E933}" type="parTrans" cxnId="{96798A8B-327D-46C0-994C-E8B4ADDA8775}">
      <dgm:prSet/>
      <dgm:spPr/>
      <dgm:t>
        <a:bodyPr/>
        <a:lstStyle/>
        <a:p>
          <a:endParaRPr lang="es-MX"/>
        </a:p>
      </dgm:t>
    </dgm:pt>
    <dgm:pt modelId="{7B2EF618-236D-494E-A7F3-4D3499883027}" type="sibTrans" cxnId="{96798A8B-327D-46C0-994C-E8B4ADDA8775}">
      <dgm:prSet/>
      <dgm:spPr/>
      <dgm:t>
        <a:bodyPr/>
        <a:lstStyle/>
        <a:p>
          <a:endParaRPr lang="es-MX"/>
        </a:p>
      </dgm:t>
    </dgm:pt>
    <dgm:pt modelId="{C5E7C064-2EE6-4AEB-944B-B8E1FCFDCC79}">
      <dgm:prSet phldrT="[Texto]"/>
      <dgm:spPr/>
      <dgm:t>
        <a:bodyPr/>
        <a:lstStyle/>
        <a:p>
          <a:r>
            <a:rPr lang="es-MX" dirty="0"/>
            <a:t>Oficinales</a:t>
          </a:r>
        </a:p>
      </dgm:t>
    </dgm:pt>
    <dgm:pt modelId="{C0F2111D-1E69-4024-9F8E-2D0586DE07F1}" type="parTrans" cxnId="{179E149D-8F95-4B5B-9223-9ED601830265}">
      <dgm:prSet/>
      <dgm:spPr/>
      <dgm:t>
        <a:bodyPr/>
        <a:lstStyle/>
        <a:p>
          <a:endParaRPr lang="es-MX"/>
        </a:p>
      </dgm:t>
    </dgm:pt>
    <dgm:pt modelId="{FE90B438-D4E4-49A0-948E-FFA6E249101D}" type="sibTrans" cxnId="{179E149D-8F95-4B5B-9223-9ED601830265}">
      <dgm:prSet/>
      <dgm:spPr/>
      <dgm:t>
        <a:bodyPr/>
        <a:lstStyle/>
        <a:p>
          <a:endParaRPr lang="es-MX"/>
        </a:p>
      </dgm:t>
    </dgm:pt>
    <dgm:pt modelId="{405A4DC5-B549-4871-AA96-7F984986C7EA}">
      <dgm:prSet phldrT="[Texto]" phldr="1"/>
      <dgm:spPr/>
      <dgm:t>
        <a:bodyPr/>
        <a:lstStyle/>
        <a:p>
          <a:endParaRPr lang="es-MX" dirty="0"/>
        </a:p>
      </dgm:t>
    </dgm:pt>
    <dgm:pt modelId="{04A9C6AF-27EE-4B10-8C06-D33F067B3DB4}" type="parTrans" cxnId="{8108862A-AAD5-48E1-BAE7-B166E40F725B}">
      <dgm:prSet/>
      <dgm:spPr/>
      <dgm:t>
        <a:bodyPr/>
        <a:lstStyle/>
        <a:p>
          <a:endParaRPr lang="es-MX"/>
        </a:p>
      </dgm:t>
    </dgm:pt>
    <dgm:pt modelId="{3BDF5184-561A-49FB-8952-8A5FB19642F4}" type="sibTrans" cxnId="{8108862A-AAD5-48E1-BAE7-B166E40F725B}">
      <dgm:prSet/>
      <dgm:spPr/>
      <dgm:t>
        <a:bodyPr/>
        <a:lstStyle/>
        <a:p>
          <a:endParaRPr lang="es-MX"/>
        </a:p>
      </dgm:t>
    </dgm:pt>
    <dgm:pt modelId="{601CAD82-8962-4EB2-8298-DC66E9CEFDD0}">
      <dgm:prSet phldrT="[Texto]" phldr="1"/>
      <dgm:spPr/>
      <dgm:t>
        <a:bodyPr/>
        <a:lstStyle/>
        <a:p>
          <a:endParaRPr lang="es-MX" dirty="0"/>
        </a:p>
      </dgm:t>
    </dgm:pt>
    <dgm:pt modelId="{A16F6730-53C1-4763-A5DB-43ED228D5BCB}" type="parTrans" cxnId="{950D5BC8-3E02-43D4-9001-48C3C726CA44}">
      <dgm:prSet/>
      <dgm:spPr/>
      <dgm:t>
        <a:bodyPr/>
        <a:lstStyle/>
        <a:p>
          <a:endParaRPr lang="es-MX"/>
        </a:p>
      </dgm:t>
    </dgm:pt>
    <dgm:pt modelId="{2EFD0EEE-9817-47F2-95E0-7979F218DE6A}" type="sibTrans" cxnId="{950D5BC8-3E02-43D4-9001-48C3C726CA44}">
      <dgm:prSet/>
      <dgm:spPr/>
      <dgm:t>
        <a:bodyPr/>
        <a:lstStyle/>
        <a:p>
          <a:endParaRPr lang="es-MX"/>
        </a:p>
      </dgm:t>
    </dgm:pt>
    <dgm:pt modelId="{27A2018F-0FF6-42AF-89EB-5B31BECD62BF}">
      <dgm:prSet phldrT="[Texto]" phldr="1"/>
      <dgm:spPr/>
      <dgm:t>
        <a:bodyPr/>
        <a:lstStyle/>
        <a:p>
          <a:endParaRPr lang="es-MX"/>
        </a:p>
      </dgm:t>
    </dgm:pt>
    <dgm:pt modelId="{62D4433E-7903-401A-81B4-1C6DF5E42DDB}" type="parTrans" cxnId="{FB9977EC-A920-45D4-A090-9F7DBA64F385}">
      <dgm:prSet/>
      <dgm:spPr/>
      <dgm:t>
        <a:bodyPr/>
        <a:lstStyle/>
        <a:p>
          <a:endParaRPr lang="es-MX"/>
        </a:p>
      </dgm:t>
    </dgm:pt>
    <dgm:pt modelId="{7675E64C-4B40-427B-9870-D8BB66C917DE}" type="sibTrans" cxnId="{FB9977EC-A920-45D4-A090-9F7DBA64F385}">
      <dgm:prSet/>
      <dgm:spPr/>
      <dgm:t>
        <a:bodyPr/>
        <a:lstStyle/>
        <a:p>
          <a:endParaRPr lang="es-MX"/>
        </a:p>
      </dgm:t>
    </dgm:pt>
    <dgm:pt modelId="{3F6904B7-0498-4A63-8F1E-7187FCC836D3}">
      <dgm:prSet phldrT="[Texto]" phldr="1"/>
      <dgm:spPr/>
      <dgm:t>
        <a:bodyPr/>
        <a:lstStyle/>
        <a:p>
          <a:endParaRPr lang="es-MX"/>
        </a:p>
      </dgm:t>
    </dgm:pt>
    <dgm:pt modelId="{363CDBAD-C1BE-4A65-8854-CD09077E9C80}" type="parTrans" cxnId="{33F9A2BA-6237-4DC0-80AA-E6D01B8AFE7A}">
      <dgm:prSet/>
      <dgm:spPr/>
      <dgm:t>
        <a:bodyPr/>
        <a:lstStyle/>
        <a:p>
          <a:endParaRPr lang="es-MX"/>
        </a:p>
      </dgm:t>
    </dgm:pt>
    <dgm:pt modelId="{32327D84-43AE-4F9D-AB30-3ECC6A5ABD74}" type="sibTrans" cxnId="{33F9A2BA-6237-4DC0-80AA-E6D01B8AFE7A}">
      <dgm:prSet/>
      <dgm:spPr/>
      <dgm:t>
        <a:bodyPr/>
        <a:lstStyle/>
        <a:p>
          <a:endParaRPr lang="es-MX"/>
        </a:p>
      </dgm:t>
    </dgm:pt>
    <dgm:pt modelId="{E0B24F61-2E24-499A-9510-6FDCAD5194C5}">
      <dgm:prSet phldrT="[Texto]" phldr="1"/>
      <dgm:spPr/>
      <dgm:t>
        <a:bodyPr/>
        <a:lstStyle/>
        <a:p>
          <a:endParaRPr lang="es-MX"/>
        </a:p>
      </dgm:t>
    </dgm:pt>
    <dgm:pt modelId="{CEF1305C-7252-4026-87E5-54D4BA57061B}" type="parTrans" cxnId="{213C1648-EF70-4702-92C4-037F07A06553}">
      <dgm:prSet/>
      <dgm:spPr/>
      <dgm:t>
        <a:bodyPr/>
        <a:lstStyle/>
        <a:p>
          <a:endParaRPr lang="es-MX"/>
        </a:p>
      </dgm:t>
    </dgm:pt>
    <dgm:pt modelId="{9380C722-8653-4E2B-9012-FFEB0E77D419}" type="sibTrans" cxnId="{213C1648-EF70-4702-92C4-037F07A06553}">
      <dgm:prSet/>
      <dgm:spPr/>
      <dgm:t>
        <a:bodyPr/>
        <a:lstStyle/>
        <a:p>
          <a:endParaRPr lang="es-MX"/>
        </a:p>
      </dgm:t>
    </dgm:pt>
    <dgm:pt modelId="{60651888-A3DC-4E21-93BB-D518E469066D}">
      <dgm:prSet phldrT="[Texto]" phldr="1"/>
      <dgm:spPr/>
      <dgm:t>
        <a:bodyPr/>
        <a:lstStyle/>
        <a:p>
          <a:endParaRPr lang="es-MX"/>
        </a:p>
      </dgm:t>
    </dgm:pt>
    <dgm:pt modelId="{2C287759-50BA-4773-813F-EF71A89CD5BA}" type="parTrans" cxnId="{01F2E577-502B-4C56-B88E-5352F77CF16E}">
      <dgm:prSet/>
      <dgm:spPr/>
      <dgm:t>
        <a:bodyPr/>
        <a:lstStyle/>
        <a:p>
          <a:endParaRPr lang="es-MX"/>
        </a:p>
      </dgm:t>
    </dgm:pt>
    <dgm:pt modelId="{E88F91BD-9F9F-4347-8696-B71A4F28E318}" type="sibTrans" cxnId="{01F2E577-502B-4C56-B88E-5352F77CF16E}">
      <dgm:prSet/>
      <dgm:spPr/>
      <dgm:t>
        <a:bodyPr/>
        <a:lstStyle/>
        <a:p>
          <a:endParaRPr lang="es-MX"/>
        </a:p>
      </dgm:t>
    </dgm:pt>
    <dgm:pt modelId="{CEBC4607-F036-4B0C-BB67-519CF61E98AE}">
      <dgm:prSet/>
      <dgm:spPr/>
      <dgm:t>
        <a:bodyPr/>
        <a:lstStyle/>
        <a:p>
          <a:r>
            <a:rPr lang="es-MX"/>
            <a:t>Especialidades farmacéuticas</a:t>
          </a:r>
          <a:endParaRPr lang="es-MX" dirty="0"/>
        </a:p>
      </dgm:t>
    </dgm:pt>
    <dgm:pt modelId="{F4DAE8CB-DE4A-49EA-BB21-4DF77C73E2AD}" type="parTrans" cxnId="{E0812FDF-3126-4C3B-9AA8-E545051ABE84}">
      <dgm:prSet/>
      <dgm:spPr/>
      <dgm:t>
        <a:bodyPr/>
        <a:lstStyle/>
        <a:p>
          <a:endParaRPr lang="es-MX"/>
        </a:p>
      </dgm:t>
    </dgm:pt>
    <dgm:pt modelId="{AA08477B-D11F-4595-BD89-CA09D331E3AD}" type="sibTrans" cxnId="{E0812FDF-3126-4C3B-9AA8-E545051ABE84}">
      <dgm:prSet/>
      <dgm:spPr/>
      <dgm:t>
        <a:bodyPr/>
        <a:lstStyle/>
        <a:p>
          <a:endParaRPr lang="es-MX"/>
        </a:p>
      </dgm:t>
    </dgm:pt>
    <dgm:pt modelId="{9B1D1524-0499-4BF8-833C-D09159FBF884}" type="pres">
      <dgm:prSet presAssocID="{66921C41-0787-4225-B90B-D0E6458C1813}" presName="cycle" presStyleCnt="0">
        <dgm:presLayoutVars>
          <dgm:chMax val="1"/>
          <dgm:dir/>
          <dgm:animLvl val="ctr"/>
          <dgm:resizeHandles val="exact"/>
        </dgm:presLayoutVars>
      </dgm:prSet>
      <dgm:spPr/>
    </dgm:pt>
    <dgm:pt modelId="{34F137B4-B3D1-44D7-B0B1-B28B673F9473}" type="pres">
      <dgm:prSet presAssocID="{F48F27A4-854A-48C7-AAFF-C82D05E440EA}" presName="centerShape" presStyleLbl="node0" presStyleIdx="0" presStyleCnt="1"/>
      <dgm:spPr/>
    </dgm:pt>
    <dgm:pt modelId="{FE75E7C1-6B1E-4029-A2BE-01C90D3DE209}" type="pres">
      <dgm:prSet presAssocID="{B7E01A8D-02CF-4259-B842-808626C9E933}" presName="parTrans" presStyleLbl="bgSibTrans2D1" presStyleIdx="0" presStyleCnt="3"/>
      <dgm:spPr/>
    </dgm:pt>
    <dgm:pt modelId="{C44AA3F9-5F1A-4CAF-99EE-7959018B9C2A}" type="pres">
      <dgm:prSet presAssocID="{013AF25F-13A2-4163-B0F1-F2F5B63CA0F2}" presName="node" presStyleLbl="node1" presStyleIdx="0" presStyleCnt="3">
        <dgm:presLayoutVars>
          <dgm:bulletEnabled val="1"/>
        </dgm:presLayoutVars>
      </dgm:prSet>
      <dgm:spPr/>
    </dgm:pt>
    <dgm:pt modelId="{D4D5A2C0-6601-4CC3-A372-E9366FC148B8}" type="pres">
      <dgm:prSet presAssocID="{C0F2111D-1E69-4024-9F8E-2D0586DE07F1}" presName="parTrans" presStyleLbl="bgSibTrans2D1" presStyleIdx="1" presStyleCnt="3"/>
      <dgm:spPr/>
    </dgm:pt>
    <dgm:pt modelId="{D4B9D8F5-226C-4216-ABCC-A1A6E659BF5D}" type="pres">
      <dgm:prSet presAssocID="{C5E7C064-2EE6-4AEB-944B-B8E1FCFDCC79}" presName="node" presStyleLbl="node1" presStyleIdx="1" presStyleCnt="3" custRadScaleRad="100048" custRadScaleInc="-110">
        <dgm:presLayoutVars>
          <dgm:bulletEnabled val="1"/>
        </dgm:presLayoutVars>
      </dgm:prSet>
      <dgm:spPr/>
    </dgm:pt>
    <dgm:pt modelId="{1BCFCF1B-917D-45A5-A39B-375ED2BA4016}" type="pres">
      <dgm:prSet presAssocID="{F4DAE8CB-DE4A-49EA-BB21-4DF77C73E2AD}" presName="parTrans" presStyleLbl="bgSibTrans2D1" presStyleIdx="2" presStyleCnt="3"/>
      <dgm:spPr/>
    </dgm:pt>
    <dgm:pt modelId="{922D24C1-58F9-47E1-BB2D-C4D2C8E531FA}" type="pres">
      <dgm:prSet presAssocID="{CEBC4607-F036-4B0C-BB67-519CF61E98AE}" presName="node" presStyleLbl="node1" presStyleIdx="2" presStyleCnt="3">
        <dgm:presLayoutVars>
          <dgm:bulletEnabled val="1"/>
        </dgm:presLayoutVars>
      </dgm:prSet>
      <dgm:spPr/>
    </dgm:pt>
  </dgm:ptLst>
  <dgm:cxnLst>
    <dgm:cxn modelId="{3AE99E0C-4236-4E36-95D3-F4F1721C5EA4}" type="presOf" srcId="{013AF25F-13A2-4163-B0F1-F2F5B63CA0F2}" destId="{C44AA3F9-5F1A-4CAF-99EE-7959018B9C2A}" srcOrd="0" destOrd="0" presId="urn:microsoft.com/office/officeart/2005/8/layout/radial4"/>
    <dgm:cxn modelId="{53409725-CE90-496E-9CDF-C74ED035F5B6}" srcId="{66921C41-0787-4225-B90B-D0E6458C1813}" destId="{F48F27A4-854A-48C7-AAFF-C82D05E440EA}" srcOrd="0" destOrd="0" parTransId="{29AEE519-CD01-437B-9DFB-84E65898751D}" sibTransId="{34211011-B877-4952-BD84-5A3BFC214151}"/>
    <dgm:cxn modelId="{8108862A-AAD5-48E1-BAE7-B166E40F725B}" srcId="{66921C41-0787-4225-B90B-D0E6458C1813}" destId="{405A4DC5-B549-4871-AA96-7F984986C7EA}" srcOrd="1" destOrd="0" parTransId="{04A9C6AF-27EE-4B10-8C06-D33F067B3DB4}" sibTransId="{3BDF5184-561A-49FB-8952-8A5FB19642F4}"/>
    <dgm:cxn modelId="{B376142F-0295-4E55-B273-5A85C57213E0}" type="presOf" srcId="{C5E7C064-2EE6-4AEB-944B-B8E1FCFDCC79}" destId="{D4B9D8F5-226C-4216-ABCC-A1A6E659BF5D}" srcOrd="0" destOrd="0" presId="urn:microsoft.com/office/officeart/2005/8/layout/radial4"/>
    <dgm:cxn modelId="{D21B0B33-D4FC-478D-A441-2B5694734BC5}" type="presOf" srcId="{C0F2111D-1E69-4024-9F8E-2D0586DE07F1}" destId="{D4D5A2C0-6601-4CC3-A372-E9366FC148B8}" srcOrd="0" destOrd="0" presId="urn:microsoft.com/office/officeart/2005/8/layout/radial4"/>
    <dgm:cxn modelId="{213C1648-EF70-4702-92C4-037F07A06553}" srcId="{3F6904B7-0498-4A63-8F1E-7187FCC836D3}" destId="{E0B24F61-2E24-499A-9510-6FDCAD5194C5}" srcOrd="0" destOrd="0" parTransId="{CEF1305C-7252-4026-87E5-54D4BA57061B}" sibTransId="{9380C722-8653-4E2B-9012-FFEB0E77D419}"/>
    <dgm:cxn modelId="{EA91514B-A642-44B1-98D8-3F167E980E4F}" type="presOf" srcId="{CEBC4607-F036-4B0C-BB67-519CF61E98AE}" destId="{922D24C1-58F9-47E1-BB2D-C4D2C8E531FA}" srcOrd="0" destOrd="0" presId="urn:microsoft.com/office/officeart/2005/8/layout/radial4"/>
    <dgm:cxn modelId="{01F2E577-502B-4C56-B88E-5352F77CF16E}" srcId="{3F6904B7-0498-4A63-8F1E-7187FCC836D3}" destId="{60651888-A3DC-4E21-93BB-D518E469066D}" srcOrd="1" destOrd="0" parTransId="{2C287759-50BA-4773-813F-EF71A89CD5BA}" sibTransId="{E88F91BD-9F9F-4347-8696-B71A4F28E318}"/>
    <dgm:cxn modelId="{DC24CA78-3AEA-4B09-AE34-16ABF90F7C3E}" type="presOf" srcId="{66921C41-0787-4225-B90B-D0E6458C1813}" destId="{9B1D1524-0499-4BF8-833C-D09159FBF884}" srcOrd="0" destOrd="0" presId="urn:microsoft.com/office/officeart/2005/8/layout/radial4"/>
    <dgm:cxn modelId="{DF875083-E2DD-42F4-B722-EC76C0E94669}" type="presOf" srcId="{F48F27A4-854A-48C7-AAFF-C82D05E440EA}" destId="{34F137B4-B3D1-44D7-B0B1-B28B673F9473}" srcOrd="0" destOrd="0" presId="urn:microsoft.com/office/officeart/2005/8/layout/radial4"/>
    <dgm:cxn modelId="{96798A8B-327D-46C0-994C-E8B4ADDA8775}" srcId="{F48F27A4-854A-48C7-AAFF-C82D05E440EA}" destId="{013AF25F-13A2-4163-B0F1-F2F5B63CA0F2}" srcOrd="0" destOrd="0" parTransId="{B7E01A8D-02CF-4259-B842-808626C9E933}" sibTransId="{7B2EF618-236D-494E-A7F3-4D3499883027}"/>
    <dgm:cxn modelId="{179E149D-8F95-4B5B-9223-9ED601830265}" srcId="{F48F27A4-854A-48C7-AAFF-C82D05E440EA}" destId="{C5E7C064-2EE6-4AEB-944B-B8E1FCFDCC79}" srcOrd="1" destOrd="0" parTransId="{C0F2111D-1E69-4024-9F8E-2D0586DE07F1}" sibTransId="{FE90B438-D4E4-49A0-948E-FFA6E249101D}"/>
    <dgm:cxn modelId="{33F9A2BA-6237-4DC0-80AA-E6D01B8AFE7A}" srcId="{66921C41-0787-4225-B90B-D0E6458C1813}" destId="{3F6904B7-0498-4A63-8F1E-7187FCC836D3}" srcOrd="2" destOrd="0" parTransId="{363CDBAD-C1BE-4A65-8854-CD09077E9C80}" sibTransId="{32327D84-43AE-4F9D-AB30-3ECC6A5ABD74}"/>
    <dgm:cxn modelId="{950D5BC8-3E02-43D4-9001-48C3C726CA44}" srcId="{405A4DC5-B549-4871-AA96-7F984986C7EA}" destId="{601CAD82-8962-4EB2-8298-DC66E9CEFDD0}" srcOrd="0" destOrd="0" parTransId="{A16F6730-53C1-4763-A5DB-43ED228D5BCB}" sibTransId="{2EFD0EEE-9817-47F2-95E0-7979F218DE6A}"/>
    <dgm:cxn modelId="{E0812FDF-3126-4C3B-9AA8-E545051ABE84}" srcId="{F48F27A4-854A-48C7-AAFF-C82D05E440EA}" destId="{CEBC4607-F036-4B0C-BB67-519CF61E98AE}" srcOrd="2" destOrd="0" parTransId="{F4DAE8CB-DE4A-49EA-BB21-4DF77C73E2AD}" sibTransId="{AA08477B-D11F-4595-BD89-CA09D331E3AD}"/>
    <dgm:cxn modelId="{FB9977EC-A920-45D4-A090-9F7DBA64F385}" srcId="{405A4DC5-B549-4871-AA96-7F984986C7EA}" destId="{27A2018F-0FF6-42AF-89EB-5B31BECD62BF}" srcOrd="1" destOrd="0" parTransId="{62D4433E-7903-401A-81B4-1C6DF5E42DDB}" sibTransId="{7675E64C-4B40-427B-9870-D8BB66C917DE}"/>
    <dgm:cxn modelId="{290175ED-ADED-4A31-AC11-2C313CD16635}" type="presOf" srcId="{B7E01A8D-02CF-4259-B842-808626C9E933}" destId="{FE75E7C1-6B1E-4029-A2BE-01C90D3DE209}" srcOrd="0" destOrd="0" presId="urn:microsoft.com/office/officeart/2005/8/layout/radial4"/>
    <dgm:cxn modelId="{E95901EF-962E-4AC6-BE70-4C8652C4EA67}" type="presOf" srcId="{F4DAE8CB-DE4A-49EA-BB21-4DF77C73E2AD}" destId="{1BCFCF1B-917D-45A5-A39B-375ED2BA4016}" srcOrd="0" destOrd="0" presId="urn:microsoft.com/office/officeart/2005/8/layout/radial4"/>
    <dgm:cxn modelId="{A71133D7-D2BF-42A4-8C69-D3DB85A91960}" type="presParOf" srcId="{9B1D1524-0499-4BF8-833C-D09159FBF884}" destId="{34F137B4-B3D1-44D7-B0B1-B28B673F9473}" srcOrd="0" destOrd="0" presId="urn:microsoft.com/office/officeart/2005/8/layout/radial4"/>
    <dgm:cxn modelId="{EA44243D-87F5-4FF7-959F-6935AE71A2BE}" type="presParOf" srcId="{9B1D1524-0499-4BF8-833C-D09159FBF884}" destId="{FE75E7C1-6B1E-4029-A2BE-01C90D3DE209}" srcOrd="1" destOrd="0" presId="urn:microsoft.com/office/officeart/2005/8/layout/radial4"/>
    <dgm:cxn modelId="{016490E8-3DAE-47AF-B7CB-A53C79F09B26}" type="presParOf" srcId="{9B1D1524-0499-4BF8-833C-D09159FBF884}" destId="{C44AA3F9-5F1A-4CAF-99EE-7959018B9C2A}" srcOrd="2" destOrd="0" presId="urn:microsoft.com/office/officeart/2005/8/layout/radial4"/>
    <dgm:cxn modelId="{C519827F-03A9-432D-AB7B-5FEF11A27BF9}" type="presParOf" srcId="{9B1D1524-0499-4BF8-833C-D09159FBF884}" destId="{D4D5A2C0-6601-4CC3-A372-E9366FC148B8}" srcOrd="3" destOrd="0" presId="urn:microsoft.com/office/officeart/2005/8/layout/radial4"/>
    <dgm:cxn modelId="{4BD60D8B-2E02-4D2D-ADED-D623EA6BBF0B}" type="presParOf" srcId="{9B1D1524-0499-4BF8-833C-D09159FBF884}" destId="{D4B9D8F5-226C-4216-ABCC-A1A6E659BF5D}" srcOrd="4" destOrd="0" presId="urn:microsoft.com/office/officeart/2005/8/layout/radial4"/>
    <dgm:cxn modelId="{5BB56591-BC57-4B3B-81D3-D84C202C724F}" type="presParOf" srcId="{9B1D1524-0499-4BF8-833C-D09159FBF884}" destId="{1BCFCF1B-917D-45A5-A39B-375ED2BA4016}" srcOrd="5" destOrd="0" presId="urn:microsoft.com/office/officeart/2005/8/layout/radial4"/>
    <dgm:cxn modelId="{84EC6337-9A7A-4317-919F-A66D2D6E4D55}" type="presParOf" srcId="{9B1D1524-0499-4BF8-833C-D09159FBF884}" destId="{922D24C1-58F9-47E1-BB2D-C4D2C8E531F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73C60-8884-4EAA-A19B-99198592AD2F}"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s-MX"/>
        </a:p>
      </dgm:t>
    </dgm:pt>
    <dgm:pt modelId="{A7D30F01-EDCC-4F64-ABAE-0DF75EBB307E}">
      <dgm:prSet phldrT="[Texto]"/>
      <dgm:spPr/>
      <dgm:t>
        <a:bodyPr/>
        <a:lstStyle/>
        <a:p>
          <a:r>
            <a:rPr lang="es-MX" dirty="0"/>
            <a:t>B. Por su naturaleza </a:t>
          </a:r>
        </a:p>
      </dgm:t>
    </dgm:pt>
    <dgm:pt modelId="{13605F47-1E7D-4718-89BE-494CDC78AEEB}" type="parTrans" cxnId="{D10316BD-68A7-4215-9AEC-12E0EE5431CB}">
      <dgm:prSet/>
      <dgm:spPr/>
      <dgm:t>
        <a:bodyPr/>
        <a:lstStyle/>
        <a:p>
          <a:endParaRPr lang="es-MX"/>
        </a:p>
      </dgm:t>
    </dgm:pt>
    <dgm:pt modelId="{76B1A40D-963C-4C5B-AC79-FDBBE1E3932C}" type="sibTrans" cxnId="{D10316BD-68A7-4215-9AEC-12E0EE5431CB}">
      <dgm:prSet/>
      <dgm:spPr/>
      <dgm:t>
        <a:bodyPr/>
        <a:lstStyle/>
        <a:p>
          <a:endParaRPr lang="es-MX"/>
        </a:p>
      </dgm:t>
    </dgm:pt>
    <dgm:pt modelId="{C530FE23-1A06-490D-93A4-3317CAB9801C}">
      <dgm:prSet phldrT="[Texto]"/>
      <dgm:spPr/>
      <dgm:t>
        <a:bodyPr/>
        <a:lstStyle/>
        <a:p>
          <a:r>
            <a:rPr lang="es-MX" dirty="0"/>
            <a:t>I. Alopáticos</a:t>
          </a:r>
        </a:p>
      </dgm:t>
    </dgm:pt>
    <dgm:pt modelId="{BE771A99-EF8D-462C-99AF-E075627D6BEB}" type="parTrans" cxnId="{D2074E92-B330-410E-83B8-602E4CECC639}">
      <dgm:prSet/>
      <dgm:spPr/>
      <dgm:t>
        <a:bodyPr/>
        <a:lstStyle/>
        <a:p>
          <a:endParaRPr lang="es-MX"/>
        </a:p>
      </dgm:t>
    </dgm:pt>
    <dgm:pt modelId="{3E11A061-568D-4C4C-A036-1CDDA4600B91}" type="sibTrans" cxnId="{D2074E92-B330-410E-83B8-602E4CECC639}">
      <dgm:prSet/>
      <dgm:spPr/>
      <dgm:t>
        <a:bodyPr/>
        <a:lstStyle/>
        <a:p>
          <a:endParaRPr lang="es-MX"/>
        </a:p>
      </dgm:t>
    </dgm:pt>
    <dgm:pt modelId="{9077D69A-6909-496B-95A1-45832303DB39}">
      <dgm:prSet phldrT="[Texto]"/>
      <dgm:spPr/>
      <dgm:t>
        <a:bodyPr/>
        <a:lstStyle/>
        <a:p>
          <a:r>
            <a:rPr lang="es-MX" dirty="0"/>
            <a:t>II. Homeopáticos</a:t>
          </a:r>
        </a:p>
      </dgm:t>
    </dgm:pt>
    <dgm:pt modelId="{7D053C1A-257A-4C41-9A4F-618FE0FFAE3C}" type="parTrans" cxnId="{B5203CB3-ED5C-40FB-BCEB-867C96CF8A1B}">
      <dgm:prSet/>
      <dgm:spPr/>
      <dgm:t>
        <a:bodyPr/>
        <a:lstStyle/>
        <a:p>
          <a:endParaRPr lang="es-MX"/>
        </a:p>
      </dgm:t>
    </dgm:pt>
    <dgm:pt modelId="{AD984353-D31B-471C-AD59-365CA09C49AE}" type="sibTrans" cxnId="{B5203CB3-ED5C-40FB-BCEB-867C96CF8A1B}">
      <dgm:prSet/>
      <dgm:spPr/>
      <dgm:t>
        <a:bodyPr/>
        <a:lstStyle/>
        <a:p>
          <a:endParaRPr lang="es-MX"/>
        </a:p>
      </dgm:t>
    </dgm:pt>
    <dgm:pt modelId="{0777278F-F8D9-4A4F-A508-AB40BC714A2F}">
      <dgm:prSet phldrT="[Texto]"/>
      <dgm:spPr/>
      <dgm:t>
        <a:bodyPr/>
        <a:lstStyle/>
        <a:p>
          <a:r>
            <a:rPr lang="es-MX" dirty="0"/>
            <a:t>III. Herbolarios</a:t>
          </a:r>
        </a:p>
      </dgm:t>
    </dgm:pt>
    <dgm:pt modelId="{8949AEAC-7885-4CDE-94F0-86349F6811D9}" type="parTrans" cxnId="{31C3CFAA-96B1-40D1-B881-46E51D89FA1C}">
      <dgm:prSet/>
      <dgm:spPr/>
      <dgm:t>
        <a:bodyPr/>
        <a:lstStyle/>
        <a:p>
          <a:endParaRPr lang="es-MX"/>
        </a:p>
      </dgm:t>
    </dgm:pt>
    <dgm:pt modelId="{7927CDF7-A27D-4371-9F80-5A00E36418CE}" type="sibTrans" cxnId="{31C3CFAA-96B1-40D1-B881-46E51D89FA1C}">
      <dgm:prSet/>
      <dgm:spPr/>
      <dgm:t>
        <a:bodyPr/>
        <a:lstStyle/>
        <a:p>
          <a:endParaRPr lang="es-MX"/>
        </a:p>
      </dgm:t>
    </dgm:pt>
    <dgm:pt modelId="{7CF5302B-4B92-4A6E-A251-57EDBC5205C0}" type="pres">
      <dgm:prSet presAssocID="{8BD73C60-8884-4EAA-A19B-99198592AD2F}" presName="diagram" presStyleCnt="0">
        <dgm:presLayoutVars>
          <dgm:chPref val="1"/>
          <dgm:dir/>
          <dgm:animOne val="branch"/>
          <dgm:animLvl val="lvl"/>
          <dgm:resizeHandles val="exact"/>
        </dgm:presLayoutVars>
      </dgm:prSet>
      <dgm:spPr/>
    </dgm:pt>
    <dgm:pt modelId="{0DCC0D52-08E6-458F-B1A2-27080CACF144}" type="pres">
      <dgm:prSet presAssocID="{A7D30F01-EDCC-4F64-ABAE-0DF75EBB307E}" presName="root1" presStyleCnt="0"/>
      <dgm:spPr/>
    </dgm:pt>
    <dgm:pt modelId="{7C0BDB10-0160-4455-ACC4-4210AC945182}" type="pres">
      <dgm:prSet presAssocID="{A7D30F01-EDCC-4F64-ABAE-0DF75EBB307E}" presName="LevelOneTextNode" presStyleLbl="node0" presStyleIdx="0" presStyleCnt="1">
        <dgm:presLayoutVars>
          <dgm:chPref val="3"/>
        </dgm:presLayoutVars>
      </dgm:prSet>
      <dgm:spPr/>
    </dgm:pt>
    <dgm:pt modelId="{8E8710DD-1CAE-4624-8554-B32DAB3054AF}" type="pres">
      <dgm:prSet presAssocID="{A7D30F01-EDCC-4F64-ABAE-0DF75EBB307E}" presName="level2hierChild" presStyleCnt="0"/>
      <dgm:spPr/>
    </dgm:pt>
    <dgm:pt modelId="{B6AAB2D9-573C-4429-82C1-AEA05697D402}" type="pres">
      <dgm:prSet presAssocID="{BE771A99-EF8D-462C-99AF-E075627D6BEB}" presName="conn2-1" presStyleLbl="parChTrans1D2" presStyleIdx="0" presStyleCnt="3"/>
      <dgm:spPr/>
    </dgm:pt>
    <dgm:pt modelId="{6490DEA8-B518-4BF2-9398-AD49B1980012}" type="pres">
      <dgm:prSet presAssocID="{BE771A99-EF8D-462C-99AF-E075627D6BEB}" presName="connTx" presStyleLbl="parChTrans1D2" presStyleIdx="0" presStyleCnt="3"/>
      <dgm:spPr/>
    </dgm:pt>
    <dgm:pt modelId="{7C1BC5CC-7D4B-4E7D-9E68-AEC0E8DEBB6A}" type="pres">
      <dgm:prSet presAssocID="{C530FE23-1A06-490D-93A4-3317CAB9801C}" presName="root2" presStyleCnt="0"/>
      <dgm:spPr/>
    </dgm:pt>
    <dgm:pt modelId="{95AD75F8-F017-471B-8925-E89864ECB6E4}" type="pres">
      <dgm:prSet presAssocID="{C530FE23-1A06-490D-93A4-3317CAB9801C}" presName="LevelTwoTextNode" presStyleLbl="node2" presStyleIdx="0" presStyleCnt="3">
        <dgm:presLayoutVars>
          <dgm:chPref val="3"/>
        </dgm:presLayoutVars>
      </dgm:prSet>
      <dgm:spPr/>
    </dgm:pt>
    <dgm:pt modelId="{6F7EF83B-0FBD-4FAE-9190-9E32BC91BCC6}" type="pres">
      <dgm:prSet presAssocID="{C530FE23-1A06-490D-93A4-3317CAB9801C}" presName="level3hierChild" presStyleCnt="0"/>
      <dgm:spPr/>
    </dgm:pt>
    <dgm:pt modelId="{E535F2AB-5908-4E9A-A49E-F8A7ED2A3BD6}" type="pres">
      <dgm:prSet presAssocID="{7D053C1A-257A-4C41-9A4F-618FE0FFAE3C}" presName="conn2-1" presStyleLbl="parChTrans1D2" presStyleIdx="1" presStyleCnt="3"/>
      <dgm:spPr/>
    </dgm:pt>
    <dgm:pt modelId="{0234D9AE-1617-4ABE-8E3A-E872B58F4D5D}" type="pres">
      <dgm:prSet presAssocID="{7D053C1A-257A-4C41-9A4F-618FE0FFAE3C}" presName="connTx" presStyleLbl="parChTrans1D2" presStyleIdx="1" presStyleCnt="3"/>
      <dgm:spPr/>
    </dgm:pt>
    <dgm:pt modelId="{AE3931BC-145A-41EA-AA27-5A3ACD3EFC4E}" type="pres">
      <dgm:prSet presAssocID="{9077D69A-6909-496B-95A1-45832303DB39}" presName="root2" presStyleCnt="0"/>
      <dgm:spPr/>
    </dgm:pt>
    <dgm:pt modelId="{F358E960-2720-4B7D-BC36-5CCC27BF2601}" type="pres">
      <dgm:prSet presAssocID="{9077D69A-6909-496B-95A1-45832303DB39}" presName="LevelTwoTextNode" presStyleLbl="node2" presStyleIdx="1" presStyleCnt="3">
        <dgm:presLayoutVars>
          <dgm:chPref val="3"/>
        </dgm:presLayoutVars>
      </dgm:prSet>
      <dgm:spPr/>
    </dgm:pt>
    <dgm:pt modelId="{7C86B557-AF27-43E7-BA16-D0073CD9C9A1}" type="pres">
      <dgm:prSet presAssocID="{9077D69A-6909-496B-95A1-45832303DB39}" presName="level3hierChild" presStyleCnt="0"/>
      <dgm:spPr/>
    </dgm:pt>
    <dgm:pt modelId="{69D1D24C-E522-4794-87A8-09951F6F008A}" type="pres">
      <dgm:prSet presAssocID="{8949AEAC-7885-4CDE-94F0-86349F6811D9}" presName="conn2-1" presStyleLbl="parChTrans1D2" presStyleIdx="2" presStyleCnt="3"/>
      <dgm:spPr/>
    </dgm:pt>
    <dgm:pt modelId="{930F119E-2FBF-42D4-8578-86281D98F047}" type="pres">
      <dgm:prSet presAssocID="{8949AEAC-7885-4CDE-94F0-86349F6811D9}" presName="connTx" presStyleLbl="parChTrans1D2" presStyleIdx="2" presStyleCnt="3"/>
      <dgm:spPr/>
    </dgm:pt>
    <dgm:pt modelId="{D47C3C3C-AD03-4B06-831B-6ABC2980648A}" type="pres">
      <dgm:prSet presAssocID="{0777278F-F8D9-4A4F-A508-AB40BC714A2F}" presName="root2" presStyleCnt="0"/>
      <dgm:spPr/>
    </dgm:pt>
    <dgm:pt modelId="{E3E3EB62-EBDA-4082-B38A-230DBEA12DA7}" type="pres">
      <dgm:prSet presAssocID="{0777278F-F8D9-4A4F-A508-AB40BC714A2F}" presName="LevelTwoTextNode" presStyleLbl="node2" presStyleIdx="2" presStyleCnt="3">
        <dgm:presLayoutVars>
          <dgm:chPref val="3"/>
        </dgm:presLayoutVars>
      </dgm:prSet>
      <dgm:spPr/>
    </dgm:pt>
    <dgm:pt modelId="{FC300F71-4685-4F98-A248-01619429BE9D}" type="pres">
      <dgm:prSet presAssocID="{0777278F-F8D9-4A4F-A508-AB40BC714A2F}" presName="level3hierChild" presStyleCnt="0"/>
      <dgm:spPr/>
    </dgm:pt>
  </dgm:ptLst>
  <dgm:cxnLst>
    <dgm:cxn modelId="{9FE8A404-E163-415A-855D-E5B868CA2230}" type="presOf" srcId="{9077D69A-6909-496B-95A1-45832303DB39}" destId="{F358E960-2720-4B7D-BC36-5CCC27BF2601}" srcOrd="0" destOrd="0" presId="urn:microsoft.com/office/officeart/2005/8/layout/hierarchy2"/>
    <dgm:cxn modelId="{3F973116-80C6-4E9D-BE10-4A66375FB3B8}" type="presOf" srcId="{8BD73C60-8884-4EAA-A19B-99198592AD2F}" destId="{7CF5302B-4B92-4A6E-A251-57EDBC5205C0}" srcOrd="0" destOrd="0" presId="urn:microsoft.com/office/officeart/2005/8/layout/hierarchy2"/>
    <dgm:cxn modelId="{568F4F26-1C30-49A3-89C9-C680BC54A7B0}" type="presOf" srcId="{8949AEAC-7885-4CDE-94F0-86349F6811D9}" destId="{930F119E-2FBF-42D4-8578-86281D98F047}" srcOrd="1" destOrd="0" presId="urn:microsoft.com/office/officeart/2005/8/layout/hierarchy2"/>
    <dgm:cxn modelId="{2449AF6F-FE46-4E22-BE54-84A9D61C0A1A}" type="presOf" srcId="{7D053C1A-257A-4C41-9A4F-618FE0FFAE3C}" destId="{E535F2AB-5908-4E9A-A49E-F8A7ED2A3BD6}" srcOrd="0" destOrd="0" presId="urn:microsoft.com/office/officeart/2005/8/layout/hierarchy2"/>
    <dgm:cxn modelId="{8B5B2976-A905-4D63-846D-3870DDEE608E}" type="presOf" srcId="{0777278F-F8D9-4A4F-A508-AB40BC714A2F}" destId="{E3E3EB62-EBDA-4082-B38A-230DBEA12DA7}" srcOrd="0" destOrd="0" presId="urn:microsoft.com/office/officeart/2005/8/layout/hierarchy2"/>
    <dgm:cxn modelId="{E8E4297B-2EF0-4142-B7CA-DF75B41C06DC}" type="presOf" srcId="{8949AEAC-7885-4CDE-94F0-86349F6811D9}" destId="{69D1D24C-E522-4794-87A8-09951F6F008A}" srcOrd="0" destOrd="0" presId="urn:microsoft.com/office/officeart/2005/8/layout/hierarchy2"/>
    <dgm:cxn modelId="{CFD89380-1395-4705-94FB-9B93DA8F4E64}" type="presOf" srcId="{7D053C1A-257A-4C41-9A4F-618FE0FFAE3C}" destId="{0234D9AE-1617-4ABE-8E3A-E872B58F4D5D}" srcOrd="1" destOrd="0" presId="urn:microsoft.com/office/officeart/2005/8/layout/hierarchy2"/>
    <dgm:cxn modelId="{D2074E92-B330-410E-83B8-602E4CECC639}" srcId="{A7D30F01-EDCC-4F64-ABAE-0DF75EBB307E}" destId="{C530FE23-1A06-490D-93A4-3317CAB9801C}" srcOrd="0" destOrd="0" parTransId="{BE771A99-EF8D-462C-99AF-E075627D6BEB}" sibTransId="{3E11A061-568D-4C4C-A036-1CDDA4600B91}"/>
    <dgm:cxn modelId="{31C3CFAA-96B1-40D1-B881-46E51D89FA1C}" srcId="{A7D30F01-EDCC-4F64-ABAE-0DF75EBB307E}" destId="{0777278F-F8D9-4A4F-A508-AB40BC714A2F}" srcOrd="2" destOrd="0" parTransId="{8949AEAC-7885-4CDE-94F0-86349F6811D9}" sibTransId="{7927CDF7-A27D-4371-9F80-5A00E36418CE}"/>
    <dgm:cxn modelId="{423E77AC-3A6D-4FD5-979C-3B93CB67EB42}" type="presOf" srcId="{A7D30F01-EDCC-4F64-ABAE-0DF75EBB307E}" destId="{7C0BDB10-0160-4455-ACC4-4210AC945182}" srcOrd="0" destOrd="0" presId="urn:microsoft.com/office/officeart/2005/8/layout/hierarchy2"/>
    <dgm:cxn modelId="{487A7BAD-68ED-4642-9825-B23425EA3D6B}" type="presOf" srcId="{BE771A99-EF8D-462C-99AF-E075627D6BEB}" destId="{6490DEA8-B518-4BF2-9398-AD49B1980012}" srcOrd="1" destOrd="0" presId="urn:microsoft.com/office/officeart/2005/8/layout/hierarchy2"/>
    <dgm:cxn modelId="{4CC9D8B1-80F2-4E9B-B53D-A974959B963E}" type="presOf" srcId="{C530FE23-1A06-490D-93A4-3317CAB9801C}" destId="{95AD75F8-F017-471B-8925-E89864ECB6E4}" srcOrd="0" destOrd="0" presId="urn:microsoft.com/office/officeart/2005/8/layout/hierarchy2"/>
    <dgm:cxn modelId="{B5203CB3-ED5C-40FB-BCEB-867C96CF8A1B}" srcId="{A7D30F01-EDCC-4F64-ABAE-0DF75EBB307E}" destId="{9077D69A-6909-496B-95A1-45832303DB39}" srcOrd="1" destOrd="0" parTransId="{7D053C1A-257A-4C41-9A4F-618FE0FFAE3C}" sibTransId="{AD984353-D31B-471C-AD59-365CA09C49AE}"/>
    <dgm:cxn modelId="{D10316BD-68A7-4215-9AEC-12E0EE5431CB}" srcId="{8BD73C60-8884-4EAA-A19B-99198592AD2F}" destId="{A7D30F01-EDCC-4F64-ABAE-0DF75EBB307E}" srcOrd="0" destOrd="0" parTransId="{13605F47-1E7D-4718-89BE-494CDC78AEEB}" sibTransId="{76B1A40D-963C-4C5B-AC79-FDBBE1E3932C}"/>
    <dgm:cxn modelId="{4C46BED8-3FE5-4FFA-81DD-3CD288C0D3DB}" type="presOf" srcId="{BE771A99-EF8D-462C-99AF-E075627D6BEB}" destId="{B6AAB2D9-573C-4429-82C1-AEA05697D402}" srcOrd="0" destOrd="0" presId="urn:microsoft.com/office/officeart/2005/8/layout/hierarchy2"/>
    <dgm:cxn modelId="{8E1CC17D-B813-4453-AEE3-B2B3DC6FE76E}" type="presParOf" srcId="{7CF5302B-4B92-4A6E-A251-57EDBC5205C0}" destId="{0DCC0D52-08E6-458F-B1A2-27080CACF144}" srcOrd="0" destOrd="0" presId="urn:microsoft.com/office/officeart/2005/8/layout/hierarchy2"/>
    <dgm:cxn modelId="{FEB96AFF-510E-41A5-B015-3BE237BE839C}" type="presParOf" srcId="{0DCC0D52-08E6-458F-B1A2-27080CACF144}" destId="{7C0BDB10-0160-4455-ACC4-4210AC945182}" srcOrd="0" destOrd="0" presId="urn:microsoft.com/office/officeart/2005/8/layout/hierarchy2"/>
    <dgm:cxn modelId="{7057C37D-0ADF-437C-9933-4940E3AD8ABA}" type="presParOf" srcId="{0DCC0D52-08E6-458F-B1A2-27080CACF144}" destId="{8E8710DD-1CAE-4624-8554-B32DAB3054AF}" srcOrd="1" destOrd="0" presId="urn:microsoft.com/office/officeart/2005/8/layout/hierarchy2"/>
    <dgm:cxn modelId="{E2B19EA1-0204-4F91-B9FD-E38E0CB2B3BC}" type="presParOf" srcId="{8E8710DD-1CAE-4624-8554-B32DAB3054AF}" destId="{B6AAB2D9-573C-4429-82C1-AEA05697D402}" srcOrd="0" destOrd="0" presId="urn:microsoft.com/office/officeart/2005/8/layout/hierarchy2"/>
    <dgm:cxn modelId="{E9B28A9D-676E-4612-8663-A57AD06E3F97}" type="presParOf" srcId="{B6AAB2D9-573C-4429-82C1-AEA05697D402}" destId="{6490DEA8-B518-4BF2-9398-AD49B1980012}" srcOrd="0" destOrd="0" presId="urn:microsoft.com/office/officeart/2005/8/layout/hierarchy2"/>
    <dgm:cxn modelId="{11849AEE-DBBA-47DA-8B93-B50771ECAE13}" type="presParOf" srcId="{8E8710DD-1CAE-4624-8554-B32DAB3054AF}" destId="{7C1BC5CC-7D4B-4E7D-9E68-AEC0E8DEBB6A}" srcOrd="1" destOrd="0" presId="urn:microsoft.com/office/officeart/2005/8/layout/hierarchy2"/>
    <dgm:cxn modelId="{9AF4DCA0-4D16-48CE-9642-731217867970}" type="presParOf" srcId="{7C1BC5CC-7D4B-4E7D-9E68-AEC0E8DEBB6A}" destId="{95AD75F8-F017-471B-8925-E89864ECB6E4}" srcOrd="0" destOrd="0" presId="urn:microsoft.com/office/officeart/2005/8/layout/hierarchy2"/>
    <dgm:cxn modelId="{4E817669-3F82-4D1C-8BA3-40F68BFB6926}" type="presParOf" srcId="{7C1BC5CC-7D4B-4E7D-9E68-AEC0E8DEBB6A}" destId="{6F7EF83B-0FBD-4FAE-9190-9E32BC91BCC6}" srcOrd="1" destOrd="0" presId="urn:microsoft.com/office/officeart/2005/8/layout/hierarchy2"/>
    <dgm:cxn modelId="{DA4413D0-3312-4B0F-8DD5-4B6A0299FAC2}" type="presParOf" srcId="{8E8710DD-1CAE-4624-8554-B32DAB3054AF}" destId="{E535F2AB-5908-4E9A-A49E-F8A7ED2A3BD6}" srcOrd="2" destOrd="0" presId="urn:microsoft.com/office/officeart/2005/8/layout/hierarchy2"/>
    <dgm:cxn modelId="{6A4E493E-4A21-4A1E-9ADF-FE351713F47B}" type="presParOf" srcId="{E535F2AB-5908-4E9A-A49E-F8A7ED2A3BD6}" destId="{0234D9AE-1617-4ABE-8E3A-E872B58F4D5D}" srcOrd="0" destOrd="0" presId="urn:microsoft.com/office/officeart/2005/8/layout/hierarchy2"/>
    <dgm:cxn modelId="{3683E869-02F2-4E4D-BDCF-933EE8F4E136}" type="presParOf" srcId="{8E8710DD-1CAE-4624-8554-B32DAB3054AF}" destId="{AE3931BC-145A-41EA-AA27-5A3ACD3EFC4E}" srcOrd="3" destOrd="0" presId="urn:microsoft.com/office/officeart/2005/8/layout/hierarchy2"/>
    <dgm:cxn modelId="{6833370B-D7A2-493B-B13A-A5BFB157A7BE}" type="presParOf" srcId="{AE3931BC-145A-41EA-AA27-5A3ACD3EFC4E}" destId="{F358E960-2720-4B7D-BC36-5CCC27BF2601}" srcOrd="0" destOrd="0" presId="urn:microsoft.com/office/officeart/2005/8/layout/hierarchy2"/>
    <dgm:cxn modelId="{D532634A-1180-4D13-A4AE-F81096262247}" type="presParOf" srcId="{AE3931BC-145A-41EA-AA27-5A3ACD3EFC4E}" destId="{7C86B557-AF27-43E7-BA16-D0073CD9C9A1}" srcOrd="1" destOrd="0" presId="urn:microsoft.com/office/officeart/2005/8/layout/hierarchy2"/>
    <dgm:cxn modelId="{213BCEDB-364E-4480-BCE1-3C2922B6C4C4}" type="presParOf" srcId="{8E8710DD-1CAE-4624-8554-B32DAB3054AF}" destId="{69D1D24C-E522-4794-87A8-09951F6F008A}" srcOrd="4" destOrd="0" presId="urn:microsoft.com/office/officeart/2005/8/layout/hierarchy2"/>
    <dgm:cxn modelId="{EBFF83F9-8917-4488-A248-AA066EF9FED8}" type="presParOf" srcId="{69D1D24C-E522-4794-87A8-09951F6F008A}" destId="{930F119E-2FBF-42D4-8578-86281D98F047}" srcOrd="0" destOrd="0" presId="urn:microsoft.com/office/officeart/2005/8/layout/hierarchy2"/>
    <dgm:cxn modelId="{482572A8-9EEA-4A36-83FF-E7429E36FC5C}" type="presParOf" srcId="{8E8710DD-1CAE-4624-8554-B32DAB3054AF}" destId="{D47C3C3C-AD03-4B06-831B-6ABC2980648A}" srcOrd="5" destOrd="0" presId="urn:microsoft.com/office/officeart/2005/8/layout/hierarchy2"/>
    <dgm:cxn modelId="{CCB67C59-89B7-49E1-9E73-CC8669B46176}" type="presParOf" srcId="{D47C3C3C-AD03-4B06-831B-6ABC2980648A}" destId="{E3E3EB62-EBDA-4082-B38A-230DBEA12DA7}" srcOrd="0" destOrd="0" presId="urn:microsoft.com/office/officeart/2005/8/layout/hierarchy2"/>
    <dgm:cxn modelId="{9680FC8A-D8B0-4551-B694-4558C4A899EB}" type="presParOf" srcId="{D47C3C3C-AD03-4B06-831B-6ABC2980648A}" destId="{FC300F71-4685-4F98-A248-01619429BE9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AB273-EDC0-48D0-97A1-9E586B3EE74C}"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s-MX"/>
        </a:p>
      </dgm:t>
    </dgm:pt>
    <dgm:pt modelId="{3E32C049-3F63-469F-BDD4-F2F333A79588}">
      <dgm:prSet phldrT="[Texto]"/>
      <dgm:spPr/>
      <dgm:t>
        <a:bodyPr/>
        <a:lstStyle/>
        <a:p>
          <a:r>
            <a:rPr lang="es-MX" dirty="0"/>
            <a:t>substancias psicotrópicas </a:t>
          </a:r>
        </a:p>
      </dgm:t>
    </dgm:pt>
    <dgm:pt modelId="{4A0CC830-0BAC-4F97-BB35-7386AF310BBA}" type="parTrans" cxnId="{2E09275E-AF0C-4A6F-BC16-033F21B57306}">
      <dgm:prSet/>
      <dgm:spPr/>
      <dgm:t>
        <a:bodyPr/>
        <a:lstStyle/>
        <a:p>
          <a:endParaRPr lang="es-MX"/>
        </a:p>
      </dgm:t>
    </dgm:pt>
    <dgm:pt modelId="{71987CDA-9896-4436-900A-DDCAC285B118}" type="sibTrans" cxnId="{2E09275E-AF0C-4A6F-BC16-033F21B57306}">
      <dgm:prSet/>
      <dgm:spPr/>
      <dgm:t>
        <a:bodyPr/>
        <a:lstStyle/>
        <a:p>
          <a:endParaRPr lang="es-MX"/>
        </a:p>
      </dgm:t>
    </dgm:pt>
    <dgm:pt modelId="{737346F8-FA6B-498B-A86A-7405FF49EF5C}">
      <dgm:prSet phldrT="[Texto]"/>
      <dgm:spPr/>
      <dgm:t>
        <a:bodyPr/>
        <a:lstStyle/>
        <a:p>
          <a:r>
            <a:rPr lang="es-MX" dirty="0"/>
            <a:t>Las que tienen valor terapéutico escaso o nulo </a:t>
          </a:r>
        </a:p>
      </dgm:t>
    </dgm:pt>
    <dgm:pt modelId="{21DD1C05-B13E-4969-B31B-103E4B2EA6CC}" type="parTrans" cxnId="{3C296A43-033E-44C1-9F54-855450A5F44B}">
      <dgm:prSet/>
      <dgm:spPr/>
      <dgm:t>
        <a:bodyPr/>
        <a:lstStyle/>
        <a:p>
          <a:endParaRPr lang="es-MX"/>
        </a:p>
      </dgm:t>
    </dgm:pt>
    <dgm:pt modelId="{31E6D9D1-32CA-4AC2-ABAE-29785EF8E839}" type="sibTrans" cxnId="{3C296A43-033E-44C1-9F54-855450A5F44B}">
      <dgm:prSet/>
      <dgm:spPr/>
      <dgm:t>
        <a:bodyPr/>
        <a:lstStyle/>
        <a:p>
          <a:endParaRPr lang="es-MX"/>
        </a:p>
      </dgm:t>
    </dgm:pt>
    <dgm:pt modelId="{A9C06E20-E12A-43C6-A091-3BF27E5FF07B}">
      <dgm:prSet phldrT="[Texto]"/>
      <dgm:spPr/>
      <dgm:t>
        <a:bodyPr/>
        <a:lstStyle/>
        <a:p>
          <a:r>
            <a:rPr lang="es-MX" dirty="0"/>
            <a:t>Las que tienen algún valor terapéutico</a:t>
          </a:r>
        </a:p>
      </dgm:t>
    </dgm:pt>
    <dgm:pt modelId="{DFA49494-CB4D-4FCE-ACA2-CA970C94424A}" type="parTrans" cxnId="{3A2D5C51-612F-46A8-BAC8-841D2F749507}">
      <dgm:prSet/>
      <dgm:spPr/>
      <dgm:t>
        <a:bodyPr/>
        <a:lstStyle/>
        <a:p>
          <a:endParaRPr lang="es-MX"/>
        </a:p>
      </dgm:t>
    </dgm:pt>
    <dgm:pt modelId="{D6BB89E9-29BC-40D6-A558-07F6B34D2371}" type="sibTrans" cxnId="{3A2D5C51-612F-46A8-BAC8-841D2F749507}">
      <dgm:prSet/>
      <dgm:spPr/>
      <dgm:t>
        <a:bodyPr/>
        <a:lstStyle/>
        <a:p>
          <a:endParaRPr lang="es-MX"/>
        </a:p>
      </dgm:t>
    </dgm:pt>
    <dgm:pt modelId="{00E99478-928F-416A-85AA-759D13ACA6E2}">
      <dgm:prSet phldrT="[Texto]"/>
      <dgm:spPr/>
      <dgm:t>
        <a:bodyPr/>
        <a:lstStyle/>
        <a:p>
          <a:r>
            <a:rPr lang="es-MX" dirty="0"/>
            <a:t>valor terapéutico, pero constituyen un problema para la salud pública</a:t>
          </a:r>
        </a:p>
      </dgm:t>
    </dgm:pt>
    <dgm:pt modelId="{6E8EE4E4-805C-47E2-B42A-EB9AF870C8C0}" type="parTrans" cxnId="{C52E2880-2449-4B40-83AA-4054EE67318B}">
      <dgm:prSet/>
      <dgm:spPr/>
      <dgm:t>
        <a:bodyPr/>
        <a:lstStyle/>
        <a:p>
          <a:endParaRPr lang="es-MX"/>
        </a:p>
      </dgm:t>
    </dgm:pt>
    <dgm:pt modelId="{CCB11C3C-0F6E-4098-8568-73FBB3D9B19F}" type="sibTrans" cxnId="{C52E2880-2449-4B40-83AA-4054EE67318B}">
      <dgm:prSet/>
      <dgm:spPr/>
      <dgm:t>
        <a:bodyPr/>
        <a:lstStyle/>
        <a:p>
          <a:endParaRPr lang="es-MX"/>
        </a:p>
      </dgm:t>
    </dgm:pt>
    <dgm:pt modelId="{1A212069-3FB6-4400-9440-1DBE2E3532AE}">
      <dgm:prSet/>
      <dgm:spPr/>
      <dgm:t>
        <a:bodyPr/>
        <a:lstStyle/>
        <a:p>
          <a:r>
            <a:rPr lang="es-MX" dirty="0"/>
            <a:t>Las que tienen amplios usos terapéuticos y constituyen un problema menor para la salud pública</a:t>
          </a:r>
        </a:p>
      </dgm:t>
    </dgm:pt>
    <dgm:pt modelId="{699927FA-BB04-4176-AB77-18537CB27D5B}" type="parTrans" cxnId="{29ADE6FD-ED80-419B-BDA3-1E77294A4914}">
      <dgm:prSet/>
      <dgm:spPr/>
      <dgm:t>
        <a:bodyPr/>
        <a:lstStyle/>
        <a:p>
          <a:endParaRPr lang="es-MX"/>
        </a:p>
      </dgm:t>
    </dgm:pt>
    <dgm:pt modelId="{9F20873F-D22E-4AD4-8213-D3E80837766D}" type="sibTrans" cxnId="{29ADE6FD-ED80-419B-BDA3-1E77294A4914}">
      <dgm:prSet/>
      <dgm:spPr/>
      <dgm:t>
        <a:bodyPr/>
        <a:lstStyle/>
        <a:p>
          <a:endParaRPr lang="es-MX"/>
        </a:p>
      </dgm:t>
    </dgm:pt>
    <dgm:pt modelId="{A2FA991F-F3BA-471B-82F4-4DC398184C1E}">
      <dgm:prSet/>
      <dgm:spPr/>
      <dgm:t>
        <a:bodyPr/>
        <a:lstStyle/>
        <a:p>
          <a:r>
            <a:rPr lang="es-MX"/>
            <a:t>Las que carecen de valor terapéutico y se utilizan corrientemente en la industria</a:t>
          </a:r>
        </a:p>
      </dgm:t>
    </dgm:pt>
    <dgm:pt modelId="{CC4DDE4B-61ED-44CD-A184-4E9B4D2283F3}" type="parTrans" cxnId="{B84661A6-5288-409B-8ACC-2B4019629EED}">
      <dgm:prSet/>
      <dgm:spPr/>
      <dgm:t>
        <a:bodyPr/>
        <a:lstStyle/>
        <a:p>
          <a:endParaRPr lang="es-MX"/>
        </a:p>
      </dgm:t>
    </dgm:pt>
    <dgm:pt modelId="{CF32F6F9-3C45-4AD8-AD3C-64C566623F37}" type="sibTrans" cxnId="{B84661A6-5288-409B-8ACC-2B4019629EED}">
      <dgm:prSet/>
      <dgm:spPr/>
      <dgm:t>
        <a:bodyPr/>
        <a:lstStyle/>
        <a:p>
          <a:endParaRPr lang="es-MX"/>
        </a:p>
      </dgm:t>
    </dgm:pt>
    <dgm:pt modelId="{5D859044-5BC1-4DB8-A9BD-1BA6CB8236B1}" type="pres">
      <dgm:prSet presAssocID="{A46AB273-EDC0-48D0-97A1-9E586B3EE74C}" presName="Name0" presStyleCnt="0">
        <dgm:presLayoutVars>
          <dgm:chMax val="1"/>
          <dgm:chPref val="1"/>
          <dgm:dir/>
          <dgm:animOne val="branch"/>
          <dgm:animLvl val="lvl"/>
        </dgm:presLayoutVars>
      </dgm:prSet>
      <dgm:spPr/>
    </dgm:pt>
    <dgm:pt modelId="{E7DAA646-43B6-4B22-912F-5CC888D283FF}" type="pres">
      <dgm:prSet presAssocID="{3E32C049-3F63-469F-BDD4-F2F333A79588}" presName="singleCycle" presStyleCnt="0"/>
      <dgm:spPr/>
    </dgm:pt>
    <dgm:pt modelId="{9B681AE5-5F2A-4F1A-B5FF-B3A4BE925D12}" type="pres">
      <dgm:prSet presAssocID="{3E32C049-3F63-469F-BDD4-F2F333A79588}" presName="singleCenter" presStyleLbl="node1" presStyleIdx="0" presStyleCnt="6">
        <dgm:presLayoutVars>
          <dgm:chMax val="7"/>
          <dgm:chPref val="7"/>
        </dgm:presLayoutVars>
      </dgm:prSet>
      <dgm:spPr/>
    </dgm:pt>
    <dgm:pt modelId="{4B950BE6-195C-420E-A415-E79971985794}" type="pres">
      <dgm:prSet presAssocID="{21DD1C05-B13E-4969-B31B-103E4B2EA6CC}" presName="Name56" presStyleLbl="parChTrans1D2" presStyleIdx="0" presStyleCnt="5"/>
      <dgm:spPr/>
    </dgm:pt>
    <dgm:pt modelId="{622BBF69-AEE8-4235-A746-21D067355FEF}" type="pres">
      <dgm:prSet presAssocID="{737346F8-FA6B-498B-A86A-7405FF49EF5C}" presName="text0" presStyleLbl="node1" presStyleIdx="1" presStyleCnt="6" custScaleX="129491" custScaleY="126637">
        <dgm:presLayoutVars>
          <dgm:bulletEnabled val="1"/>
        </dgm:presLayoutVars>
      </dgm:prSet>
      <dgm:spPr/>
    </dgm:pt>
    <dgm:pt modelId="{1D409100-3554-464F-AB91-F06E420A9F8F}" type="pres">
      <dgm:prSet presAssocID="{DFA49494-CB4D-4FCE-ACA2-CA970C94424A}" presName="Name56" presStyleLbl="parChTrans1D2" presStyleIdx="1" presStyleCnt="5"/>
      <dgm:spPr/>
    </dgm:pt>
    <dgm:pt modelId="{A1A6F7AA-FBDD-4FA5-81D1-D3D69E5A45EB}" type="pres">
      <dgm:prSet presAssocID="{A9C06E20-E12A-43C6-A091-3BF27E5FF07B}" presName="text0" presStyleLbl="node1" presStyleIdx="2" presStyleCnt="6" custScaleX="135669" custScaleY="126654">
        <dgm:presLayoutVars>
          <dgm:bulletEnabled val="1"/>
        </dgm:presLayoutVars>
      </dgm:prSet>
      <dgm:spPr/>
    </dgm:pt>
    <dgm:pt modelId="{30C813F0-1939-4FD3-93B4-039CD1FF26F6}" type="pres">
      <dgm:prSet presAssocID="{6E8EE4E4-805C-47E2-B42A-EB9AF870C8C0}" presName="Name56" presStyleLbl="parChTrans1D2" presStyleIdx="2" presStyleCnt="5"/>
      <dgm:spPr/>
    </dgm:pt>
    <dgm:pt modelId="{91CFE532-B0E7-4B12-893D-408D573F33E6}" type="pres">
      <dgm:prSet presAssocID="{00E99478-928F-416A-85AA-759D13ACA6E2}" presName="text0" presStyleLbl="node1" presStyleIdx="3" presStyleCnt="6" custScaleX="184186" custScaleY="126733" custRadScaleRad="103604" custRadScaleInc="-12660">
        <dgm:presLayoutVars>
          <dgm:bulletEnabled val="1"/>
        </dgm:presLayoutVars>
      </dgm:prSet>
      <dgm:spPr/>
    </dgm:pt>
    <dgm:pt modelId="{FA03AE96-22F0-4379-B804-35079FCCD5F8}" type="pres">
      <dgm:prSet presAssocID="{CC4DDE4B-61ED-44CD-A184-4E9B4D2283F3}" presName="Name56" presStyleLbl="parChTrans1D2" presStyleIdx="3" presStyleCnt="5"/>
      <dgm:spPr/>
    </dgm:pt>
    <dgm:pt modelId="{ACC18A7D-7BB5-4BB7-8883-355021E07BB8}" type="pres">
      <dgm:prSet presAssocID="{A2FA991F-F3BA-471B-82F4-4DC398184C1E}" presName="text0" presStyleLbl="node1" presStyleIdx="4" presStyleCnt="6" custScaleX="181508" custScaleY="122430" custRadScaleRad="103523" custRadScaleInc="14930">
        <dgm:presLayoutVars>
          <dgm:bulletEnabled val="1"/>
        </dgm:presLayoutVars>
      </dgm:prSet>
      <dgm:spPr/>
    </dgm:pt>
    <dgm:pt modelId="{3EDEBBBB-D870-4331-8457-7BD82865688F}" type="pres">
      <dgm:prSet presAssocID="{699927FA-BB04-4176-AB77-18537CB27D5B}" presName="Name56" presStyleLbl="parChTrans1D2" presStyleIdx="4" presStyleCnt="5"/>
      <dgm:spPr/>
    </dgm:pt>
    <dgm:pt modelId="{055F515A-43FA-4F7D-9910-B8CF2C957F68}" type="pres">
      <dgm:prSet presAssocID="{1A212069-3FB6-4400-9440-1DBE2E3532AE}" presName="text0" presStyleLbl="node1" presStyleIdx="5" presStyleCnt="6" custScaleX="142785" custScaleY="143034">
        <dgm:presLayoutVars>
          <dgm:bulletEnabled val="1"/>
        </dgm:presLayoutVars>
      </dgm:prSet>
      <dgm:spPr/>
    </dgm:pt>
  </dgm:ptLst>
  <dgm:cxnLst>
    <dgm:cxn modelId="{A2108D03-289A-466F-B0CE-226B48E2FCE3}" type="presOf" srcId="{A46AB273-EDC0-48D0-97A1-9E586B3EE74C}" destId="{5D859044-5BC1-4DB8-A9BD-1BA6CB8236B1}" srcOrd="0" destOrd="0" presId="urn:microsoft.com/office/officeart/2008/layout/RadialCluster"/>
    <dgm:cxn modelId="{C2B44A1A-D8DB-46F1-A763-E4F5C935D53D}" type="presOf" srcId="{DFA49494-CB4D-4FCE-ACA2-CA970C94424A}" destId="{1D409100-3554-464F-AB91-F06E420A9F8F}" srcOrd="0" destOrd="0" presId="urn:microsoft.com/office/officeart/2008/layout/RadialCluster"/>
    <dgm:cxn modelId="{89A59D1A-EEC5-41F1-8872-731AA6D3EB71}" type="presOf" srcId="{CC4DDE4B-61ED-44CD-A184-4E9B4D2283F3}" destId="{FA03AE96-22F0-4379-B804-35079FCCD5F8}" srcOrd="0" destOrd="0" presId="urn:microsoft.com/office/officeart/2008/layout/RadialCluster"/>
    <dgm:cxn modelId="{3A4D5B2D-D853-4528-804E-3705287CB88D}" type="presOf" srcId="{6E8EE4E4-805C-47E2-B42A-EB9AF870C8C0}" destId="{30C813F0-1939-4FD3-93B4-039CD1FF26F6}" srcOrd="0" destOrd="0" presId="urn:microsoft.com/office/officeart/2008/layout/RadialCluster"/>
    <dgm:cxn modelId="{97699D3F-4617-4A9E-BE9F-09FD0391A4D0}" type="presOf" srcId="{737346F8-FA6B-498B-A86A-7405FF49EF5C}" destId="{622BBF69-AEE8-4235-A746-21D067355FEF}" srcOrd="0" destOrd="0" presId="urn:microsoft.com/office/officeart/2008/layout/RadialCluster"/>
    <dgm:cxn modelId="{2E09275E-AF0C-4A6F-BC16-033F21B57306}" srcId="{A46AB273-EDC0-48D0-97A1-9E586B3EE74C}" destId="{3E32C049-3F63-469F-BDD4-F2F333A79588}" srcOrd="0" destOrd="0" parTransId="{4A0CC830-0BAC-4F97-BB35-7386AF310BBA}" sibTransId="{71987CDA-9896-4436-900A-DDCAC285B118}"/>
    <dgm:cxn modelId="{3C296A43-033E-44C1-9F54-855450A5F44B}" srcId="{3E32C049-3F63-469F-BDD4-F2F333A79588}" destId="{737346F8-FA6B-498B-A86A-7405FF49EF5C}" srcOrd="0" destOrd="0" parTransId="{21DD1C05-B13E-4969-B31B-103E4B2EA6CC}" sibTransId="{31E6D9D1-32CA-4AC2-ABAE-29785EF8E839}"/>
    <dgm:cxn modelId="{3A2D5C51-612F-46A8-BAC8-841D2F749507}" srcId="{3E32C049-3F63-469F-BDD4-F2F333A79588}" destId="{A9C06E20-E12A-43C6-A091-3BF27E5FF07B}" srcOrd="1" destOrd="0" parTransId="{DFA49494-CB4D-4FCE-ACA2-CA970C94424A}" sibTransId="{D6BB89E9-29BC-40D6-A558-07F6B34D2371}"/>
    <dgm:cxn modelId="{CA4BE859-8645-4004-A6B6-BDF23C5BF542}" type="presOf" srcId="{00E99478-928F-416A-85AA-759D13ACA6E2}" destId="{91CFE532-B0E7-4B12-893D-408D573F33E6}" srcOrd="0" destOrd="0" presId="urn:microsoft.com/office/officeart/2008/layout/RadialCluster"/>
    <dgm:cxn modelId="{8BD1BF7A-0753-4C6D-B1BD-9B317DA605AD}" type="presOf" srcId="{A2FA991F-F3BA-471B-82F4-4DC398184C1E}" destId="{ACC18A7D-7BB5-4BB7-8883-355021E07BB8}" srcOrd="0" destOrd="0" presId="urn:microsoft.com/office/officeart/2008/layout/RadialCluster"/>
    <dgm:cxn modelId="{C52E2880-2449-4B40-83AA-4054EE67318B}" srcId="{3E32C049-3F63-469F-BDD4-F2F333A79588}" destId="{00E99478-928F-416A-85AA-759D13ACA6E2}" srcOrd="2" destOrd="0" parTransId="{6E8EE4E4-805C-47E2-B42A-EB9AF870C8C0}" sibTransId="{CCB11C3C-0F6E-4098-8568-73FBB3D9B19F}"/>
    <dgm:cxn modelId="{22A6C998-29A8-4F47-8B01-D6A48D19EC36}" type="presOf" srcId="{1A212069-3FB6-4400-9440-1DBE2E3532AE}" destId="{055F515A-43FA-4F7D-9910-B8CF2C957F68}" srcOrd="0" destOrd="0" presId="urn:microsoft.com/office/officeart/2008/layout/RadialCluster"/>
    <dgm:cxn modelId="{B84661A6-5288-409B-8ACC-2B4019629EED}" srcId="{3E32C049-3F63-469F-BDD4-F2F333A79588}" destId="{A2FA991F-F3BA-471B-82F4-4DC398184C1E}" srcOrd="3" destOrd="0" parTransId="{CC4DDE4B-61ED-44CD-A184-4E9B4D2283F3}" sibTransId="{CF32F6F9-3C45-4AD8-AD3C-64C566623F37}"/>
    <dgm:cxn modelId="{0A33A3C0-6E66-47BC-A75E-5AE784469019}" type="presOf" srcId="{A9C06E20-E12A-43C6-A091-3BF27E5FF07B}" destId="{A1A6F7AA-FBDD-4FA5-81D1-D3D69E5A45EB}" srcOrd="0" destOrd="0" presId="urn:microsoft.com/office/officeart/2008/layout/RadialCluster"/>
    <dgm:cxn modelId="{E82B18C4-FC28-4689-AF2A-85984289C0AF}" type="presOf" srcId="{3E32C049-3F63-469F-BDD4-F2F333A79588}" destId="{9B681AE5-5F2A-4F1A-B5FF-B3A4BE925D12}" srcOrd="0" destOrd="0" presId="urn:microsoft.com/office/officeart/2008/layout/RadialCluster"/>
    <dgm:cxn modelId="{7E37C4F7-632D-47CE-950E-C4283D2D46F9}" type="presOf" srcId="{699927FA-BB04-4176-AB77-18537CB27D5B}" destId="{3EDEBBBB-D870-4331-8457-7BD82865688F}" srcOrd="0" destOrd="0" presId="urn:microsoft.com/office/officeart/2008/layout/RadialCluster"/>
    <dgm:cxn modelId="{FBC452F8-0A55-4B86-A3E5-09B7B24DF199}" type="presOf" srcId="{21DD1C05-B13E-4969-B31B-103E4B2EA6CC}" destId="{4B950BE6-195C-420E-A415-E79971985794}" srcOrd="0" destOrd="0" presId="urn:microsoft.com/office/officeart/2008/layout/RadialCluster"/>
    <dgm:cxn modelId="{29ADE6FD-ED80-419B-BDA3-1E77294A4914}" srcId="{3E32C049-3F63-469F-BDD4-F2F333A79588}" destId="{1A212069-3FB6-4400-9440-1DBE2E3532AE}" srcOrd="4" destOrd="0" parTransId="{699927FA-BB04-4176-AB77-18537CB27D5B}" sibTransId="{9F20873F-D22E-4AD4-8213-D3E80837766D}"/>
    <dgm:cxn modelId="{A48B82C2-DB7E-4637-AD30-C3848CA4844A}" type="presParOf" srcId="{5D859044-5BC1-4DB8-A9BD-1BA6CB8236B1}" destId="{E7DAA646-43B6-4B22-912F-5CC888D283FF}" srcOrd="0" destOrd="0" presId="urn:microsoft.com/office/officeart/2008/layout/RadialCluster"/>
    <dgm:cxn modelId="{99CFBCBC-7E6E-4608-BDF4-F6F3EC3C7117}" type="presParOf" srcId="{E7DAA646-43B6-4B22-912F-5CC888D283FF}" destId="{9B681AE5-5F2A-4F1A-B5FF-B3A4BE925D12}" srcOrd="0" destOrd="0" presId="urn:microsoft.com/office/officeart/2008/layout/RadialCluster"/>
    <dgm:cxn modelId="{3A096ECC-5499-42D2-96F2-4E6F3742A7AF}" type="presParOf" srcId="{E7DAA646-43B6-4B22-912F-5CC888D283FF}" destId="{4B950BE6-195C-420E-A415-E79971985794}" srcOrd="1" destOrd="0" presId="urn:microsoft.com/office/officeart/2008/layout/RadialCluster"/>
    <dgm:cxn modelId="{E347A89B-AECD-48CB-B08D-E6400F460FB5}" type="presParOf" srcId="{E7DAA646-43B6-4B22-912F-5CC888D283FF}" destId="{622BBF69-AEE8-4235-A746-21D067355FEF}" srcOrd="2" destOrd="0" presId="urn:microsoft.com/office/officeart/2008/layout/RadialCluster"/>
    <dgm:cxn modelId="{700B748B-6A60-4DDD-9E67-0127B8CB43B5}" type="presParOf" srcId="{E7DAA646-43B6-4B22-912F-5CC888D283FF}" destId="{1D409100-3554-464F-AB91-F06E420A9F8F}" srcOrd="3" destOrd="0" presId="urn:microsoft.com/office/officeart/2008/layout/RadialCluster"/>
    <dgm:cxn modelId="{2C332694-7073-4E95-96B0-19153FEA0F66}" type="presParOf" srcId="{E7DAA646-43B6-4B22-912F-5CC888D283FF}" destId="{A1A6F7AA-FBDD-4FA5-81D1-D3D69E5A45EB}" srcOrd="4" destOrd="0" presId="urn:microsoft.com/office/officeart/2008/layout/RadialCluster"/>
    <dgm:cxn modelId="{46F039B6-3930-4B6D-8103-B681F497B2E5}" type="presParOf" srcId="{E7DAA646-43B6-4B22-912F-5CC888D283FF}" destId="{30C813F0-1939-4FD3-93B4-039CD1FF26F6}" srcOrd="5" destOrd="0" presId="urn:microsoft.com/office/officeart/2008/layout/RadialCluster"/>
    <dgm:cxn modelId="{92074A16-5DA2-4E7D-B1D5-F836F27B667E}" type="presParOf" srcId="{E7DAA646-43B6-4B22-912F-5CC888D283FF}" destId="{91CFE532-B0E7-4B12-893D-408D573F33E6}" srcOrd="6" destOrd="0" presId="urn:microsoft.com/office/officeart/2008/layout/RadialCluster"/>
    <dgm:cxn modelId="{05C8D2E8-C704-44C2-B251-8C6D59E2E8D7}" type="presParOf" srcId="{E7DAA646-43B6-4B22-912F-5CC888D283FF}" destId="{FA03AE96-22F0-4379-B804-35079FCCD5F8}" srcOrd="7" destOrd="0" presId="urn:microsoft.com/office/officeart/2008/layout/RadialCluster"/>
    <dgm:cxn modelId="{62C52723-B5BD-4766-8184-D4A3B3D93D67}" type="presParOf" srcId="{E7DAA646-43B6-4B22-912F-5CC888D283FF}" destId="{ACC18A7D-7BB5-4BB7-8883-355021E07BB8}" srcOrd="8" destOrd="0" presId="urn:microsoft.com/office/officeart/2008/layout/RadialCluster"/>
    <dgm:cxn modelId="{1643CA6D-050E-4639-94EA-16BCA7DF3996}" type="presParOf" srcId="{E7DAA646-43B6-4B22-912F-5CC888D283FF}" destId="{3EDEBBBB-D870-4331-8457-7BD82865688F}" srcOrd="9" destOrd="0" presId="urn:microsoft.com/office/officeart/2008/layout/RadialCluster"/>
    <dgm:cxn modelId="{F540CA25-7DA7-4151-82F3-F00630CC24EA}" type="presParOf" srcId="{E7DAA646-43B6-4B22-912F-5CC888D283FF}" destId="{055F515A-43FA-4F7D-9910-B8CF2C957F68}"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D1463-D215-4395-89F0-82A45177AA2A}">
      <dsp:nvSpPr>
        <dsp:cNvPr id="0" name=""/>
        <dsp:cNvSpPr/>
      </dsp:nvSpPr>
      <dsp:spPr>
        <a:xfrm>
          <a:off x="3240351" y="2520282"/>
          <a:ext cx="1792999" cy="17929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s-MX" sz="3100" kern="1200" dirty="0"/>
            <a:t>Articulo 221. </a:t>
          </a:r>
        </a:p>
      </dsp:txBody>
      <dsp:txXfrm>
        <a:off x="3327878" y="2607809"/>
        <a:ext cx="1617945" cy="1617945"/>
      </dsp:txXfrm>
    </dsp:sp>
    <dsp:sp modelId="{C902BF48-CF1A-4371-AEE6-F5912C9A22CA}">
      <dsp:nvSpPr>
        <dsp:cNvPr id="0" name=""/>
        <dsp:cNvSpPr/>
      </dsp:nvSpPr>
      <dsp:spPr>
        <a:xfrm rot="16201955">
          <a:off x="3564600" y="1947196"/>
          <a:ext cx="1146172" cy="0"/>
        </a:xfrm>
        <a:custGeom>
          <a:avLst/>
          <a:gdLst/>
          <a:ahLst/>
          <a:cxnLst/>
          <a:rect l="0" t="0" r="0" b="0"/>
          <a:pathLst>
            <a:path>
              <a:moveTo>
                <a:pt x="0" y="0"/>
              </a:moveTo>
              <a:lnTo>
                <a:pt x="114617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5ECE4-01CD-4798-B9FC-55DBE5FBFAAA}">
      <dsp:nvSpPr>
        <dsp:cNvPr id="0" name=""/>
        <dsp:cNvSpPr/>
      </dsp:nvSpPr>
      <dsp:spPr>
        <a:xfrm>
          <a:off x="2950208" y="227628"/>
          <a:ext cx="2376262" cy="1146481"/>
        </a:xfrm>
        <a:prstGeom prst="roundRect">
          <a:avLst/>
        </a:prstGeom>
        <a:solidFill>
          <a:schemeClr val="accent3">
            <a:hueOff val="5119456"/>
            <a:satOff val="-23529"/>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s-MX" sz="2100" kern="1200" dirty="0"/>
            <a:t>III. Materia prima (medicamento )</a:t>
          </a:r>
        </a:p>
      </dsp:txBody>
      <dsp:txXfrm>
        <a:off x="3006175" y="283595"/>
        <a:ext cx="2264328" cy="1034547"/>
      </dsp:txXfrm>
    </dsp:sp>
    <dsp:sp modelId="{9B38F881-6ADA-4691-B0FF-3E53749FB2CF}">
      <dsp:nvSpPr>
        <dsp:cNvPr id="0" name=""/>
        <dsp:cNvSpPr/>
      </dsp:nvSpPr>
      <dsp:spPr>
        <a:xfrm rot="1945416">
          <a:off x="4985648" y="4150302"/>
          <a:ext cx="611989" cy="0"/>
        </a:xfrm>
        <a:custGeom>
          <a:avLst/>
          <a:gdLst/>
          <a:ahLst/>
          <a:cxnLst/>
          <a:rect l="0" t="0" r="0" b="0"/>
          <a:pathLst>
            <a:path>
              <a:moveTo>
                <a:pt x="0" y="0"/>
              </a:moveTo>
              <a:lnTo>
                <a:pt x="61198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9524D-4BF9-4D09-A453-04010986A198}">
      <dsp:nvSpPr>
        <dsp:cNvPr id="0" name=""/>
        <dsp:cNvSpPr/>
      </dsp:nvSpPr>
      <dsp:spPr>
        <a:xfrm>
          <a:off x="5549935" y="4117308"/>
          <a:ext cx="1948379" cy="1631726"/>
        </a:xfrm>
        <a:prstGeom prst="roundRect">
          <a:avLst/>
        </a:prstGeom>
        <a:solidFill>
          <a:schemeClr val="accent3">
            <a:hueOff val="10238912"/>
            <a:satOff val="-47059"/>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s-MX" sz="1700" kern="1200" dirty="0"/>
            <a:t>IV. Aditivo (medicamento)</a:t>
          </a:r>
        </a:p>
      </dsp:txBody>
      <dsp:txXfrm>
        <a:off x="5629589" y="4196962"/>
        <a:ext cx="1789071" cy="1472418"/>
      </dsp:txXfrm>
    </dsp:sp>
    <dsp:sp modelId="{FF5B405D-24B2-4632-AA79-E9F25F8B3960}">
      <dsp:nvSpPr>
        <dsp:cNvPr id="0" name=""/>
        <dsp:cNvSpPr/>
      </dsp:nvSpPr>
      <dsp:spPr>
        <a:xfrm rot="8852643">
          <a:off x="2674573" y="4151620"/>
          <a:ext cx="613708" cy="0"/>
        </a:xfrm>
        <a:custGeom>
          <a:avLst/>
          <a:gdLst/>
          <a:ahLst/>
          <a:cxnLst/>
          <a:rect l="0" t="0" r="0" b="0"/>
          <a:pathLst>
            <a:path>
              <a:moveTo>
                <a:pt x="0" y="0"/>
              </a:moveTo>
              <a:lnTo>
                <a:pt x="61370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22226-F2DA-4F68-AA80-47929546E5E9}">
      <dsp:nvSpPr>
        <dsp:cNvPr id="0" name=""/>
        <dsp:cNvSpPr/>
      </dsp:nvSpPr>
      <dsp:spPr>
        <a:xfrm>
          <a:off x="782603" y="4140524"/>
          <a:ext cx="1939898" cy="1585296"/>
        </a:xfrm>
        <a:prstGeom prst="roundRect">
          <a:avLst/>
        </a:prstGeom>
        <a:solidFill>
          <a:schemeClr val="accent3">
            <a:hueOff val="15358367"/>
            <a:satOff val="-70588"/>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s-MX" sz="1700" kern="1200" dirty="0"/>
            <a:t>V. Materiales (medicamento)</a:t>
          </a:r>
        </a:p>
      </dsp:txBody>
      <dsp:txXfrm>
        <a:off x="859991" y="4217912"/>
        <a:ext cx="1785122" cy="143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137B4-B3D1-44D7-B0B1-B28B673F9473}">
      <dsp:nvSpPr>
        <dsp:cNvPr id="0" name=""/>
        <dsp:cNvSpPr/>
      </dsp:nvSpPr>
      <dsp:spPr>
        <a:xfrm>
          <a:off x="2969969" y="2770574"/>
          <a:ext cx="2196964" cy="2196964"/>
        </a:xfrm>
        <a:prstGeom prst="ellipse">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A. Por su forma de preparación:</a:t>
          </a:r>
        </a:p>
      </dsp:txBody>
      <dsp:txXfrm>
        <a:off x="3291707" y="3092312"/>
        <a:ext cx="1553488" cy="1553488"/>
      </dsp:txXfrm>
    </dsp:sp>
    <dsp:sp modelId="{FE75E7C1-6B1E-4029-A2BE-01C90D3DE209}">
      <dsp:nvSpPr>
        <dsp:cNvPr id="0" name=""/>
        <dsp:cNvSpPr/>
      </dsp:nvSpPr>
      <dsp:spPr>
        <a:xfrm rot="12900000">
          <a:off x="1418480" y="2340555"/>
          <a:ext cx="1828305" cy="626134"/>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4AA3F9-5F1A-4CAF-99EE-7959018B9C2A}">
      <dsp:nvSpPr>
        <dsp:cNvPr id="0" name=""/>
        <dsp:cNvSpPr/>
      </dsp:nvSpPr>
      <dsp:spPr>
        <a:xfrm>
          <a:off x="540245" y="1294440"/>
          <a:ext cx="2087115" cy="1669692"/>
        </a:xfrm>
        <a:prstGeom prst="roundRect">
          <a:avLst>
            <a:gd name="adj" fmla="val 10000"/>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Magistrales</a:t>
          </a:r>
        </a:p>
      </dsp:txBody>
      <dsp:txXfrm>
        <a:off x="589149" y="1343344"/>
        <a:ext cx="1989307" cy="1571884"/>
      </dsp:txXfrm>
    </dsp:sp>
    <dsp:sp modelId="{D4D5A2C0-6601-4CC3-A372-E9366FC148B8}">
      <dsp:nvSpPr>
        <dsp:cNvPr id="0" name=""/>
        <dsp:cNvSpPr/>
      </dsp:nvSpPr>
      <dsp:spPr>
        <a:xfrm rot="16196039">
          <a:off x="3151377" y="1436410"/>
          <a:ext cx="1829264" cy="626134"/>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B9D8F5-226C-4216-ABCC-A1A6E659BF5D}">
      <dsp:nvSpPr>
        <dsp:cNvPr id="0" name=""/>
        <dsp:cNvSpPr/>
      </dsp:nvSpPr>
      <dsp:spPr>
        <a:xfrm>
          <a:off x="3021398" y="0"/>
          <a:ext cx="2087115" cy="1669692"/>
        </a:xfrm>
        <a:prstGeom prst="roundRect">
          <a:avLst>
            <a:gd name="adj" fmla="val 10000"/>
          </a:avLst>
        </a:prstGeom>
        <a:solidFill>
          <a:schemeClr val="accent3">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Oficinales</a:t>
          </a:r>
        </a:p>
      </dsp:txBody>
      <dsp:txXfrm>
        <a:off x="3070302" y="48904"/>
        <a:ext cx="1989307" cy="1571884"/>
      </dsp:txXfrm>
    </dsp:sp>
    <dsp:sp modelId="{1BCFCF1B-917D-45A5-A39B-375ED2BA4016}">
      <dsp:nvSpPr>
        <dsp:cNvPr id="0" name=""/>
        <dsp:cNvSpPr/>
      </dsp:nvSpPr>
      <dsp:spPr>
        <a:xfrm rot="19500000">
          <a:off x="4890118" y="2340555"/>
          <a:ext cx="1828305" cy="626134"/>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22D24C1-58F9-47E1-BB2D-C4D2C8E531FA}">
      <dsp:nvSpPr>
        <dsp:cNvPr id="0" name=""/>
        <dsp:cNvSpPr/>
      </dsp:nvSpPr>
      <dsp:spPr>
        <a:xfrm>
          <a:off x="5509543" y="1294440"/>
          <a:ext cx="2087115" cy="1669692"/>
        </a:xfrm>
        <a:prstGeom prst="roundRect">
          <a:avLst>
            <a:gd name="adj" fmla="val 10000"/>
          </a:avLst>
        </a:prstGeom>
        <a:solidFill>
          <a:schemeClr val="accent4">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MX" sz="2000" kern="1200"/>
            <a:t>Especialidades farmacéuticas</a:t>
          </a:r>
          <a:endParaRPr lang="es-MX" sz="2000" kern="1200" dirty="0"/>
        </a:p>
      </dsp:txBody>
      <dsp:txXfrm>
        <a:off x="5558447" y="1343344"/>
        <a:ext cx="1989307" cy="1571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BDB10-0160-4455-ACC4-4210AC945182}">
      <dsp:nvSpPr>
        <dsp:cNvPr id="0" name=""/>
        <dsp:cNvSpPr/>
      </dsp:nvSpPr>
      <dsp:spPr>
        <a:xfrm>
          <a:off x="478053" y="1757364"/>
          <a:ext cx="3052005" cy="1526002"/>
        </a:xfrm>
        <a:prstGeom prst="roundRect">
          <a:avLst>
            <a:gd name="adj" fmla="val 10000"/>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B. Por su naturaleza </a:t>
          </a:r>
        </a:p>
      </dsp:txBody>
      <dsp:txXfrm>
        <a:off x="522748" y="1802059"/>
        <a:ext cx="2962615" cy="1436612"/>
      </dsp:txXfrm>
    </dsp:sp>
    <dsp:sp modelId="{B6AAB2D9-573C-4429-82C1-AEA05697D402}">
      <dsp:nvSpPr>
        <dsp:cNvPr id="0" name=""/>
        <dsp:cNvSpPr/>
      </dsp:nvSpPr>
      <dsp:spPr>
        <a:xfrm rot="18289469">
          <a:off x="3071577" y="1615667"/>
          <a:ext cx="2137765" cy="54492"/>
        </a:xfrm>
        <a:custGeom>
          <a:avLst/>
          <a:gdLst/>
          <a:ahLst/>
          <a:cxnLst/>
          <a:rect l="0" t="0" r="0" b="0"/>
          <a:pathLst>
            <a:path>
              <a:moveTo>
                <a:pt x="0" y="27246"/>
              </a:moveTo>
              <a:lnTo>
                <a:pt x="2137765" y="27246"/>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4087015" y="1589469"/>
        <a:ext cx="106888" cy="106888"/>
      </dsp:txXfrm>
    </dsp:sp>
    <dsp:sp modelId="{95AD75F8-F017-471B-8925-E89864ECB6E4}">
      <dsp:nvSpPr>
        <dsp:cNvPr id="0" name=""/>
        <dsp:cNvSpPr/>
      </dsp:nvSpPr>
      <dsp:spPr>
        <a:xfrm>
          <a:off x="4750861" y="2461"/>
          <a:ext cx="3052005" cy="1526002"/>
        </a:xfrm>
        <a:prstGeom prst="roundRect">
          <a:avLst>
            <a:gd name="adj" fmla="val 10000"/>
          </a:avLst>
        </a:prstGeom>
        <a:solidFill>
          <a:schemeClr val="accent3">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I. Alopáticos</a:t>
          </a:r>
        </a:p>
      </dsp:txBody>
      <dsp:txXfrm>
        <a:off x="4795556" y="47156"/>
        <a:ext cx="2962615" cy="1436612"/>
      </dsp:txXfrm>
    </dsp:sp>
    <dsp:sp modelId="{E535F2AB-5908-4E9A-A49E-F8A7ED2A3BD6}">
      <dsp:nvSpPr>
        <dsp:cNvPr id="0" name=""/>
        <dsp:cNvSpPr/>
      </dsp:nvSpPr>
      <dsp:spPr>
        <a:xfrm>
          <a:off x="3530058" y="2493119"/>
          <a:ext cx="1220802" cy="54492"/>
        </a:xfrm>
        <a:custGeom>
          <a:avLst/>
          <a:gdLst/>
          <a:ahLst/>
          <a:cxnLst/>
          <a:rect l="0" t="0" r="0" b="0"/>
          <a:pathLst>
            <a:path>
              <a:moveTo>
                <a:pt x="0" y="27246"/>
              </a:moveTo>
              <a:lnTo>
                <a:pt x="1220802" y="27246"/>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109939" y="2489845"/>
        <a:ext cx="61040" cy="61040"/>
      </dsp:txXfrm>
    </dsp:sp>
    <dsp:sp modelId="{F358E960-2720-4B7D-BC36-5CCC27BF2601}">
      <dsp:nvSpPr>
        <dsp:cNvPr id="0" name=""/>
        <dsp:cNvSpPr/>
      </dsp:nvSpPr>
      <dsp:spPr>
        <a:xfrm>
          <a:off x="4750861" y="1757364"/>
          <a:ext cx="3052005" cy="1526002"/>
        </a:xfrm>
        <a:prstGeom prst="roundRect">
          <a:avLst>
            <a:gd name="adj" fmla="val 10000"/>
          </a:avLst>
        </a:prstGeom>
        <a:solidFill>
          <a:schemeClr val="accent3">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II. Homeopáticos</a:t>
          </a:r>
        </a:p>
      </dsp:txBody>
      <dsp:txXfrm>
        <a:off x="4795556" y="1802059"/>
        <a:ext cx="2962615" cy="1436612"/>
      </dsp:txXfrm>
    </dsp:sp>
    <dsp:sp modelId="{69D1D24C-E522-4794-87A8-09951F6F008A}">
      <dsp:nvSpPr>
        <dsp:cNvPr id="0" name=""/>
        <dsp:cNvSpPr/>
      </dsp:nvSpPr>
      <dsp:spPr>
        <a:xfrm rot="3310531">
          <a:off x="3071577" y="3370570"/>
          <a:ext cx="2137765" cy="54492"/>
        </a:xfrm>
        <a:custGeom>
          <a:avLst/>
          <a:gdLst/>
          <a:ahLst/>
          <a:cxnLst/>
          <a:rect l="0" t="0" r="0" b="0"/>
          <a:pathLst>
            <a:path>
              <a:moveTo>
                <a:pt x="0" y="27246"/>
              </a:moveTo>
              <a:lnTo>
                <a:pt x="2137765" y="27246"/>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4087015" y="3344372"/>
        <a:ext cx="106888" cy="106888"/>
      </dsp:txXfrm>
    </dsp:sp>
    <dsp:sp modelId="{E3E3EB62-EBDA-4082-B38A-230DBEA12DA7}">
      <dsp:nvSpPr>
        <dsp:cNvPr id="0" name=""/>
        <dsp:cNvSpPr/>
      </dsp:nvSpPr>
      <dsp:spPr>
        <a:xfrm>
          <a:off x="4750861" y="3512267"/>
          <a:ext cx="3052005" cy="1526002"/>
        </a:xfrm>
        <a:prstGeom prst="roundRect">
          <a:avLst>
            <a:gd name="adj" fmla="val 10000"/>
          </a:avLst>
        </a:prstGeom>
        <a:solidFill>
          <a:schemeClr val="accent3">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III. Herbolarios</a:t>
          </a:r>
        </a:p>
      </dsp:txBody>
      <dsp:txXfrm>
        <a:off x="4795556" y="3556962"/>
        <a:ext cx="2962615" cy="1436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81AE5-5F2A-4F1A-B5FF-B3A4BE925D12}">
      <dsp:nvSpPr>
        <dsp:cNvPr id="0" name=""/>
        <dsp:cNvSpPr/>
      </dsp:nvSpPr>
      <dsp:spPr>
        <a:xfrm>
          <a:off x="3504215" y="2078487"/>
          <a:ext cx="1598628" cy="15986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MX" sz="1600" kern="1200" dirty="0"/>
            <a:t>substancias psicotrópicas </a:t>
          </a:r>
        </a:p>
      </dsp:txBody>
      <dsp:txXfrm>
        <a:off x="3582254" y="2156526"/>
        <a:ext cx="1442550" cy="1442550"/>
      </dsp:txXfrm>
    </dsp:sp>
    <dsp:sp modelId="{4B950BE6-195C-420E-A415-E79971985794}">
      <dsp:nvSpPr>
        <dsp:cNvPr id="0" name=""/>
        <dsp:cNvSpPr/>
      </dsp:nvSpPr>
      <dsp:spPr>
        <a:xfrm rot="16200000">
          <a:off x="3923451" y="1698409"/>
          <a:ext cx="760157" cy="0"/>
        </a:xfrm>
        <a:custGeom>
          <a:avLst/>
          <a:gdLst/>
          <a:ahLst/>
          <a:cxnLst/>
          <a:rect l="0" t="0" r="0" b="0"/>
          <a:pathLst>
            <a:path>
              <a:moveTo>
                <a:pt x="0" y="0"/>
              </a:moveTo>
              <a:lnTo>
                <a:pt x="76015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BBF69-AEE8-4235-A746-21D067355FEF}">
      <dsp:nvSpPr>
        <dsp:cNvPr id="0" name=""/>
        <dsp:cNvSpPr/>
      </dsp:nvSpPr>
      <dsp:spPr>
        <a:xfrm>
          <a:off x="3610053" y="-38054"/>
          <a:ext cx="1386953" cy="1356385"/>
        </a:xfrm>
        <a:prstGeom prst="roundRect">
          <a:avLst/>
        </a:prstGeom>
        <a:solidFill>
          <a:schemeClr val="accent2">
            <a:hueOff val="-1663179"/>
            <a:satOff val="11864"/>
            <a:lumOff val="-2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MX" sz="1600" kern="1200" dirty="0"/>
            <a:t>Las que tienen valor terapéutico escaso o nulo </a:t>
          </a:r>
        </a:p>
      </dsp:txBody>
      <dsp:txXfrm>
        <a:off x="3676266" y="28159"/>
        <a:ext cx="1254527" cy="1223959"/>
      </dsp:txXfrm>
    </dsp:sp>
    <dsp:sp modelId="{1D409100-3554-464F-AB91-F06E420A9F8F}">
      <dsp:nvSpPr>
        <dsp:cNvPr id="0" name=""/>
        <dsp:cNvSpPr/>
      </dsp:nvSpPr>
      <dsp:spPr>
        <a:xfrm rot="20520000">
          <a:off x="5087347" y="2520244"/>
          <a:ext cx="633261" cy="0"/>
        </a:xfrm>
        <a:custGeom>
          <a:avLst/>
          <a:gdLst/>
          <a:ahLst/>
          <a:cxnLst/>
          <a:rect l="0" t="0" r="0" b="0"/>
          <a:pathLst>
            <a:path>
              <a:moveTo>
                <a:pt x="0" y="0"/>
              </a:moveTo>
              <a:lnTo>
                <a:pt x="63326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6F7AA-FBDD-4FA5-81D1-D3D69E5A45EB}">
      <dsp:nvSpPr>
        <dsp:cNvPr id="0" name=""/>
        <dsp:cNvSpPr/>
      </dsp:nvSpPr>
      <dsp:spPr>
        <a:xfrm>
          <a:off x="5705112" y="1508042"/>
          <a:ext cx="1453125" cy="1356567"/>
        </a:xfrm>
        <a:prstGeom prst="roundRect">
          <a:avLst/>
        </a:prstGeom>
        <a:solidFill>
          <a:schemeClr val="accent2">
            <a:hueOff val="-3326358"/>
            <a:satOff val="23729"/>
            <a:lumOff val="-4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MX" sz="1600" kern="1200" dirty="0"/>
            <a:t>Las que tienen algún valor terapéutico</a:t>
          </a:r>
        </a:p>
      </dsp:txBody>
      <dsp:txXfrm>
        <a:off x="5771334" y="1574264"/>
        <a:ext cx="1320681" cy="1224123"/>
      </dsp:txXfrm>
    </dsp:sp>
    <dsp:sp modelId="{30C813F0-1939-4FD3-93B4-039CD1FF26F6}">
      <dsp:nvSpPr>
        <dsp:cNvPr id="0" name=""/>
        <dsp:cNvSpPr/>
      </dsp:nvSpPr>
      <dsp:spPr>
        <a:xfrm rot="2966544">
          <a:off x="4922379" y="3818777"/>
          <a:ext cx="372911" cy="0"/>
        </a:xfrm>
        <a:custGeom>
          <a:avLst/>
          <a:gdLst/>
          <a:ahLst/>
          <a:cxnLst/>
          <a:rect l="0" t="0" r="0" b="0"/>
          <a:pathLst>
            <a:path>
              <a:moveTo>
                <a:pt x="0" y="0"/>
              </a:moveTo>
              <a:lnTo>
                <a:pt x="37291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FE532-B0E7-4B12-893D-408D573F33E6}">
      <dsp:nvSpPr>
        <dsp:cNvPr id="0" name=""/>
        <dsp:cNvSpPr/>
      </dsp:nvSpPr>
      <dsp:spPr>
        <a:xfrm>
          <a:off x="4824532" y="3960437"/>
          <a:ext cx="1972781" cy="1357413"/>
        </a:xfrm>
        <a:prstGeom prst="roundRect">
          <a:avLst/>
        </a:prstGeom>
        <a:solidFill>
          <a:schemeClr val="accent2">
            <a:hueOff val="-4989538"/>
            <a:satOff val="35593"/>
            <a:lumOff val="-6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MX" sz="1600" kern="1200" dirty="0"/>
            <a:t>valor terapéutico, pero constituyen un problema para la salud pública</a:t>
          </a:r>
        </a:p>
      </dsp:txBody>
      <dsp:txXfrm>
        <a:off x="4890795" y="4026700"/>
        <a:ext cx="1840255" cy="1224887"/>
      </dsp:txXfrm>
    </dsp:sp>
    <dsp:sp modelId="{FA03AE96-22F0-4379-B804-35079FCCD5F8}">
      <dsp:nvSpPr>
        <dsp:cNvPr id="0" name=""/>
        <dsp:cNvSpPr/>
      </dsp:nvSpPr>
      <dsp:spPr>
        <a:xfrm rot="7882488">
          <a:off x="3285898" y="3818780"/>
          <a:ext cx="377566" cy="0"/>
        </a:xfrm>
        <a:custGeom>
          <a:avLst/>
          <a:gdLst/>
          <a:ahLst/>
          <a:cxnLst/>
          <a:rect l="0" t="0" r="0" b="0"/>
          <a:pathLst>
            <a:path>
              <a:moveTo>
                <a:pt x="0" y="0"/>
              </a:moveTo>
              <a:lnTo>
                <a:pt x="37756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18A7D-7BB5-4BB7-8883-355021E07BB8}">
      <dsp:nvSpPr>
        <dsp:cNvPr id="0" name=""/>
        <dsp:cNvSpPr/>
      </dsp:nvSpPr>
      <dsp:spPr>
        <a:xfrm>
          <a:off x="1800318" y="3960443"/>
          <a:ext cx="1944098" cy="1311324"/>
        </a:xfrm>
        <a:prstGeom prst="roundRect">
          <a:avLst/>
        </a:prstGeom>
        <a:solidFill>
          <a:schemeClr val="accent2">
            <a:hueOff val="-6652717"/>
            <a:satOff val="47458"/>
            <a:lumOff val="-81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s-MX" sz="1300" kern="1200"/>
            <a:t>Las que carecen de valor terapéutico y se utilizan corrientemente en la industria</a:t>
          </a:r>
        </a:p>
      </dsp:txBody>
      <dsp:txXfrm>
        <a:off x="1864332" y="4024457"/>
        <a:ext cx="1816070" cy="1183296"/>
      </dsp:txXfrm>
    </dsp:sp>
    <dsp:sp modelId="{3EDEBBBB-D870-4331-8457-7BD82865688F}">
      <dsp:nvSpPr>
        <dsp:cNvPr id="0" name=""/>
        <dsp:cNvSpPr/>
      </dsp:nvSpPr>
      <dsp:spPr>
        <a:xfrm rot="11880000">
          <a:off x="2925540" y="2526436"/>
          <a:ext cx="593191" cy="0"/>
        </a:xfrm>
        <a:custGeom>
          <a:avLst/>
          <a:gdLst/>
          <a:ahLst/>
          <a:cxnLst/>
          <a:rect l="0" t="0" r="0" b="0"/>
          <a:pathLst>
            <a:path>
              <a:moveTo>
                <a:pt x="0" y="0"/>
              </a:moveTo>
              <a:lnTo>
                <a:pt x="59319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F515A-43FA-4F7D-9910-B8CF2C957F68}">
      <dsp:nvSpPr>
        <dsp:cNvPr id="0" name=""/>
        <dsp:cNvSpPr/>
      </dsp:nvSpPr>
      <dsp:spPr>
        <a:xfrm>
          <a:off x="1410713" y="1420320"/>
          <a:ext cx="1529343" cy="1532010"/>
        </a:xfrm>
        <a:prstGeom prst="roundRect">
          <a:avLst/>
        </a:prstGeom>
        <a:solidFill>
          <a:schemeClr val="accent2">
            <a:hueOff val="-8315896"/>
            <a:satOff val="59322"/>
            <a:lumOff val="-1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s-MX" sz="1300" kern="1200" dirty="0"/>
            <a:t>Las que tienen amplios usos terapéuticos y constituyen un problema menor para la salud pública</a:t>
          </a:r>
        </a:p>
      </dsp:txBody>
      <dsp:txXfrm>
        <a:off x="1485369" y="1494976"/>
        <a:ext cx="1380031" cy="138269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8091559" y="5213390"/>
            <a:ext cx="1892949" cy="1376015"/>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74704" y="776291"/>
            <a:ext cx="8572444" cy="1470025"/>
          </a:xfrm>
        </p:spPr>
        <p:txBody>
          <a:bodyPr anchor="b">
            <a:normAutofit/>
          </a:bodyPr>
          <a:lstStyle>
            <a:lvl1pPr algn="r">
              <a:defRPr sz="440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574704" y="2250280"/>
            <a:ext cx="8572444"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458278" y="6012659"/>
            <a:ext cx="6157172" cy="365125"/>
          </a:xfrm>
        </p:spPr>
        <p:txBody>
          <a:bodyPr tIns="0" bIns="0" anchor="t"/>
          <a:lstStyle>
            <a:lvl1pPr algn="r">
              <a:defRPr sz="1000"/>
            </a:lvl1pPr>
          </a:lstStyle>
          <a:p>
            <a:fld id="{A8607594-D0FC-462C-9339-A6635D459135}" type="datetimeFigureOut">
              <a:rPr lang="es-MX" smtClean="0"/>
              <a:t>05/10/2020</a:t>
            </a:fld>
            <a:endParaRPr lang="es-MX"/>
          </a:p>
        </p:txBody>
      </p:sp>
      <p:sp>
        <p:nvSpPr>
          <p:cNvPr id="17" name="16 Marcador de pie de página"/>
          <p:cNvSpPr>
            <a:spLocks noGrp="1"/>
          </p:cNvSpPr>
          <p:nvPr>
            <p:ph type="ftr" sz="quarter" idx="11"/>
          </p:nvPr>
        </p:nvSpPr>
        <p:spPr>
          <a:xfrm>
            <a:off x="1458278" y="5650707"/>
            <a:ext cx="6157172"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922591" y="5752310"/>
            <a:ext cx="534701" cy="365125"/>
          </a:xfrm>
        </p:spPr>
        <p:txBody>
          <a:bodyPr anchor="ctr"/>
          <a:lstStyle>
            <a:lvl1pPr algn="ctr">
              <a:defRPr sz="1300">
                <a:solidFill>
                  <a:srgbClr val="FFFFFF"/>
                </a:solidFill>
              </a:defRPr>
            </a:lvl1p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8607594-D0FC-462C-9339-A6635D459135}" type="datetimeFigureOut">
              <a:rPr lang="es-MX" smtClean="0"/>
              <a:t>05/10/2020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10373" y="381000"/>
            <a:ext cx="2025385"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86093" y="381000"/>
            <a:ext cx="6643264"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8607594-D0FC-462C-9339-A6635D459135}" type="datetimeFigureOut">
              <a:rPr lang="es-MX" smtClean="0"/>
              <a:t>05/10/2020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86092" y="267494"/>
            <a:ext cx="8749666" cy="1399032"/>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486092" y="1882808"/>
            <a:ext cx="8749666"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5094249" y="6480048"/>
            <a:ext cx="2268431" cy="301752"/>
          </a:xfrm>
        </p:spPr>
        <p:txBody>
          <a:bodyPr/>
          <a:lstStyle/>
          <a:p>
            <a:fld id="{A8607594-D0FC-462C-9339-A6635D459135}" type="datetimeFigureOut">
              <a:rPr lang="es-MX" smtClean="0"/>
              <a:t>05/10/2020</a:t>
            </a:fld>
            <a:endParaRPr lang="es-MX"/>
          </a:p>
        </p:txBody>
      </p:sp>
      <p:sp>
        <p:nvSpPr>
          <p:cNvPr id="5" name="4 Marcador de pie de página"/>
          <p:cNvSpPr>
            <a:spLocks noGrp="1"/>
          </p:cNvSpPr>
          <p:nvPr>
            <p:ph type="ftr" sz="quarter" idx="11"/>
          </p:nvPr>
        </p:nvSpPr>
        <p:spPr>
          <a:xfrm>
            <a:off x="486093" y="6480972"/>
            <a:ext cx="4529268" cy="300831"/>
          </a:xfrm>
        </p:spPr>
        <p:txBody>
          <a:bodyPr/>
          <a:lstStyle/>
          <a:p>
            <a:endParaRPr lang="es-MX"/>
          </a:p>
        </p:txBody>
      </p:sp>
      <p:sp>
        <p:nvSpPr>
          <p:cNvPr id="6" name="5 Marcador de número de diapositiva"/>
          <p:cNvSpPr>
            <a:spLocks noGrp="1"/>
          </p:cNvSpPr>
          <p:nvPr>
            <p:ph type="sldNum" sz="quarter" idx="12"/>
          </p:nvPr>
        </p:nvSpPr>
        <p:spPr/>
        <p:txBody>
          <a:body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480" y="7037"/>
            <a:ext cx="970689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8091559" y="268597"/>
            <a:ext cx="1892949" cy="1376015"/>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7395190" y="6477000"/>
            <a:ext cx="2268431" cy="304800"/>
          </a:xfrm>
        </p:spPr>
        <p:txBody>
          <a:bodyPr/>
          <a:lstStyle/>
          <a:p>
            <a:fld id="{A8607594-D0FC-462C-9339-A6635D459135}" type="datetimeFigureOut">
              <a:rPr lang="es-MX" smtClean="0"/>
              <a:t>05/10/2020</a:t>
            </a:fld>
            <a:endParaRPr lang="es-MX"/>
          </a:p>
        </p:txBody>
      </p:sp>
      <p:sp>
        <p:nvSpPr>
          <p:cNvPr id="5" name="4 Marcador de pie de página"/>
          <p:cNvSpPr>
            <a:spLocks noGrp="1"/>
          </p:cNvSpPr>
          <p:nvPr>
            <p:ph type="ftr" sz="quarter" idx="11"/>
          </p:nvPr>
        </p:nvSpPr>
        <p:spPr>
          <a:xfrm>
            <a:off x="2784906" y="6480972"/>
            <a:ext cx="4529268" cy="300831"/>
          </a:xfrm>
        </p:spPr>
        <p:txBody>
          <a:bodyPr/>
          <a:lstStyle/>
          <a:p>
            <a:endParaRPr lang="es-MX"/>
          </a:p>
        </p:txBody>
      </p:sp>
      <p:sp>
        <p:nvSpPr>
          <p:cNvPr id="6" name="5 Marcador de número de diapositiva"/>
          <p:cNvSpPr>
            <a:spLocks noGrp="1"/>
          </p:cNvSpPr>
          <p:nvPr>
            <p:ph type="sldNum" sz="quarter" idx="12"/>
          </p:nvPr>
        </p:nvSpPr>
        <p:spPr>
          <a:xfrm>
            <a:off x="8985117" y="809625"/>
            <a:ext cx="534701" cy="300831"/>
          </a:xfrm>
        </p:spPr>
        <p:txBody>
          <a:bodyPr/>
          <a:lstStyle/>
          <a:p>
            <a:fld id="{39CD1817-0CDF-4320-AC4C-71C936A8DBBD}" type="slidenum">
              <a:rPr lang="es-MX" smtClean="0"/>
              <a:t>‹Nº›</a:t>
            </a:fld>
            <a:endParaRPr lang="es-MX"/>
          </a:p>
        </p:txBody>
      </p:sp>
      <p:cxnSp>
        <p:nvCxnSpPr>
          <p:cNvPr id="11" name="10 Conector recto"/>
          <p:cNvCxnSpPr/>
          <p:nvPr/>
        </p:nvCxnSpPr>
        <p:spPr>
          <a:xfrm rot="10800000">
            <a:off x="6877586" y="9381"/>
            <a:ext cx="2841772"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1" y="7037"/>
            <a:ext cx="9714372"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405078" y="271466"/>
            <a:ext cx="7696465" cy="1362075"/>
          </a:xfrm>
        </p:spPr>
        <p:txBody>
          <a:bodyPr anchor="ctr"/>
          <a:lstStyle>
            <a:lvl1pPr marL="0" algn="l">
              <a:buNone/>
              <a:defRPr sz="3600" b="1"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05078" y="1633536"/>
            <a:ext cx="4131787"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86093" y="1722440"/>
            <a:ext cx="4293817"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941941" y="1722440"/>
            <a:ext cx="4293817"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5094249" y="6480969"/>
            <a:ext cx="2268431" cy="301752"/>
          </a:xfrm>
        </p:spPr>
        <p:txBody>
          <a:bodyPr/>
          <a:lstStyle/>
          <a:p>
            <a:fld id="{A8607594-D0FC-462C-9339-A6635D459135}" type="datetimeFigureOut">
              <a:rPr lang="es-MX" smtClean="0"/>
              <a:t>05/10/2020</a:t>
            </a:fld>
            <a:endParaRPr lang="es-MX"/>
          </a:p>
        </p:txBody>
      </p:sp>
      <p:sp>
        <p:nvSpPr>
          <p:cNvPr id="6" name="5 Marcador de pie de página"/>
          <p:cNvSpPr>
            <a:spLocks noGrp="1"/>
          </p:cNvSpPr>
          <p:nvPr>
            <p:ph type="ftr" sz="quarter" idx="11"/>
          </p:nvPr>
        </p:nvSpPr>
        <p:spPr>
          <a:xfrm>
            <a:off x="486093" y="6480969"/>
            <a:ext cx="4529268" cy="301752"/>
          </a:xfrm>
        </p:spPr>
        <p:txBody>
          <a:bodyPr/>
          <a:lstStyle/>
          <a:p>
            <a:endParaRPr lang="es-MX"/>
          </a:p>
        </p:txBody>
      </p:sp>
      <p:sp>
        <p:nvSpPr>
          <p:cNvPr id="7" name="6 Marcador de número de diapositiva"/>
          <p:cNvSpPr>
            <a:spLocks noGrp="1"/>
          </p:cNvSpPr>
          <p:nvPr>
            <p:ph type="sldNum" sz="quarter" idx="12"/>
          </p:nvPr>
        </p:nvSpPr>
        <p:spPr>
          <a:xfrm>
            <a:off x="8069137" y="6480969"/>
            <a:ext cx="534701" cy="301752"/>
          </a:xfrm>
        </p:spPr>
        <p:txBody>
          <a:body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63884" y="290732"/>
            <a:ext cx="1134216" cy="6153912"/>
          </a:xfrm>
        </p:spPr>
        <p:txBody>
          <a:bodyPr vert="vert270" anchor="b"/>
          <a:lstStyle>
            <a:lvl1pPr marL="0" algn="ctr">
              <a:defRPr sz="3300" b="1">
                <a:ln w="6350">
                  <a:solidFill>
                    <a:schemeClr val="tx1"/>
                  </a:solidFill>
                </a:ln>
                <a:solidFill>
                  <a:schemeClr val="tx1"/>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451266" y="290732"/>
            <a:ext cx="617742"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1451266" y="3427124"/>
            <a:ext cx="617742"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2150024" y="290732"/>
            <a:ext cx="7291388"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2150024" y="3427124"/>
            <a:ext cx="7291388"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a:xfrm>
            <a:off x="5094249" y="6480969"/>
            <a:ext cx="2265191" cy="301752"/>
          </a:xfrm>
        </p:spPr>
        <p:txBody>
          <a:bodyPr/>
          <a:lstStyle/>
          <a:p>
            <a:fld id="{A8607594-D0FC-462C-9339-A6635D459135}" type="datetimeFigureOut">
              <a:rPr lang="es-MX" smtClean="0"/>
              <a:t>05/10/2020</a:t>
            </a:fld>
            <a:endParaRPr lang="es-MX"/>
          </a:p>
        </p:txBody>
      </p:sp>
      <p:sp>
        <p:nvSpPr>
          <p:cNvPr id="8" name="7 Marcador de pie de página"/>
          <p:cNvSpPr>
            <a:spLocks noGrp="1"/>
          </p:cNvSpPr>
          <p:nvPr>
            <p:ph type="ftr" sz="quarter" idx="11"/>
          </p:nvPr>
        </p:nvSpPr>
        <p:spPr>
          <a:xfrm>
            <a:off x="486093" y="6480969"/>
            <a:ext cx="4530382" cy="301752"/>
          </a:xfrm>
        </p:spPr>
        <p:txBody>
          <a:bodyPr/>
          <a:lstStyle/>
          <a:p>
            <a:endParaRPr lang="es-MX"/>
          </a:p>
        </p:txBody>
      </p:sp>
      <p:sp>
        <p:nvSpPr>
          <p:cNvPr id="9" name="8 Marcador de número de diapositiva"/>
          <p:cNvSpPr>
            <a:spLocks noGrp="1"/>
          </p:cNvSpPr>
          <p:nvPr>
            <p:ph type="sldNum" sz="quarter" idx="12"/>
          </p:nvPr>
        </p:nvSpPr>
        <p:spPr>
          <a:xfrm>
            <a:off x="8069137" y="6483096"/>
            <a:ext cx="534701" cy="301752"/>
          </a:xfrm>
        </p:spPr>
        <p:txBody>
          <a:bodyPr/>
          <a:lstStyle>
            <a:lvl1pPr algn="ctr">
              <a:defRPr/>
            </a:lvl1p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8607594-D0FC-462C-9339-A6635D459135}" type="datetimeFigureOut">
              <a:rPr lang="es-MX" smtClean="0"/>
              <a:t>05/10/2020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5094249" y="6480969"/>
            <a:ext cx="2268431" cy="301752"/>
          </a:xfrm>
        </p:spPr>
        <p:txBody>
          <a:bodyPr/>
          <a:lstStyle/>
          <a:p>
            <a:fld id="{A8607594-D0FC-462C-9339-A6635D459135}" type="datetimeFigureOut">
              <a:rPr lang="es-MX" smtClean="0"/>
              <a:t>05/10/2020</a:t>
            </a:fld>
            <a:endParaRPr lang="es-MX"/>
          </a:p>
        </p:txBody>
      </p:sp>
      <p:sp>
        <p:nvSpPr>
          <p:cNvPr id="3" name="2 Marcador de pie de página"/>
          <p:cNvSpPr>
            <a:spLocks noGrp="1"/>
          </p:cNvSpPr>
          <p:nvPr>
            <p:ph type="ftr" sz="quarter" idx="11"/>
          </p:nvPr>
        </p:nvSpPr>
        <p:spPr>
          <a:xfrm>
            <a:off x="486093" y="6481893"/>
            <a:ext cx="4529268" cy="300831"/>
          </a:xfrm>
        </p:spPr>
        <p:txBody>
          <a:bodyPr/>
          <a:lstStyle/>
          <a:p>
            <a:endParaRPr lang="es-MX"/>
          </a:p>
        </p:txBody>
      </p:sp>
      <p:sp>
        <p:nvSpPr>
          <p:cNvPr id="4" name="3 Marcador de número de diapositiva"/>
          <p:cNvSpPr>
            <a:spLocks noGrp="1"/>
          </p:cNvSpPr>
          <p:nvPr>
            <p:ph type="sldNum" sz="quarter" idx="12"/>
          </p:nvPr>
        </p:nvSpPr>
        <p:spPr>
          <a:xfrm>
            <a:off x="8069137" y="6480969"/>
            <a:ext cx="534701" cy="301752"/>
          </a:xfrm>
        </p:spPr>
        <p:txBody>
          <a:body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3325" y="367664"/>
            <a:ext cx="972185" cy="5943600"/>
          </a:xfrm>
        </p:spPr>
        <p:txBody>
          <a:bodyPr vert="vert270" anchor="b"/>
          <a:lstStyle>
            <a:lvl1pPr marL="0" marR="18288" algn="r">
              <a:spcBef>
                <a:spcPts val="0"/>
              </a:spcBef>
              <a:buNone/>
              <a:defRPr sz="2900" b="0" cap="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1207636" y="367664"/>
            <a:ext cx="2592494"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881989" y="320040"/>
            <a:ext cx="560950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675773" y="6556248"/>
            <a:ext cx="2268431" cy="301752"/>
          </a:xfrm>
        </p:spPr>
        <p:txBody>
          <a:bodyPr/>
          <a:lstStyle>
            <a:lvl1pPr>
              <a:defRPr sz="900"/>
            </a:lvl1pPr>
          </a:lstStyle>
          <a:p>
            <a:fld id="{A8607594-D0FC-462C-9339-A6635D459135}" type="datetimeFigureOut">
              <a:rPr lang="es-MX" smtClean="0"/>
              <a:t>05/10/2020</a:t>
            </a:fld>
            <a:endParaRPr lang="es-MX"/>
          </a:p>
        </p:txBody>
      </p:sp>
      <p:sp>
        <p:nvSpPr>
          <p:cNvPr id="6" name="5 Marcador de pie de página"/>
          <p:cNvSpPr>
            <a:spLocks noGrp="1"/>
          </p:cNvSpPr>
          <p:nvPr>
            <p:ph type="ftr" sz="quarter" idx="11"/>
          </p:nvPr>
        </p:nvSpPr>
        <p:spPr>
          <a:xfrm>
            <a:off x="1207636" y="6556248"/>
            <a:ext cx="5468137"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942078" y="6556248"/>
            <a:ext cx="534701" cy="301752"/>
          </a:xfrm>
        </p:spPr>
        <p:txBody>
          <a:bodyPr/>
          <a:lstStyle>
            <a:lvl1pPr>
              <a:defRPr sz="900"/>
            </a:lvl1p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3325" y="150896"/>
            <a:ext cx="972185" cy="6400800"/>
          </a:xfrm>
        </p:spPr>
        <p:txBody>
          <a:bodyPr vert="vert270" anchor="b"/>
          <a:lstStyle>
            <a:lvl1pPr marL="0" algn="l">
              <a:buNone/>
              <a:defRPr sz="3000" b="0" cap="all" baseline="0"/>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1210168" y="373966"/>
            <a:ext cx="7796923" cy="5486400"/>
          </a:xfrm>
          <a:solidFill>
            <a:schemeClr val="bg2">
              <a:shade val="50000"/>
            </a:schemeClr>
          </a:solidFill>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1215232" y="5867400"/>
            <a:ext cx="7796923"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6494196" y="6556248"/>
            <a:ext cx="2236025" cy="301752"/>
          </a:xfrm>
        </p:spPr>
        <p:txBody>
          <a:bodyPr/>
          <a:lstStyle>
            <a:lvl1pPr>
              <a:defRPr sz="900"/>
            </a:lvl1pPr>
          </a:lstStyle>
          <a:p>
            <a:fld id="{A8607594-D0FC-462C-9339-A6635D459135}" type="datetimeFigureOut">
              <a:rPr lang="es-MX" smtClean="0"/>
              <a:t>05/10/2020</a:t>
            </a:fld>
            <a:endParaRPr lang="es-MX"/>
          </a:p>
        </p:txBody>
      </p:sp>
      <p:sp>
        <p:nvSpPr>
          <p:cNvPr id="6" name="5 Marcador de pie de página"/>
          <p:cNvSpPr>
            <a:spLocks noGrp="1"/>
          </p:cNvSpPr>
          <p:nvPr>
            <p:ph type="ftr" sz="quarter" idx="11"/>
          </p:nvPr>
        </p:nvSpPr>
        <p:spPr>
          <a:xfrm>
            <a:off x="1244397" y="6557169"/>
            <a:ext cx="5260763"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736474" y="6556248"/>
            <a:ext cx="388874" cy="301752"/>
          </a:xfrm>
        </p:spPr>
        <p:txBody>
          <a:bodyPr/>
          <a:lstStyle>
            <a:lvl1pPr algn="ctr">
              <a:defRPr sz="900"/>
            </a:lvl1pPr>
          </a:lstStyle>
          <a:p>
            <a:fld id="{39CD1817-0CDF-4320-AC4C-71C936A8DBBD}"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480" y="14071"/>
            <a:ext cx="970689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1" y="7037"/>
            <a:ext cx="9714372"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877586" y="4948410"/>
            <a:ext cx="2841772"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86092" y="267494"/>
            <a:ext cx="8749666" cy="1399032"/>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86092" y="1882808"/>
            <a:ext cx="8749666" cy="4572000"/>
          </a:xfrm>
          <a:prstGeom prst="rect">
            <a:avLst/>
          </a:prstGeom>
        </p:spPr>
        <p:txBody>
          <a:bodyPr vert="horz" anchor="t">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5094249" y="6480969"/>
            <a:ext cx="2268431" cy="301752"/>
          </a:xfrm>
          <a:prstGeom prst="rect">
            <a:avLst/>
          </a:prstGeom>
        </p:spPr>
        <p:txBody>
          <a:bodyPr vert="horz" anchor="b"/>
          <a:lstStyle>
            <a:lvl1pPr algn="l" eaLnBrk="1" latinLnBrk="0" hangingPunct="1">
              <a:defRPr kumimoji="0" sz="1000" b="0">
                <a:solidFill>
                  <a:schemeClr val="tx1"/>
                </a:solidFill>
              </a:defRPr>
            </a:lvl1pPr>
          </a:lstStyle>
          <a:p>
            <a:fld id="{A8607594-D0FC-462C-9339-A6635D459135}" type="datetimeFigureOut">
              <a:rPr lang="es-MX" smtClean="0"/>
              <a:t>05/10/2020</a:t>
            </a:fld>
            <a:endParaRPr lang="es-MX"/>
          </a:p>
        </p:txBody>
      </p:sp>
      <p:sp>
        <p:nvSpPr>
          <p:cNvPr id="3" name="2 Marcador de pie de página"/>
          <p:cNvSpPr>
            <a:spLocks noGrp="1"/>
          </p:cNvSpPr>
          <p:nvPr>
            <p:ph type="ftr" sz="quarter" idx="3"/>
          </p:nvPr>
        </p:nvSpPr>
        <p:spPr>
          <a:xfrm>
            <a:off x="486093" y="6481893"/>
            <a:ext cx="4529268"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8069137" y="6480969"/>
            <a:ext cx="534701" cy="301752"/>
          </a:xfrm>
          <a:prstGeom prst="rect">
            <a:avLst/>
          </a:prstGeom>
        </p:spPr>
        <p:txBody>
          <a:bodyPr vert="horz" anchor="b"/>
          <a:lstStyle>
            <a:lvl1pPr algn="ctr" eaLnBrk="1" latinLnBrk="0" hangingPunct="1">
              <a:defRPr kumimoji="0" sz="1200">
                <a:solidFill>
                  <a:schemeClr val="tx1"/>
                </a:solidFill>
              </a:defRPr>
            </a:lvl1pPr>
          </a:lstStyle>
          <a:p>
            <a:fld id="{39CD1817-0CDF-4320-AC4C-71C936A8DBB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352" y="417659"/>
            <a:ext cx="1271258" cy="1152128"/>
          </a:xfrm>
          <a:prstGeom prst="rect">
            <a:avLst/>
          </a:prstGeom>
          <a:ln>
            <a:noFill/>
          </a:ln>
          <a:effectLst>
            <a:outerShdw blurRad="190500" algn="tl" rotWithShape="0">
              <a:srgbClr val="000000">
                <a:alpha val="70000"/>
              </a:srgbClr>
            </a:outerShdw>
          </a:effec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020" y="413713"/>
            <a:ext cx="1271258" cy="1143000"/>
          </a:xfrm>
          <a:prstGeom prst="rect">
            <a:avLst/>
          </a:prstGeom>
          <a:ln>
            <a:noFill/>
          </a:ln>
          <a:effectLst>
            <a:outerShdw blurRad="190500" algn="tl" rotWithShape="0">
              <a:srgbClr val="000000">
                <a:alpha val="70000"/>
              </a:srgbClr>
            </a:outerShdw>
          </a:effectLst>
        </p:spPr>
      </p:pic>
      <p:sp>
        <p:nvSpPr>
          <p:cNvPr id="6" name="5 Rectángulo"/>
          <p:cNvSpPr/>
          <p:nvPr/>
        </p:nvSpPr>
        <p:spPr>
          <a:xfrm>
            <a:off x="1570610" y="323188"/>
            <a:ext cx="6692800" cy="1449628"/>
          </a:xfrm>
          <a:prstGeom prst="rect">
            <a:avLst/>
          </a:prstGeom>
        </p:spPr>
        <p:txBody>
          <a:bodyPr wrap="square">
            <a:spAutoFit/>
          </a:bodyPr>
          <a:lstStyle/>
          <a:p>
            <a:pPr marL="314157" indent="-314157" algn="ctr" defTabSz="837753">
              <a:lnSpc>
                <a:spcPct val="150000"/>
              </a:lnSpc>
              <a:spcBef>
                <a:spcPct val="20000"/>
              </a:spcBef>
              <a:defRPr/>
            </a:pPr>
            <a:r>
              <a:rPr lang="es-ES" b="1" spc="300" dirty="0">
                <a:latin typeface="Segoe Print" panose="02000600000000000000" pitchFamily="2" charset="0"/>
                <a:cs typeface="MV Boli" panose="02000500030200090000" pitchFamily="2" charset="0"/>
              </a:rPr>
              <a:t>UNIVERSIDAD AUTÓNOMA DE CHIAPAS</a:t>
            </a:r>
            <a:endParaRPr lang="es-MX" b="1" spc="300" dirty="0">
              <a:latin typeface="Segoe Print" panose="02000600000000000000" pitchFamily="2" charset="0"/>
              <a:cs typeface="MV Boli" panose="02000500030200090000" pitchFamily="2" charset="0"/>
            </a:endParaRPr>
          </a:p>
          <a:p>
            <a:pPr marL="314157" indent="-314157" algn="ctr" defTabSz="837753">
              <a:lnSpc>
                <a:spcPct val="150000"/>
              </a:lnSpc>
              <a:spcBef>
                <a:spcPct val="20000"/>
              </a:spcBef>
              <a:defRPr/>
            </a:pPr>
            <a:r>
              <a:rPr lang="es-ES" b="1" spc="300" dirty="0">
                <a:latin typeface="Segoe Print" panose="02000600000000000000" pitchFamily="2" charset="0"/>
                <a:cs typeface="MV Boli" panose="02000500030200090000" pitchFamily="2" charset="0"/>
              </a:rPr>
              <a:t>FACULTAD DE CIENCIAS QUÍMICAS</a:t>
            </a:r>
            <a:endParaRPr lang="es-MX" b="1" spc="300" dirty="0">
              <a:latin typeface="Segoe Print" panose="02000600000000000000" pitchFamily="2" charset="0"/>
              <a:cs typeface="MV Boli" panose="02000500030200090000" pitchFamily="2" charset="0"/>
            </a:endParaRPr>
          </a:p>
          <a:p>
            <a:pPr marL="314157" indent="-314157" algn="ctr" defTabSz="837753">
              <a:lnSpc>
                <a:spcPct val="150000"/>
              </a:lnSpc>
              <a:spcBef>
                <a:spcPct val="20000"/>
              </a:spcBef>
              <a:defRPr/>
            </a:pPr>
            <a:r>
              <a:rPr lang="es-ES" b="1" spc="300" dirty="0">
                <a:latin typeface="Segoe Print" panose="02000600000000000000" pitchFamily="2" charset="0"/>
                <a:cs typeface="MV Boli" panose="02000500030200090000" pitchFamily="2" charset="0"/>
              </a:rPr>
              <a:t>CAMPUS IV</a:t>
            </a:r>
            <a:endParaRPr lang="es-MX" b="1" spc="300" dirty="0">
              <a:latin typeface="Segoe Print" panose="02000600000000000000" pitchFamily="2" charset="0"/>
              <a:cs typeface="MV Boli" panose="02000500030200090000" pitchFamily="2" charset="0"/>
            </a:endParaRPr>
          </a:p>
        </p:txBody>
      </p:sp>
      <p:sp>
        <p:nvSpPr>
          <p:cNvPr id="7" name="6 CuadroTexto"/>
          <p:cNvSpPr txBox="1"/>
          <p:nvPr/>
        </p:nvSpPr>
        <p:spPr>
          <a:xfrm>
            <a:off x="1908597" y="2010778"/>
            <a:ext cx="5760640" cy="626133"/>
          </a:xfrm>
          <a:prstGeom prst="rect">
            <a:avLst/>
          </a:prstGeom>
          <a:noFill/>
        </p:spPr>
        <p:txBody>
          <a:bodyPr wrap="square" rtlCol="0">
            <a:spAutoFit/>
          </a:bodyPr>
          <a:lstStyle/>
          <a:p>
            <a:pPr algn="ctr">
              <a:lnSpc>
                <a:spcPct val="150000"/>
              </a:lnSpc>
            </a:pPr>
            <a:r>
              <a:rPr lang="es-MX" sz="2600" b="1" spc="300" dirty="0">
                <a:latin typeface="Comic Sans MS" panose="030F0702030302020204" pitchFamily="66" charset="0"/>
                <a:ea typeface="Verdana" panose="020B0604030504040204" pitchFamily="34" charset="0"/>
                <a:cs typeface="Verdana" panose="020B0604030504040204" pitchFamily="34" charset="0"/>
              </a:rPr>
              <a:t>LEY GENERAL DE SALUD</a:t>
            </a:r>
            <a:endParaRPr lang="es-MX" sz="2600" spc="300" dirty="0">
              <a:latin typeface="Comic Sans MS" panose="030F0702030302020204" pitchFamily="66" charset="0"/>
              <a:ea typeface="Verdana" panose="020B0604030504040204" pitchFamily="34" charset="0"/>
              <a:cs typeface="Verdana" panose="020B060403050404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621" y="3501008"/>
            <a:ext cx="3658026" cy="2520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87141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969110715"/>
              </p:ext>
            </p:extLst>
          </p:nvPr>
        </p:nvGraphicFramePr>
        <p:xfrm>
          <a:off x="764254" y="1484784"/>
          <a:ext cx="8280920" cy="5040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659281" y="404664"/>
            <a:ext cx="8384163" cy="954107"/>
          </a:xfrm>
          <a:prstGeom prst="rect">
            <a:avLst/>
          </a:prstGeom>
        </p:spPr>
        <p:txBody>
          <a:bodyPr wrap="square">
            <a:spAutoFit/>
          </a:bodyPr>
          <a:lstStyle/>
          <a:p>
            <a:pPr algn="just"/>
            <a:r>
              <a:rPr lang="es-MX" sz="2800" b="1" dirty="0"/>
              <a:t>ARTICULO 224.</a:t>
            </a:r>
          </a:p>
          <a:p>
            <a:pPr lvl="0" algn="r"/>
            <a:r>
              <a:rPr lang="es-MX" sz="2800" dirty="0"/>
              <a:t>Los medicamentos se clasifican</a:t>
            </a:r>
            <a:r>
              <a:rPr lang="es-MX" sz="2800" b="1" dirty="0"/>
              <a:t>:</a:t>
            </a:r>
            <a:endParaRPr lang="es-MX" sz="2800" dirty="0"/>
          </a:p>
        </p:txBody>
      </p:sp>
    </p:spTree>
    <p:extLst>
      <p:ext uri="{BB962C8B-B14F-4D97-AF65-F5344CB8AC3E}">
        <p14:creationId xmlns:p14="http://schemas.microsoft.com/office/powerpoint/2010/main" val="1457721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00485" y="1077704"/>
            <a:ext cx="7992888" cy="1631216"/>
          </a:xfrm>
          <a:prstGeom prst="rect">
            <a:avLst/>
          </a:prstGeom>
        </p:spPr>
        <p:txBody>
          <a:bodyPr wrap="square">
            <a:spAutoFit/>
          </a:bodyPr>
          <a:lstStyle/>
          <a:p>
            <a:pPr algn="just"/>
            <a:r>
              <a:rPr lang="es-MX" sz="2800" b="1" dirty="0"/>
              <a:t>ARTICULO 225</a:t>
            </a:r>
          </a:p>
          <a:p>
            <a:pPr algn="just"/>
            <a:endParaRPr lang="es-MX" dirty="0"/>
          </a:p>
          <a:p>
            <a:pPr algn="just"/>
            <a:r>
              <a:rPr lang="es-MX" dirty="0"/>
              <a:t>	 </a:t>
            </a:r>
          </a:p>
          <a:p>
            <a:pPr algn="just"/>
            <a:r>
              <a:rPr lang="es-MX" dirty="0"/>
              <a:t>	Los medicamentos, para su uso y comercialización, serán identificados por sus denominaciones genérica y distintiva.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69" y="2852936"/>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25" y="2743200"/>
            <a:ext cx="3240360" cy="1620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805" y="465313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9197" y="2929136"/>
            <a:ext cx="2209800" cy="2066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881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6469" y="620688"/>
            <a:ext cx="8208912" cy="5170646"/>
          </a:xfrm>
          <a:prstGeom prst="rect">
            <a:avLst/>
          </a:prstGeom>
        </p:spPr>
        <p:txBody>
          <a:bodyPr wrap="square">
            <a:spAutoFit/>
          </a:bodyPr>
          <a:lstStyle/>
          <a:p>
            <a:r>
              <a:rPr lang="es-MX" sz="2400" b="1" dirty="0"/>
              <a:t>ARTICULO 226.</a:t>
            </a:r>
          </a:p>
          <a:p>
            <a:pPr algn="just">
              <a:lnSpc>
                <a:spcPct val="150000"/>
              </a:lnSpc>
            </a:pPr>
            <a:endParaRPr lang="es-MX" sz="2400" b="1" dirty="0"/>
          </a:p>
          <a:p>
            <a:pPr algn="just">
              <a:lnSpc>
                <a:spcPct val="150000"/>
              </a:lnSpc>
            </a:pPr>
            <a:r>
              <a:rPr lang="es-MX" dirty="0"/>
              <a:t> Los medicamentos, para su venta y suministro al público, se consideran:</a:t>
            </a:r>
          </a:p>
          <a:p>
            <a:pPr algn="just">
              <a:lnSpc>
                <a:spcPct val="150000"/>
              </a:lnSpc>
            </a:pPr>
            <a:endParaRPr lang="es-MX" dirty="0"/>
          </a:p>
          <a:p>
            <a:pPr marL="400050" indent="-400050" algn="just">
              <a:lnSpc>
                <a:spcPct val="150000"/>
              </a:lnSpc>
              <a:buAutoNum type="romanUcPeriod"/>
            </a:pPr>
            <a:r>
              <a:rPr lang="es-MX" dirty="0"/>
              <a:t>Medicamentos que sólo pueden adquirirse con receta o permiso especial.</a:t>
            </a:r>
          </a:p>
          <a:p>
            <a:pPr marL="400050" indent="-400050" algn="just">
              <a:lnSpc>
                <a:spcPct val="150000"/>
              </a:lnSpc>
              <a:buAutoNum type="romanUcPeriod"/>
            </a:pPr>
            <a:endParaRPr lang="es-MX" dirty="0"/>
          </a:p>
          <a:p>
            <a:pPr marL="400050" indent="-400050" algn="just">
              <a:lnSpc>
                <a:spcPct val="150000"/>
              </a:lnSpc>
              <a:buAutoNum type="romanUcPeriod"/>
            </a:pPr>
            <a:r>
              <a:rPr lang="es-MX" dirty="0"/>
              <a:t>Medicamentos que requieren para su adquisición receta médica que deberá retenerse en la farmacia que la surta y ser registrada en los libros de control que al efecto se lleven.</a:t>
            </a:r>
          </a:p>
          <a:p>
            <a:pPr marL="400050" indent="-400050" algn="just">
              <a:lnSpc>
                <a:spcPct val="150000"/>
              </a:lnSpc>
              <a:buAutoNum type="romanUcPeriod"/>
            </a:pPr>
            <a:endParaRPr lang="es-MX" dirty="0"/>
          </a:p>
          <a:p>
            <a:pPr marL="400050" indent="-400050" algn="just">
              <a:lnSpc>
                <a:spcPct val="150000"/>
              </a:lnSpc>
              <a:buAutoNum type="romanUcPeriod"/>
            </a:pPr>
            <a:r>
              <a:rPr lang="es-MX" dirty="0"/>
              <a:t>. Medicamentos que solamente pueden adquirirse con receta médica que se podrá surtir hasta tres veces.</a:t>
            </a:r>
          </a:p>
        </p:txBody>
      </p:sp>
    </p:spTree>
    <p:extLst>
      <p:ext uri="{BB962C8B-B14F-4D97-AF65-F5344CB8AC3E}">
        <p14:creationId xmlns:p14="http://schemas.microsoft.com/office/powerpoint/2010/main" val="1634956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6469" y="980728"/>
            <a:ext cx="8280920" cy="3416320"/>
          </a:xfrm>
          <a:prstGeom prst="rect">
            <a:avLst/>
          </a:prstGeom>
        </p:spPr>
        <p:txBody>
          <a:bodyPr wrap="square">
            <a:spAutoFit/>
          </a:bodyPr>
          <a:lstStyle/>
          <a:p>
            <a:pPr algn="just">
              <a:lnSpc>
                <a:spcPct val="150000"/>
              </a:lnSpc>
            </a:pPr>
            <a:r>
              <a:rPr lang="es-MX" dirty="0"/>
              <a:t>IV. Medicamentos que para adquirirse requieren receta médica, pero que pueden resurtirse tantas veces como lo indique el médico que prescriba.</a:t>
            </a:r>
          </a:p>
          <a:p>
            <a:pPr algn="just">
              <a:lnSpc>
                <a:spcPct val="150000"/>
              </a:lnSpc>
            </a:pPr>
            <a:r>
              <a:rPr lang="es-MX" dirty="0"/>
              <a:t> </a:t>
            </a:r>
          </a:p>
          <a:p>
            <a:pPr algn="just">
              <a:lnSpc>
                <a:spcPct val="150000"/>
              </a:lnSpc>
            </a:pPr>
            <a:r>
              <a:rPr lang="es-MX" dirty="0"/>
              <a:t>V. Medicamentos sin receta, autorizados para su venta exclusivamente en farmacias.</a:t>
            </a:r>
          </a:p>
          <a:p>
            <a:pPr algn="just">
              <a:lnSpc>
                <a:spcPct val="150000"/>
              </a:lnSpc>
            </a:pPr>
            <a:endParaRPr lang="es-MX" dirty="0"/>
          </a:p>
          <a:p>
            <a:pPr algn="just">
              <a:lnSpc>
                <a:spcPct val="150000"/>
              </a:lnSpc>
            </a:pPr>
            <a:r>
              <a:rPr lang="es-MX" dirty="0"/>
              <a:t>VI. Medicamentos que para adquirirse no requieren receta médica y que pueden expenderse en otros establecimientos que no sean farmacias.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705" y="4494172"/>
            <a:ext cx="3743468" cy="20047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436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6469" y="836712"/>
            <a:ext cx="8280920" cy="1985159"/>
          </a:xfrm>
          <a:prstGeom prst="rect">
            <a:avLst/>
          </a:prstGeom>
        </p:spPr>
        <p:txBody>
          <a:bodyPr wrap="square">
            <a:spAutoFit/>
          </a:bodyPr>
          <a:lstStyle/>
          <a:p>
            <a:pPr>
              <a:lnSpc>
                <a:spcPct val="150000"/>
              </a:lnSpc>
            </a:pPr>
            <a:r>
              <a:rPr lang="es-MX" sz="2800" b="1" dirty="0"/>
              <a:t>ARTICULO 227. </a:t>
            </a:r>
          </a:p>
          <a:p>
            <a:pPr>
              <a:lnSpc>
                <a:spcPct val="150000"/>
              </a:lnSpc>
            </a:pPr>
            <a:r>
              <a:rPr lang="es-MX" dirty="0"/>
              <a:t>	</a:t>
            </a:r>
          </a:p>
          <a:p>
            <a:pPr>
              <a:lnSpc>
                <a:spcPct val="150000"/>
              </a:lnSpc>
            </a:pPr>
            <a:r>
              <a:rPr lang="es-MX" dirty="0"/>
              <a:t>	La Secretaría de Salud determinará los medicamentos que integren cada uno de los grupos a que se refiere el artículo anterior.</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12" y="2850072"/>
            <a:ext cx="5048153" cy="1107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descr="Resultado de imagen para Clasificacion de farmac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69" y="4293096"/>
            <a:ext cx="387271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03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6469" y="908720"/>
            <a:ext cx="8064896" cy="3693319"/>
          </a:xfrm>
          <a:prstGeom prst="rect">
            <a:avLst/>
          </a:prstGeom>
        </p:spPr>
        <p:txBody>
          <a:bodyPr wrap="square">
            <a:spAutoFit/>
          </a:bodyPr>
          <a:lstStyle/>
          <a:p>
            <a:pPr algn="just">
              <a:lnSpc>
                <a:spcPct val="150000"/>
              </a:lnSpc>
            </a:pPr>
            <a:r>
              <a:rPr lang="es-MX" sz="2400" b="1" dirty="0"/>
              <a:t>ARTICULO 227 BIS.</a:t>
            </a:r>
          </a:p>
          <a:p>
            <a:pPr algn="just">
              <a:lnSpc>
                <a:spcPct val="150000"/>
              </a:lnSpc>
            </a:pPr>
            <a:endParaRPr lang="es-MX" sz="2400" b="1" dirty="0"/>
          </a:p>
          <a:p>
            <a:pPr algn="just">
              <a:lnSpc>
                <a:spcPct val="150000"/>
              </a:lnSpc>
            </a:pPr>
            <a:r>
              <a:rPr lang="es-MX" dirty="0"/>
              <a:t> 	Los laboratorios y almacenes de depósito y distribución de los medicamentos a que se refieren las fracciones I y II del artículo 226 de esta Ley, sólo podrán expenderlos a los establecimientos que cuenten con licencia sanitaria que los acredite como droguerías, farmacias o boticas autorizadas para suministrar al público medicamentos que contengan estupefacientes o substancias psicotrópicas.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901" y="4602039"/>
            <a:ext cx="3414562" cy="17072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702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6306" y="836712"/>
            <a:ext cx="8136904" cy="2862322"/>
          </a:xfrm>
          <a:prstGeom prst="rect">
            <a:avLst/>
          </a:prstGeom>
        </p:spPr>
        <p:txBody>
          <a:bodyPr wrap="square">
            <a:spAutoFit/>
          </a:bodyPr>
          <a:lstStyle/>
          <a:p>
            <a:pPr algn="just">
              <a:lnSpc>
                <a:spcPct val="150000"/>
              </a:lnSpc>
            </a:pPr>
            <a:r>
              <a:rPr lang="es-MX" sz="2400" b="1" dirty="0"/>
              <a:t>ARTICULO 228.</a:t>
            </a:r>
          </a:p>
          <a:p>
            <a:pPr algn="just">
              <a:lnSpc>
                <a:spcPct val="150000"/>
              </a:lnSpc>
            </a:pPr>
            <a:endParaRPr lang="es-MX" sz="2400" b="1" dirty="0"/>
          </a:p>
          <a:p>
            <a:pPr algn="just">
              <a:lnSpc>
                <a:spcPct val="150000"/>
              </a:lnSpc>
            </a:pPr>
            <a:r>
              <a:rPr lang="es-MX" dirty="0"/>
              <a:t>	La Secretaría de Salud en coordinación con las autoridades encargadas de la sanidad animal, establecerá las Leyendas precautorias de los medicamentos de uso veterinario, cuando su uso pueda significar riesgo para la salud humana.</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13" y="3982627"/>
            <a:ext cx="21907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97" y="3892536"/>
            <a:ext cx="3211168" cy="21760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51608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4461" y="908720"/>
            <a:ext cx="8280920" cy="1892826"/>
          </a:xfrm>
          <a:prstGeom prst="rect">
            <a:avLst/>
          </a:prstGeom>
        </p:spPr>
        <p:txBody>
          <a:bodyPr wrap="square">
            <a:spAutoFit/>
          </a:bodyPr>
          <a:lstStyle/>
          <a:p>
            <a:pPr algn="just">
              <a:lnSpc>
                <a:spcPct val="150000"/>
              </a:lnSpc>
            </a:pPr>
            <a:r>
              <a:rPr lang="es-MX" sz="2400" b="1" dirty="0"/>
              <a:t>ARTICULO 229. </a:t>
            </a:r>
          </a:p>
          <a:p>
            <a:pPr algn="just">
              <a:lnSpc>
                <a:spcPct val="150000"/>
              </a:lnSpc>
            </a:pPr>
            <a:endParaRPr lang="es-MX" dirty="0"/>
          </a:p>
          <a:p>
            <a:pPr algn="just">
              <a:lnSpc>
                <a:spcPct val="150000"/>
              </a:lnSpc>
            </a:pPr>
            <a:r>
              <a:rPr lang="es-MX" dirty="0"/>
              <a:t>	Para los efectos de esta Ley, los productos de origen biológico o substancias análogas </a:t>
            </a:r>
            <a:r>
              <a:rPr lang="es-MX" dirty="0" err="1"/>
              <a:t>semisintéticas</a:t>
            </a:r>
            <a:r>
              <a:rPr lang="es-MX" dirty="0"/>
              <a:t>, se clasifican en:</a:t>
            </a:r>
          </a:p>
        </p:txBody>
      </p:sp>
      <p:sp>
        <p:nvSpPr>
          <p:cNvPr id="3" name="2 Rectángulo"/>
          <p:cNvSpPr/>
          <p:nvPr/>
        </p:nvSpPr>
        <p:spPr>
          <a:xfrm>
            <a:off x="900485" y="2996952"/>
            <a:ext cx="8064896" cy="1754326"/>
          </a:xfrm>
          <a:prstGeom prst="rect">
            <a:avLst/>
          </a:prstGeom>
        </p:spPr>
        <p:txBody>
          <a:bodyPr wrap="square">
            <a:spAutoFit/>
          </a:bodyPr>
          <a:lstStyle/>
          <a:p>
            <a:pPr algn="just">
              <a:lnSpc>
                <a:spcPct val="150000"/>
              </a:lnSpc>
            </a:pPr>
            <a:r>
              <a:rPr lang="es-MX" dirty="0"/>
              <a:t>I. Toxoides, vacunas y preparaciones bacterianas de uso parenteral.</a:t>
            </a:r>
          </a:p>
          <a:p>
            <a:pPr algn="just">
              <a:lnSpc>
                <a:spcPct val="150000"/>
              </a:lnSpc>
            </a:pPr>
            <a:r>
              <a:rPr lang="es-MX" dirty="0"/>
              <a:t>II. Vacunas virales de uso oral o parenteral.</a:t>
            </a:r>
          </a:p>
          <a:p>
            <a:pPr algn="just">
              <a:lnSpc>
                <a:spcPct val="150000"/>
              </a:lnSpc>
            </a:pPr>
            <a:r>
              <a:rPr lang="es-MX" dirty="0"/>
              <a:t>III. Sueros y antitoxinas de origen animal.</a:t>
            </a:r>
          </a:p>
          <a:p>
            <a:pPr algn="just">
              <a:lnSpc>
                <a:spcPct val="150000"/>
              </a:lnSpc>
            </a:pPr>
            <a:r>
              <a:rPr lang="es-MX" dirty="0"/>
              <a:t>IV. Hemoderivados.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204" y="3875450"/>
            <a:ext cx="2960177" cy="2217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2196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00485" y="974878"/>
            <a:ext cx="8136904" cy="2862322"/>
          </a:xfrm>
          <a:prstGeom prst="rect">
            <a:avLst/>
          </a:prstGeom>
        </p:spPr>
        <p:txBody>
          <a:bodyPr wrap="square">
            <a:spAutoFit/>
          </a:bodyPr>
          <a:lstStyle/>
          <a:p>
            <a:pPr algn="just">
              <a:lnSpc>
                <a:spcPct val="200000"/>
              </a:lnSpc>
            </a:pPr>
            <a:r>
              <a:rPr lang="es-MX" dirty="0"/>
              <a:t>V. Vacunas y preparaciones microbianas para uso oral.</a:t>
            </a:r>
          </a:p>
          <a:p>
            <a:pPr algn="just">
              <a:lnSpc>
                <a:spcPct val="200000"/>
              </a:lnSpc>
            </a:pPr>
            <a:r>
              <a:rPr lang="es-MX" dirty="0"/>
              <a:t>VI. Materiales biológicos para diagnóstico que se administran al paciente.</a:t>
            </a:r>
          </a:p>
          <a:p>
            <a:pPr algn="just">
              <a:lnSpc>
                <a:spcPct val="200000"/>
              </a:lnSpc>
            </a:pPr>
            <a:r>
              <a:rPr lang="es-MX" dirty="0"/>
              <a:t>VII. Antibióticos.</a:t>
            </a:r>
          </a:p>
          <a:p>
            <a:pPr algn="just">
              <a:lnSpc>
                <a:spcPct val="200000"/>
              </a:lnSpc>
            </a:pPr>
            <a:r>
              <a:rPr lang="es-MX" dirty="0"/>
              <a:t>VIII. Hormonas macromoleculares y enzimas.</a:t>
            </a:r>
          </a:p>
          <a:p>
            <a:pPr algn="just">
              <a:lnSpc>
                <a:spcPct val="200000"/>
              </a:lnSpc>
            </a:pPr>
            <a:r>
              <a:rPr lang="es-MX" dirty="0"/>
              <a:t>IX. Las demás que determine la Secretaría de Salud.</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965" y="3933056"/>
            <a:ext cx="3827983" cy="2367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089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8477" y="980728"/>
            <a:ext cx="8064897" cy="2308324"/>
          </a:xfrm>
          <a:prstGeom prst="rect">
            <a:avLst/>
          </a:prstGeom>
        </p:spPr>
        <p:txBody>
          <a:bodyPr wrap="square">
            <a:spAutoFit/>
          </a:bodyPr>
          <a:lstStyle/>
          <a:p>
            <a:pPr algn="just">
              <a:lnSpc>
                <a:spcPct val="150000"/>
              </a:lnSpc>
            </a:pPr>
            <a:r>
              <a:rPr lang="es-MX" sz="2400" b="1" dirty="0"/>
              <a:t>ARTÍCULO 230.</a:t>
            </a:r>
          </a:p>
          <a:p>
            <a:pPr algn="just">
              <a:lnSpc>
                <a:spcPct val="150000"/>
              </a:lnSpc>
            </a:pPr>
            <a:endParaRPr lang="es-MX" dirty="0"/>
          </a:p>
          <a:p>
            <a:pPr algn="just">
              <a:lnSpc>
                <a:spcPct val="150000"/>
              </a:lnSpc>
            </a:pPr>
            <a:r>
              <a:rPr lang="es-MX" dirty="0"/>
              <a:t>	Los productos de origen biológico requieren de control interno en un laboratorio de la planta productora y de control externo en laboratorios de la Secretaría de Salud.</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9500">
            <a:off x="3343032" y="3633655"/>
            <a:ext cx="3650745" cy="24197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1124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2" y="188640"/>
            <a:ext cx="8749666" cy="1399032"/>
          </a:xfrm>
        </p:spPr>
        <p:txBody>
          <a:bodyPr/>
          <a:lstStyle/>
          <a:p>
            <a:r>
              <a:rPr lang="es-MX" spc="600" dirty="0"/>
              <a:t>INTRODUCCIÓN</a:t>
            </a:r>
          </a:p>
        </p:txBody>
      </p:sp>
      <p:sp>
        <p:nvSpPr>
          <p:cNvPr id="4" name="3 Rectángulo"/>
          <p:cNvSpPr/>
          <p:nvPr/>
        </p:nvSpPr>
        <p:spPr>
          <a:xfrm>
            <a:off x="744348" y="1628800"/>
            <a:ext cx="8352928" cy="2277547"/>
          </a:xfrm>
          <a:prstGeom prst="rect">
            <a:avLst/>
          </a:prstGeom>
        </p:spPr>
        <p:txBody>
          <a:bodyPr wrap="square">
            <a:spAutoFit/>
          </a:bodyPr>
          <a:lstStyle/>
          <a:p>
            <a:pPr algn="just">
              <a:lnSpc>
                <a:spcPct val="150000"/>
              </a:lnSpc>
            </a:pPr>
            <a:r>
              <a:rPr lang="es-MX" sz="1600" b="1" dirty="0">
                <a:latin typeface="Kalinga" panose="020B0502040204020203" pitchFamily="34" charset="0"/>
                <a:cs typeface="Kalinga" panose="020B0502040204020203" pitchFamily="34" charset="0"/>
              </a:rPr>
              <a:t>	La Ley General de Salud establece la forma de organización y las competencias o atribuciones de los servicios de salud, pero fundamentalmente, especifica la forma en que debemos ser tratadas todas las personas, para solucionar cualquier problema de salud, independientemente de nuestra edad, sexo, condición física y social, religión, tendencia política o afiliación a alguna institución en particular.</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952" y="3906347"/>
            <a:ext cx="3698135"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250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6972" y="578773"/>
            <a:ext cx="8208912" cy="3139321"/>
          </a:xfrm>
          <a:prstGeom prst="rect">
            <a:avLst/>
          </a:prstGeom>
        </p:spPr>
        <p:txBody>
          <a:bodyPr wrap="square">
            <a:spAutoFit/>
          </a:bodyPr>
          <a:lstStyle/>
          <a:p>
            <a:pPr algn="just">
              <a:lnSpc>
                <a:spcPct val="150000"/>
              </a:lnSpc>
            </a:pPr>
            <a:r>
              <a:rPr lang="es-MX" sz="2400" b="1" dirty="0"/>
              <a:t>ARTICULO 231.</a:t>
            </a:r>
          </a:p>
          <a:p>
            <a:pPr algn="just">
              <a:lnSpc>
                <a:spcPct val="150000"/>
              </a:lnSpc>
            </a:pPr>
            <a:r>
              <a:rPr lang="es-MX" dirty="0"/>
              <a:t> </a:t>
            </a:r>
          </a:p>
          <a:p>
            <a:pPr algn="just">
              <a:lnSpc>
                <a:spcPct val="150000"/>
              </a:lnSpc>
            </a:pPr>
            <a:r>
              <a:rPr lang="es-MX" dirty="0"/>
              <a:t>	La calidad de las materias primas utilizadas en el proceso de medicamentos y productos biológicos, estará sujeta a la verificación de su identidad, pureza, esterilidad, cuando proceda, inocuidad, potencia, seguridad, estabilidad y cualquier otra prueba que señalen las disposiciones reglamentarias aplicables.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517" y="3933056"/>
            <a:ext cx="30099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981" y="3933056"/>
            <a:ext cx="3282871" cy="20442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887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8119" y="816094"/>
            <a:ext cx="8064896" cy="1892826"/>
          </a:xfrm>
          <a:prstGeom prst="rect">
            <a:avLst/>
          </a:prstGeom>
        </p:spPr>
        <p:txBody>
          <a:bodyPr wrap="square">
            <a:spAutoFit/>
          </a:bodyPr>
          <a:lstStyle/>
          <a:p>
            <a:pPr algn="just">
              <a:lnSpc>
                <a:spcPct val="150000"/>
              </a:lnSpc>
            </a:pPr>
            <a:r>
              <a:rPr lang="es-MX" sz="2400" b="1" dirty="0"/>
              <a:t>ARTICULO 232. </a:t>
            </a:r>
          </a:p>
          <a:p>
            <a:pPr algn="just">
              <a:lnSpc>
                <a:spcPct val="150000"/>
              </a:lnSpc>
            </a:pPr>
            <a:endParaRPr lang="es-MX" dirty="0"/>
          </a:p>
          <a:p>
            <a:pPr algn="just">
              <a:lnSpc>
                <a:spcPct val="150000"/>
              </a:lnSpc>
            </a:pPr>
            <a:r>
              <a:rPr lang="es-MX" dirty="0"/>
              <a:t>	Los medicamentos de origen biológico de acción inmunológica ostentarán en su etiqueta</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595" y="2996952"/>
            <a:ext cx="4706512"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856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0906" y="764704"/>
            <a:ext cx="8208912" cy="1841530"/>
          </a:xfrm>
          <a:prstGeom prst="rect">
            <a:avLst/>
          </a:prstGeom>
        </p:spPr>
        <p:txBody>
          <a:bodyPr wrap="square">
            <a:spAutoFit/>
          </a:bodyPr>
          <a:lstStyle/>
          <a:p>
            <a:pPr algn="just">
              <a:lnSpc>
                <a:spcPct val="150000"/>
              </a:lnSpc>
            </a:pPr>
            <a:r>
              <a:rPr lang="es-MX" sz="2400" b="1" dirty="0"/>
              <a:t>ARTICULO 233.</a:t>
            </a:r>
          </a:p>
          <a:p>
            <a:pPr algn="just">
              <a:lnSpc>
                <a:spcPct val="150000"/>
              </a:lnSpc>
            </a:pPr>
            <a:endParaRPr lang="es-MX" dirty="0"/>
          </a:p>
          <a:p>
            <a:pPr algn="just">
              <a:lnSpc>
                <a:spcPct val="150000"/>
              </a:lnSpc>
            </a:pPr>
            <a:r>
              <a:rPr lang="es-MX" dirty="0"/>
              <a:t> 	Quedan prohibidos la venta y suministro de medicamentos con fecha de caducidad vencida.</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332" y="2924944"/>
            <a:ext cx="4608512"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837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445" y="548680"/>
            <a:ext cx="8572444" cy="1470025"/>
          </a:xfrm>
        </p:spPr>
        <p:txBody>
          <a:bodyPr>
            <a:normAutofit/>
          </a:bodyPr>
          <a:lstStyle/>
          <a:p>
            <a:pPr algn="l"/>
            <a:r>
              <a:rPr lang="es-MX" dirty="0">
                <a:effectLst/>
              </a:rPr>
              <a:t>CAPITULO V</a:t>
            </a:r>
            <a:br>
              <a:rPr lang="es-MX" dirty="0">
                <a:effectLst/>
              </a:rPr>
            </a:br>
            <a:r>
              <a:rPr lang="es-MX" dirty="0">
                <a:effectLst/>
              </a:rPr>
              <a:t>			 	    Estupefacientes</a:t>
            </a:r>
            <a:endParaRPr lang="es-MX" dirty="0"/>
          </a:p>
        </p:txBody>
      </p:sp>
      <p:sp>
        <p:nvSpPr>
          <p:cNvPr id="4" name="3 Rectángulo"/>
          <p:cNvSpPr/>
          <p:nvPr/>
        </p:nvSpPr>
        <p:spPr>
          <a:xfrm>
            <a:off x="684461" y="2276872"/>
            <a:ext cx="8136904" cy="1518364"/>
          </a:xfrm>
          <a:prstGeom prst="rect">
            <a:avLst/>
          </a:prstGeom>
        </p:spPr>
        <p:txBody>
          <a:bodyPr wrap="square">
            <a:spAutoFit/>
          </a:bodyPr>
          <a:lstStyle/>
          <a:p>
            <a:pPr algn="just">
              <a:lnSpc>
                <a:spcPct val="150000"/>
              </a:lnSpc>
            </a:pPr>
            <a:r>
              <a:rPr lang="es-MX" sz="2800" b="1" dirty="0">
                <a:solidFill>
                  <a:schemeClr val="tx1"/>
                </a:solidFill>
              </a:rPr>
              <a:t>ARTICULO 234.</a:t>
            </a:r>
          </a:p>
          <a:p>
            <a:pPr algn="just">
              <a:lnSpc>
                <a:spcPct val="150000"/>
              </a:lnSpc>
            </a:pPr>
            <a:r>
              <a:rPr lang="es-MX" dirty="0">
                <a:solidFill>
                  <a:schemeClr val="tx1"/>
                </a:solidFill>
              </a:rPr>
              <a:t>   </a:t>
            </a:r>
            <a:br>
              <a:rPr lang="es-MX" dirty="0">
                <a:solidFill>
                  <a:schemeClr val="tx1"/>
                </a:solidFill>
              </a:rPr>
            </a:br>
            <a:r>
              <a:rPr lang="es-MX" dirty="0">
                <a:solidFill>
                  <a:schemeClr val="tx1"/>
                </a:solidFill>
              </a:rPr>
              <a:t>	Para los efectos de esta Ley, se consideran estupefacientes</a:t>
            </a:r>
          </a:p>
        </p:txBody>
      </p:sp>
      <p:sp>
        <p:nvSpPr>
          <p:cNvPr id="5" name="4 Rectángulo"/>
          <p:cNvSpPr/>
          <p:nvPr/>
        </p:nvSpPr>
        <p:spPr>
          <a:xfrm>
            <a:off x="684461" y="3878445"/>
            <a:ext cx="3528392" cy="3000821"/>
          </a:xfrm>
          <a:prstGeom prst="rect">
            <a:avLst/>
          </a:prstGeom>
        </p:spPr>
        <p:txBody>
          <a:bodyPr wrap="square">
            <a:spAutoFit/>
          </a:bodyPr>
          <a:lstStyle/>
          <a:p>
            <a:pPr marL="285750" indent="-285750">
              <a:lnSpc>
                <a:spcPct val="150000"/>
              </a:lnSpc>
              <a:buFont typeface="Wingdings" panose="05000000000000000000" pitchFamily="2" charset="2"/>
              <a:buChar char="q"/>
            </a:pPr>
            <a:r>
              <a:rPr lang="es-MX" dirty="0"/>
              <a:t>ACETILDIHIDROCODEINA.</a:t>
            </a:r>
          </a:p>
          <a:p>
            <a:pPr marL="285750" indent="-285750">
              <a:lnSpc>
                <a:spcPct val="150000"/>
              </a:lnSpc>
              <a:buFont typeface="Wingdings" panose="05000000000000000000" pitchFamily="2" charset="2"/>
              <a:buChar char="q"/>
            </a:pPr>
            <a:r>
              <a:rPr lang="es-MX" dirty="0"/>
              <a:t>ACETILMETADOL </a:t>
            </a:r>
          </a:p>
          <a:p>
            <a:pPr marL="285750" indent="-285750">
              <a:lnSpc>
                <a:spcPct val="150000"/>
              </a:lnSpc>
              <a:buFont typeface="Wingdings" panose="05000000000000000000" pitchFamily="2" charset="2"/>
              <a:buChar char="q"/>
            </a:pPr>
            <a:r>
              <a:rPr lang="es-MX" dirty="0"/>
              <a:t>ACETORFINA </a:t>
            </a:r>
          </a:p>
          <a:p>
            <a:pPr marL="285750" indent="-285750">
              <a:lnSpc>
                <a:spcPct val="150000"/>
              </a:lnSpc>
              <a:buFont typeface="Wingdings" panose="05000000000000000000" pitchFamily="2" charset="2"/>
              <a:buChar char="q"/>
            </a:pPr>
            <a:r>
              <a:rPr lang="es-MX" dirty="0"/>
              <a:t>ALFACETILMETADOL </a:t>
            </a:r>
          </a:p>
          <a:p>
            <a:pPr marL="285750" indent="-285750">
              <a:lnSpc>
                <a:spcPct val="150000"/>
              </a:lnSpc>
              <a:buFont typeface="Wingdings" panose="05000000000000000000" pitchFamily="2" charset="2"/>
              <a:buChar char="q"/>
            </a:pPr>
            <a:r>
              <a:rPr lang="es-MX" dirty="0"/>
              <a:t>ALFAMEPRODINA </a:t>
            </a:r>
          </a:p>
          <a:p>
            <a:pPr marL="285750" indent="-285750">
              <a:lnSpc>
                <a:spcPct val="150000"/>
              </a:lnSpc>
              <a:buFont typeface="Wingdings" panose="05000000000000000000" pitchFamily="2" charset="2"/>
              <a:buChar char="q"/>
            </a:pPr>
            <a:r>
              <a:rPr lang="es-MX" dirty="0"/>
              <a:t>ALFAMETADOL </a:t>
            </a:r>
          </a:p>
          <a:p>
            <a:pPr marL="285750" indent="-285750">
              <a:lnSpc>
                <a:spcPct val="150000"/>
              </a:lnSpc>
              <a:buFont typeface="Wingdings" panose="05000000000000000000" pitchFamily="2" charset="2"/>
              <a:buChar char="q"/>
            </a:pPr>
            <a:endParaRPr lang="es-MX" dirty="0"/>
          </a:p>
        </p:txBody>
      </p:sp>
      <p:sp>
        <p:nvSpPr>
          <p:cNvPr id="7" name="6 Rectángulo"/>
          <p:cNvSpPr/>
          <p:nvPr/>
        </p:nvSpPr>
        <p:spPr>
          <a:xfrm>
            <a:off x="4212853" y="3878445"/>
            <a:ext cx="2952328" cy="3000821"/>
          </a:xfrm>
          <a:prstGeom prst="rect">
            <a:avLst/>
          </a:prstGeom>
        </p:spPr>
        <p:txBody>
          <a:bodyPr wrap="square">
            <a:spAutoFit/>
          </a:bodyPr>
          <a:lstStyle/>
          <a:p>
            <a:pPr marL="285750" indent="-285750">
              <a:lnSpc>
                <a:spcPct val="150000"/>
              </a:lnSpc>
              <a:buFont typeface="Wingdings" panose="05000000000000000000" pitchFamily="2" charset="2"/>
              <a:buChar char="q"/>
            </a:pPr>
            <a:r>
              <a:rPr lang="es-MX" dirty="0"/>
              <a:t>ALFAPRODINA </a:t>
            </a:r>
          </a:p>
          <a:p>
            <a:pPr marL="285750" indent="-285750">
              <a:lnSpc>
                <a:spcPct val="150000"/>
              </a:lnSpc>
              <a:buFont typeface="Wingdings" panose="05000000000000000000" pitchFamily="2" charset="2"/>
              <a:buChar char="q"/>
            </a:pPr>
            <a:r>
              <a:rPr lang="es-MX" dirty="0"/>
              <a:t>ALFENTANIL </a:t>
            </a:r>
          </a:p>
          <a:p>
            <a:pPr marL="285750" indent="-285750">
              <a:lnSpc>
                <a:spcPct val="150000"/>
              </a:lnSpc>
              <a:buFont typeface="Wingdings" panose="05000000000000000000" pitchFamily="2" charset="2"/>
              <a:buChar char="q"/>
            </a:pPr>
            <a:r>
              <a:rPr lang="es-MX" dirty="0"/>
              <a:t>ALILPRODINA</a:t>
            </a:r>
          </a:p>
          <a:p>
            <a:pPr marL="285750" indent="-285750" algn="just">
              <a:lnSpc>
                <a:spcPct val="150000"/>
              </a:lnSpc>
              <a:buFont typeface="Wingdings" panose="05000000000000000000" pitchFamily="2" charset="2"/>
              <a:buChar char="q"/>
            </a:pPr>
            <a:r>
              <a:rPr lang="es-MX" dirty="0"/>
              <a:t>ANILERIDINA </a:t>
            </a:r>
          </a:p>
          <a:p>
            <a:pPr marL="285750" indent="-285750" algn="just">
              <a:lnSpc>
                <a:spcPct val="150000"/>
              </a:lnSpc>
              <a:buFont typeface="Wingdings" panose="05000000000000000000" pitchFamily="2" charset="2"/>
              <a:buChar char="q"/>
            </a:pPr>
            <a:r>
              <a:rPr lang="es-MX" dirty="0"/>
              <a:t>BECITRAMIDA </a:t>
            </a:r>
          </a:p>
          <a:p>
            <a:pPr marL="285750" indent="-285750" algn="just">
              <a:lnSpc>
                <a:spcPct val="150000"/>
              </a:lnSpc>
              <a:buFont typeface="Wingdings" panose="05000000000000000000" pitchFamily="2" charset="2"/>
              <a:buChar char="q"/>
            </a:pPr>
            <a:r>
              <a:rPr lang="es-MX" dirty="0"/>
              <a:t>BENCETIDINA </a:t>
            </a:r>
          </a:p>
          <a:p>
            <a:pPr marL="285750" indent="-285750">
              <a:lnSpc>
                <a:spcPct val="150000"/>
              </a:lnSpc>
              <a:buFont typeface="Wingdings" panose="05000000000000000000" pitchFamily="2" charset="2"/>
              <a:buChar char="q"/>
            </a:pPr>
            <a:endParaRPr lang="es-MX" dirty="0"/>
          </a:p>
        </p:txBody>
      </p:sp>
      <p:sp>
        <p:nvSpPr>
          <p:cNvPr id="8" name="7 Rectángulo"/>
          <p:cNvSpPr/>
          <p:nvPr/>
        </p:nvSpPr>
        <p:spPr>
          <a:xfrm>
            <a:off x="6733133" y="3878445"/>
            <a:ext cx="3168352" cy="2585323"/>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s-MX" dirty="0"/>
              <a:t>BENCILMORFINA</a:t>
            </a:r>
          </a:p>
          <a:p>
            <a:pPr marL="285750" indent="-285750" algn="just">
              <a:lnSpc>
                <a:spcPct val="150000"/>
              </a:lnSpc>
              <a:buFont typeface="Wingdings" panose="05000000000000000000" pitchFamily="2" charset="2"/>
              <a:buChar char="q"/>
            </a:pPr>
            <a:r>
              <a:rPr lang="es-MX" dirty="0"/>
              <a:t>BETACETILMETADOL </a:t>
            </a:r>
          </a:p>
          <a:p>
            <a:pPr marL="285750" indent="-285750" algn="just">
              <a:lnSpc>
                <a:spcPct val="150000"/>
              </a:lnSpc>
              <a:buFont typeface="Wingdings" panose="05000000000000000000" pitchFamily="2" charset="2"/>
              <a:buChar char="q"/>
            </a:pPr>
            <a:r>
              <a:rPr lang="es-MX" dirty="0"/>
              <a:t>BETAMEPRODINA </a:t>
            </a:r>
          </a:p>
          <a:p>
            <a:pPr marL="285750" indent="-285750" algn="just">
              <a:lnSpc>
                <a:spcPct val="150000"/>
              </a:lnSpc>
              <a:buFont typeface="Wingdings" panose="05000000000000000000" pitchFamily="2" charset="2"/>
              <a:buChar char="q"/>
            </a:pPr>
            <a:r>
              <a:rPr lang="es-MX" dirty="0"/>
              <a:t>BETAMETADOL </a:t>
            </a:r>
          </a:p>
          <a:p>
            <a:pPr marL="285750" indent="-285750" algn="just">
              <a:lnSpc>
                <a:spcPct val="150000"/>
              </a:lnSpc>
              <a:buFont typeface="Wingdings" panose="05000000000000000000" pitchFamily="2" charset="2"/>
              <a:buChar char="q"/>
            </a:pPr>
            <a:r>
              <a:rPr lang="es-MX" dirty="0"/>
              <a:t>BETAPRODINA </a:t>
            </a:r>
          </a:p>
          <a:p>
            <a:pPr marL="285750" indent="-285750" algn="just">
              <a:lnSpc>
                <a:spcPct val="150000"/>
              </a:lnSpc>
              <a:buFont typeface="Wingdings" panose="05000000000000000000" pitchFamily="2" charset="2"/>
              <a:buChar char="q"/>
            </a:pPr>
            <a:r>
              <a:rPr lang="es-MX" dirty="0"/>
              <a:t>ENTRE OTROS. </a:t>
            </a:r>
          </a:p>
        </p:txBody>
      </p:sp>
    </p:spTree>
    <p:extLst>
      <p:ext uri="{BB962C8B-B14F-4D97-AF65-F5344CB8AC3E}">
        <p14:creationId xmlns:p14="http://schemas.microsoft.com/office/powerpoint/2010/main" val="3724940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4073" y="516443"/>
            <a:ext cx="8280920" cy="5216813"/>
          </a:xfrm>
          <a:prstGeom prst="rect">
            <a:avLst/>
          </a:prstGeom>
        </p:spPr>
        <p:txBody>
          <a:bodyPr wrap="square">
            <a:spAutoFit/>
          </a:bodyPr>
          <a:lstStyle/>
          <a:p>
            <a:pPr algn="just">
              <a:lnSpc>
                <a:spcPct val="150000"/>
              </a:lnSpc>
            </a:pPr>
            <a:r>
              <a:rPr lang="es-MX" sz="2400" b="1" dirty="0"/>
              <a:t>ARTICULO 235. </a:t>
            </a:r>
          </a:p>
          <a:p>
            <a:pPr algn="just">
              <a:lnSpc>
                <a:spcPct val="150000"/>
              </a:lnSpc>
            </a:pPr>
            <a:endParaRPr lang="es-MX" dirty="0"/>
          </a:p>
          <a:p>
            <a:pPr algn="just">
              <a:lnSpc>
                <a:spcPct val="150000"/>
              </a:lnSpc>
            </a:pPr>
            <a:r>
              <a:rPr lang="es-MX" dirty="0"/>
              <a:t>	La siembra, cultivo, cosecha, elaboración, preparación, acondicionamiento, adquisición, posesión, comercio, transporte en cualquier forma, prescripción médica, suministro, empleo, uso, consumo y, en general todo acto relacionado con estupefacientes o con cualquier producto que los contenga queda sujeto a:</a:t>
            </a:r>
          </a:p>
          <a:p>
            <a:pPr algn="just">
              <a:lnSpc>
                <a:spcPct val="150000"/>
              </a:lnSpc>
            </a:pPr>
            <a:endParaRPr lang="es-MX" dirty="0"/>
          </a:p>
          <a:p>
            <a:pPr marL="400050" indent="-400050" algn="just">
              <a:lnSpc>
                <a:spcPct val="150000"/>
              </a:lnSpc>
              <a:buAutoNum type="romanUcPeriod"/>
            </a:pPr>
            <a:r>
              <a:rPr lang="es-MX" dirty="0"/>
              <a:t>Las disposiciones de esta Ley y sus reglamentos.</a:t>
            </a:r>
          </a:p>
          <a:p>
            <a:pPr marL="400050" indent="-400050" algn="just">
              <a:lnSpc>
                <a:spcPct val="150000"/>
              </a:lnSpc>
              <a:buAutoNum type="romanUcPeriod"/>
            </a:pPr>
            <a:r>
              <a:rPr lang="es-MX" dirty="0"/>
              <a:t>Los tratados y convenciones internacionales en los que los Estados Unidos Mexicanos sean parte y que se hubieren celebrado con arreglo a las disposiciones de la Constitución Política de los Estados Unidos Mexicanos</a:t>
            </a:r>
          </a:p>
        </p:txBody>
      </p:sp>
    </p:spTree>
    <p:extLst>
      <p:ext uri="{BB962C8B-B14F-4D97-AF65-F5344CB8AC3E}">
        <p14:creationId xmlns:p14="http://schemas.microsoft.com/office/powerpoint/2010/main" val="430308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7492" y="740311"/>
            <a:ext cx="8424936" cy="2400657"/>
          </a:xfrm>
          <a:prstGeom prst="rect">
            <a:avLst/>
          </a:prstGeom>
        </p:spPr>
        <p:txBody>
          <a:bodyPr wrap="square">
            <a:spAutoFit/>
          </a:bodyPr>
          <a:lstStyle/>
          <a:p>
            <a:pPr algn="just">
              <a:lnSpc>
                <a:spcPct val="150000"/>
              </a:lnSpc>
            </a:pPr>
            <a:r>
              <a:rPr lang="es-MX" sz="2800" b="1" dirty="0"/>
              <a:t>ARTICULO 236. </a:t>
            </a:r>
          </a:p>
          <a:p>
            <a:pPr algn="just">
              <a:lnSpc>
                <a:spcPct val="150000"/>
              </a:lnSpc>
            </a:pPr>
            <a:endParaRPr lang="es-MX" dirty="0"/>
          </a:p>
          <a:p>
            <a:pPr algn="just">
              <a:lnSpc>
                <a:spcPct val="150000"/>
              </a:lnSpc>
            </a:pPr>
            <a:r>
              <a:rPr lang="es-MX" dirty="0"/>
              <a:t>	Para el comercio o tráfico de estupefacientes en el interior del territorio nacional, la Secretaría de Salud fijará los requisitos que deberán satisfacerse y expedirá permisos especiales de adquisición o de traspaso.</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717" y="3400420"/>
            <a:ext cx="420046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128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2700" y="620688"/>
            <a:ext cx="8280920" cy="3693319"/>
          </a:xfrm>
          <a:prstGeom prst="rect">
            <a:avLst/>
          </a:prstGeom>
        </p:spPr>
        <p:txBody>
          <a:bodyPr wrap="square">
            <a:spAutoFit/>
          </a:bodyPr>
          <a:lstStyle/>
          <a:p>
            <a:pPr algn="ctr">
              <a:lnSpc>
                <a:spcPct val="150000"/>
              </a:lnSpc>
            </a:pPr>
            <a:r>
              <a:rPr lang="es-MX" sz="2400" b="1" dirty="0"/>
              <a:t>ARTICULO 237. </a:t>
            </a:r>
          </a:p>
          <a:p>
            <a:pPr algn="ctr">
              <a:lnSpc>
                <a:spcPct val="150000"/>
              </a:lnSpc>
            </a:pPr>
            <a:endParaRPr lang="es-MX" sz="2400" b="1" dirty="0"/>
          </a:p>
          <a:p>
            <a:pPr algn="just">
              <a:lnSpc>
                <a:spcPct val="150000"/>
              </a:lnSpc>
            </a:pPr>
            <a:r>
              <a:rPr lang="es-MX" dirty="0"/>
              <a:t>	Queda prohibido en el territorio nacional, todo acto de los mencionados en el artículo 235 de esta Ley, respecto de las siguientes substancias y vegetales: opio preparado, para fumar, </a:t>
            </a:r>
            <a:r>
              <a:rPr lang="es-MX" dirty="0" err="1"/>
              <a:t>diacetilmorfina</a:t>
            </a:r>
            <a:r>
              <a:rPr lang="es-MX" dirty="0"/>
              <a:t> o heroína, sus sales o preparados, cannabis sativa, índica y americana o mariguana, </a:t>
            </a:r>
            <a:r>
              <a:rPr lang="es-MX" dirty="0" err="1"/>
              <a:t>papaver</a:t>
            </a:r>
            <a:r>
              <a:rPr lang="es-MX" dirty="0"/>
              <a:t> </a:t>
            </a:r>
            <a:r>
              <a:rPr lang="es-MX" dirty="0" err="1"/>
              <a:t>somniferum</a:t>
            </a:r>
            <a:r>
              <a:rPr lang="es-MX" dirty="0"/>
              <a:t> o adormidera, </a:t>
            </a:r>
            <a:r>
              <a:rPr lang="es-MX" dirty="0" err="1"/>
              <a:t>papaver</a:t>
            </a:r>
            <a:r>
              <a:rPr lang="es-MX" dirty="0"/>
              <a:t> </a:t>
            </a:r>
            <a:r>
              <a:rPr lang="es-MX" dirty="0" err="1"/>
              <a:t>bactreatum</a:t>
            </a:r>
            <a:r>
              <a:rPr lang="es-MX" dirty="0"/>
              <a:t> y </a:t>
            </a:r>
            <a:r>
              <a:rPr lang="es-MX" dirty="0" err="1"/>
              <a:t>erithroxilón</a:t>
            </a:r>
            <a:r>
              <a:rPr lang="es-MX" dirty="0"/>
              <a:t> </a:t>
            </a:r>
            <a:r>
              <a:rPr lang="es-MX" dirty="0" err="1"/>
              <a:t>novogratense</a:t>
            </a:r>
            <a:r>
              <a:rPr lang="es-MX" dirty="0"/>
              <a:t> o coca, en cualquiera de sus formas, derivados o preparaciones.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765" y="4530030"/>
            <a:ext cx="3348813" cy="1923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671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00485" y="620688"/>
            <a:ext cx="8136904" cy="3554819"/>
          </a:xfrm>
          <a:prstGeom prst="rect">
            <a:avLst/>
          </a:prstGeom>
        </p:spPr>
        <p:txBody>
          <a:bodyPr wrap="square">
            <a:spAutoFit/>
          </a:bodyPr>
          <a:lstStyle/>
          <a:p>
            <a:pPr algn="just">
              <a:lnSpc>
                <a:spcPct val="150000"/>
              </a:lnSpc>
            </a:pPr>
            <a:r>
              <a:rPr lang="es-MX" sz="2400" b="1" dirty="0"/>
              <a:t>ARTICULO 238. </a:t>
            </a:r>
          </a:p>
          <a:p>
            <a:pPr algn="just">
              <a:lnSpc>
                <a:spcPct val="150000"/>
              </a:lnSpc>
            </a:pPr>
            <a:endParaRPr lang="es-MX" dirty="0"/>
          </a:p>
          <a:p>
            <a:pPr algn="just">
              <a:lnSpc>
                <a:spcPct val="150000"/>
              </a:lnSpc>
            </a:pPr>
            <a:r>
              <a:rPr lang="es-MX" dirty="0"/>
              <a:t>Solamente para fines de investigación científica, la Secretaría de Salud autorizará a los organismos o instituciones que hayan presentado protocolo de investigación autorizado por aquella dependencia, la adquisición de estupefacientes a que se refiere el artículo 237 de esta Ley. Dichos organismos e instituciones comunicarán a la Secretaría de Salud el resultado de las investigaciones efectuadas y como se utilizaron.</a:t>
            </a:r>
          </a:p>
        </p:txBody>
      </p:sp>
      <p:sp>
        <p:nvSpPr>
          <p:cNvPr id="3" name="AutoShape 2" descr="Resultado de imagen para sustancias psicotrópic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227" y="4437112"/>
            <a:ext cx="2747752" cy="1945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818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2453" y="692696"/>
            <a:ext cx="8352928" cy="3046988"/>
          </a:xfrm>
          <a:prstGeom prst="rect">
            <a:avLst/>
          </a:prstGeom>
        </p:spPr>
        <p:txBody>
          <a:bodyPr wrap="square">
            <a:spAutoFit/>
          </a:bodyPr>
          <a:lstStyle/>
          <a:p>
            <a:pPr algn="just">
              <a:lnSpc>
                <a:spcPct val="150000"/>
              </a:lnSpc>
            </a:pPr>
            <a:r>
              <a:rPr lang="es-MX" sz="2800" b="1" dirty="0"/>
              <a:t>ARTICULO 239. </a:t>
            </a:r>
          </a:p>
          <a:p>
            <a:pPr algn="just">
              <a:lnSpc>
                <a:spcPct val="150000"/>
              </a:lnSpc>
            </a:pPr>
            <a:endParaRPr lang="es-MX" sz="2800" b="1" dirty="0"/>
          </a:p>
          <a:p>
            <a:pPr algn="just">
              <a:lnSpc>
                <a:spcPct val="150000"/>
              </a:lnSpc>
            </a:pPr>
            <a:r>
              <a:rPr lang="es-MX" dirty="0"/>
              <a:t>	Cuando las autoridades competentes decomisen estupefacientes o productos que los contengan, mismos que se enlistan a continuación, deberán dar aviso a la Secretaría de Salud para que exprese su interés en alguna o algunas de estas substancias.</a:t>
            </a:r>
          </a:p>
        </p:txBody>
      </p:sp>
      <p:sp>
        <p:nvSpPr>
          <p:cNvPr id="3" name="2 Rectángulo"/>
          <p:cNvSpPr/>
          <p:nvPr/>
        </p:nvSpPr>
        <p:spPr>
          <a:xfrm>
            <a:off x="1332533" y="3861048"/>
            <a:ext cx="3127779" cy="2862322"/>
          </a:xfrm>
          <a:prstGeom prst="rect">
            <a:avLst/>
          </a:prstGeom>
        </p:spPr>
        <p:txBody>
          <a:bodyPr wrap="none">
            <a:spAutoFit/>
          </a:bodyPr>
          <a:lstStyle/>
          <a:p>
            <a:pPr marL="285750" indent="-285750">
              <a:lnSpc>
                <a:spcPct val="150000"/>
              </a:lnSpc>
              <a:buFont typeface="Wingdings" panose="05000000000000000000" pitchFamily="2" charset="2"/>
              <a:buChar char="Ø"/>
            </a:pPr>
            <a:r>
              <a:rPr lang="es-MX" dirty="0"/>
              <a:t>ALFENTANIL</a:t>
            </a:r>
          </a:p>
          <a:p>
            <a:pPr marL="285750" indent="-285750">
              <a:lnSpc>
                <a:spcPct val="150000"/>
              </a:lnSpc>
              <a:buFont typeface="Wingdings" panose="05000000000000000000" pitchFamily="2" charset="2"/>
              <a:buChar char="Ø"/>
            </a:pPr>
            <a:r>
              <a:rPr lang="es-MX" dirty="0"/>
              <a:t>BUPRENORFINA</a:t>
            </a:r>
          </a:p>
          <a:p>
            <a:pPr marL="285750" indent="-285750">
              <a:lnSpc>
                <a:spcPct val="150000"/>
              </a:lnSpc>
              <a:buFont typeface="Wingdings" panose="05000000000000000000" pitchFamily="2" charset="2"/>
              <a:buChar char="Ø"/>
            </a:pPr>
            <a:r>
              <a:rPr lang="es-MX" dirty="0"/>
              <a:t>CODEINA</a:t>
            </a:r>
          </a:p>
          <a:p>
            <a:pPr marL="285750" indent="-285750">
              <a:lnSpc>
                <a:spcPct val="150000"/>
              </a:lnSpc>
              <a:buFont typeface="Wingdings" panose="05000000000000000000" pitchFamily="2" charset="2"/>
              <a:buChar char="Ø"/>
            </a:pPr>
            <a:r>
              <a:rPr lang="es-MX" dirty="0"/>
              <a:t>DEXTROPROPOXIFENO</a:t>
            </a:r>
          </a:p>
          <a:p>
            <a:pPr marL="285750" indent="-285750">
              <a:lnSpc>
                <a:spcPct val="150000"/>
              </a:lnSpc>
              <a:buFont typeface="Wingdings" panose="05000000000000000000" pitchFamily="2" charset="2"/>
              <a:buChar char="Ø"/>
            </a:pPr>
            <a:r>
              <a:rPr lang="es-MX" dirty="0"/>
              <a:t>DIFENOXILATO</a:t>
            </a:r>
          </a:p>
          <a:p>
            <a:pPr marL="285750" indent="-285750">
              <a:lnSpc>
                <a:spcPct val="150000"/>
              </a:lnSpc>
              <a:buFont typeface="Wingdings" panose="05000000000000000000" pitchFamily="2" charset="2"/>
              <a:buChar char="Ø"/>
            </a:pPr>
            <a:r>
              <a:rPr lang="es-MX" dirty="0"/>
              <a:t>ETC.</a:t>
            </a:r>
          </a:p>
          <a:p>
            <a:pPr marL="285750" indent="-285750">
              <a:buFont typeface="Wingdings" panose="05000000000000000000" pitchFamily="2" charset="2"/>
              <a:buChar char="Ø"/>
            </a:pPr>
            <a:endParaRPr lang="es-MX" dirty="0"/>
          </a:p>
        </p:txBody>
      </p:sp>
    </p:spTree>
    <p:extLst>
      <p:ext uri="{BB962C8B-B14F-4D97-AF65-F5344CB8AC3E}">
        <p14:creationId xmlns:p14="http://schemas.microsoft.com/office/powerpoint/2010/main" val="3361660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7646" y="692696"/>
            <a:ext cx="8064896" cy="5216813"/>
          </a:xfrm>
          <a:prstGeom prst="rect">
            <a:avLst/>
          </a:prstGeom>
        </p:spPr>
        <p:txBody>
          <a:bodyPr wrap="square">
            <a:spAutoFit/>
          </a:bodyPr>
          <a:lstStyle/>
          <a:p>
            <a:pPr algn="just">
              <a:lnSpc>
                <a:spcPct val="150000"/>
              </a:lnSpc>
            </a:pPr>
            <a:r>
              <a:rPr lang="es-MX" sz="2400" b="1" dirty="0"/>
              <a:t>ARTICULO 240. </a:t>
            </a:r>
          </a:p>
          <a:p>
            <a:pPr algn="just">
              <a:lnSpc>
                <a:spcPct val="150000"/>
              </a:lnSpc>
            </a:pPr>
            <a:r>
              <a:rPr lang="es-MX" dirty="0"/>
              <a:t>	</a:t>
            </a:r>
          </a:p>
          <a:p>
            <a:pPr algn="just">
              <a:lnSpc>
                <a:spcPct val="150000"/>
              </a:lnSpc>
            </a:pPr>
            <a:r>
              <a:rPr lang="es-MX" dirty="0"/>
              <a:t>	Sólo podrán prescribir estupefacientes los profesionales que a continuación se mencionan, siempre que tengan Título registrado por las autoridades educativas competentes, cumplan con las condiciones que señala esta Ley y sus reglamentos y con los requisitos que determine la Secretaría de Salud:</a:t>
            </a:r>
          </a:p>
          <a:p>
            <a:pPr algn="just">
              <a:lnSpc>
                <a:spcPct val="150000"/>
              </a:lnSpc>
            </a:pPr>
            <a:endParaRPr lang="es-MX" dirty="0"/>
          </a:p>
          <a:p>
            <a:pPr algn="just">
              <a:lnSpc>
                <a:spcPct val="150000"/>
              </a:lnSpc>
            </a:pPr>
            <a:r>
              <a:rPr lang="es-MX" dirty="0"/>
              <a:t>I. Los médicos cirujanos.</a:t>
            </a:r>
          </a:p>
          <a:p>
            <a:pPr algn="just">
              <a:lnSpc>
                <a:spcPct val="150000"/>
              </a:lnSpc>
            </a:pPr>
            <a:r>
              <a:rPr lang="es-MX" dirty="0"/>
              <a:t>II. Los médicos veterinarios, cuando los prescriban para la aplicación en animales.</a:t>
            </a:r>
          </a:p>
          <a:p>
            <a:pPr algn="just">
              <a:lnSpc>
                <a:spcPct val="150000"/>
              </a:lnSpc>
            </a:pPr>
            <a:r>
              <a:rPr lang="es-MX" dirty="0"/>
              <a:t>III. Los cirujanos dentistas, para casos odontológicos.</a:t>
            </a:r>
          </a:p>
        </p:txBody>
      </p:sp>
    </p:spTree>
    <p:extLst>
      <p:ext uri="{BB962C8B-B14F-4D97-AF65-F5344CB8AC3E}">
        <p14:creationId xmlns:p14="http://schemas.microsoft.com/office/powerpoint/2010/main" val="2144282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461" y="980728"/>
            <a:ext cx="8749666" cy="3024336"/>
          </a:xfrm>
        </p:spPr>
        <p:txBody>
          <a:bodyPr>
            <a:noAutofit/>
          </a:bodyPr>
          <a:lstStyle/>
          <a:p>
            <a:pPr algn="ctr"/>
            <a:r>
              <a:rPr lang="es-MX" sz="4000" b="1" dirty="0">
                <a:effectLst/>
              </a:rPr>
              <a:t>CONTROL SANITARIO DE PRODUCTOS Y SERVICIOS Y DE SU IMPORTACIÓN Y EXPORTACIÓN</a:t>
            </a:r>
            <a:br>
              <a:rPr lang="es-MX" sz="4000" dirty="0">
                <a:effectLst/>
              </a:rPr>
            </a:br>
            <a:endParaRPr lang="es-MX"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328" y="3861048"/>
            <a:ext cx="2865541" cy="2233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44" y="4030827"/>
            <a:ext cx="3355533" cy="1894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5365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8477" y="1184136"/>
            <a:ext cx="7992888" cy="2308324"/>
          </a:xfrm>
          <a:prstGeom prst="rect">
            <a:avLst/>
          </a:prstGeom>
        </p:spPr>
        <p:txBody>
          <a:bodyPr wrap="square">
            <a:spAutoFit/>
          </a:bodyPr>
          <a:lstStyle/>
          <a:p>
            <a:pPr algn="just">
              <a:lnSpc>
                <a:spcPct val="150000"/>
              </a:lnSpc>
            </a:pPr>
            <a:r>
              <a:rPr lang="es-MX" sz="2400" b="1" dirty="0"/>
              <a:t>ARTICULO 241. </a:t>
            </a:r>
          </a:p>
          <a:p>
            <a:pPr algn="just">
              <a:lnSpc>
                <a:spcPct val="150000"/>
              </a:lnSpc>
            </a:pPr>
            <a:endParaRPr lang="es-MX" dirty="0"/>
          </a:p>
          <a:p>
            <a:pPr algn="just">
              <a:lnSpc>
                <a:spcPct val="150000"/>
              </a:lnSpc>
            </a:pPr>
            <a:r>
              <a:rPr lang="es-MX" dirty="0"/>
              <a:t>	La prescripción de estupefacientes se hará en recetarlos especiales, que contendrán, para su control, un código de barras asignado por la Secretaría de Salud.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25" y="3492460"/>
            <a:ext cx="5076825" cy="3343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249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4461" y="1259176"/>
            <a:ext cx="8208912" cy="2257028"/>
          </a:xfrm>
          <a:prstGeom prst="rect">
            <a:avLst/>
          </a:prstGeom>
        </p:spPr>
        <p:txBody>
          <a:bodyPr wrap="square">
            <a:spAutoFit/>
          </a:bodyPr>
          <a:lstStyle/>
          <a:p>
            <a:pPr algn="just">
              <a:lnSpc>
                <a:spcPct val="150000"/>
              </a:lnSpc>
            </a:pPr>
            <a:r>
              <a:rPr lang="es-MX" sz="2400" b="1" dirty="0"/>
              <a:t>ARTICULO 242. </a:t>
            </a:r>
          </a:p>
          <a:p>
            <a:pPr algn="just">
              <a:lnSpc>
                <a:spcPct val="150000"/>
              </a:lnSpc>
            </a:pPr>
            <a:endParaRPr lang="es-MX" dirty="0"/>
          </a:p>
          <a:p>
            <a:pPr algn="just">
              <a:lnSpc>
                <a:spcPct val="150000"/>
              </a:lnSpc>
            </a:pPr>
            <a:r>
              <a:rPr lang="es-MX" dirty="0"/>
              <a:t>	Las prescripciones de estupefacientes a que se refiere el artículo anterior, sólo podrán ser surtidas por los establecimientos autorizados para tal fin.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717" y="3492367"/>
            <a:ext cx="4268811" cy="2390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142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61229" y="692696"/>
            <a:ext cx="7848872" cy="3970318"/>
          </a:xfrm>
          <a:prstGeom prst="rect">
            <a:avLst/>
          </a:prstGeom>
        </p:spPr>
        <p:txBody>
          <a:bodyPr wrap="square">
            <a:spAutoFit/>
          </a:bodyPr>
          <a:lstStyle/>
          <a:p>
            <a:pPr algn="just">
              <a:lnSpc>
                <a:spcPct val="150000"/>
              </a:lnSpc>
            </a:pPr>
            <a:r>
              <a:rPr lang="es-MX" sz="2400" b="1" dirty="0"/>
              <a:t>ARTICULO 243</a:t>
            </a:r>
          </a:p>
          <a:p>
            <a:pPr algn="just">
              <a:lnSpc>
                <a:spcPct val="150000"/>
              </a:lnSpc>
            </a:pPr>
            <a:endParaRPr lang="es-MX" dirty="0"/>
          </a:p>
          <a:p>
            <a:pPr algn="just">
              <a:lnSpc>
                <a:spcPct val="150000"/>
              </a:lnSpc>
            </a:pPr>
            <a:r>
              <a:rPr lang="es-MX" dirty="0"/>
              <a:t>	</a:t>
            </a:r>
          </a:p>
          <a:p>
            <a:pPr algn="just">
              <a:lnSpc>
                <a:spcPct val="150000"/>
              </a:lnSpc>
            </a:pPr>
            <a:r>
              <a:rPr lang="es-MX" dirty="0"/>
              <a:t>	Los preparados que contengan </a:t>
            </a:r>
            <a:r>
              <a:rPr lang="es-MX" dirty="0" err="1"/>
              <a:t>acetildihidrocodeína</a:t>
            </a:r>
            <a:r>
              <a:rPr lang="es-MX" dirty="0"/>
              <a:t>, codeína, </a:t>
            </a:r>
            <a:r>
              <a:rPr lang="es-MX" dirty="0" err="1"/>
              <a:t>dextropropoxifeno</a:t>
            </a:r>
            <a:r>
              <a:rPr lang="es-MX" dirty="0"/>
              <a:t>, </a:t>
            </a:r>
            <a:r>
              <a:rPr lang="es-MX" dirty="0" err="1"/>
              <a:t>dihidrocodeína</a:t>
            </a:r>
            <a:r>
              <a:rPr lang="es-MX" dirty="0"/>
              <a:t>, </a:t>
            </a:r>
            <a:r>
              <a:rPr lang="es-MX" dirty="0" err="1"/>
              <a:t>etilmorfina</a:t>
            </a:r>
            <a:r>
              <a:rPr lang="es-MX" dirty="0"/>
              <a:t>, </a:t>
            </a:r>
            <a:r>
              <a:rPr lang="es-MX" dirty="0" err="1"/>
              <a:t>folcodina</a:t>
            </a:r>
            <a:r>
              <a:rPr lang="es-MX" dirty="0"/>
              <a:t>, </a:t>
            </a:r>
            <a:r>
              <a:rPr lang="es-MX" dirty="0" err="1"/>
              <a:t>nicocodina</a:t>
            </a:r>
            <a:r>
              <a:rPr lang="es-MX" dirty="0"/>
              <a:t>, </a:t>
            </a:r>
            <a:r>
              <a:rPr lang="es-MX" dirty="0" err="1"/>
              <a:t>corcodeína</a:t>
            </a:r>
            <a:r>
              <a:rPr lang="es-MX" dirty="0"/>
              <a:t> y </a:t>
            </a:r>
            <a:r>
              <a:rPr lang="es-MX" dirty="0" err="1"/>
              <a:t>propiram</a:t>
            </a:r>
            <a:r>
              <a:rPr lang="es-MX" dirty="0"/>
              <a:t>, que formen parte de la composición de especialidades farmacéuticas, estarán sujetos, para los fines de su preparación, prescripción y venta o suministro al público, a los requisitos que sobre su formulación establezca la Secretaría de Salud.</a:t>
            </a:r>
          </a:p>
        </p:txBody>
      </p:sp>
    </p:spTree>
    <p:extLst>
      <p:ext uri="{BB962C8B-B14F-4D97-AF65-F5344CB8AC3E}">
        <p14:creationId xmlns:p14="http://schemas.microsoft.com/office/powerpoint/2010/main" val="4047769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2" y="411510"/>
            <a:ext cx="8749666" cy="1793354"/>
          </a:xfrm>
        </p:spPr>
        <p:txBody>
          <a:bodyPr>
            <a:normAutofit fontScale="90000"/>
          </a:bodyPr>
          <a:lstStyle/>
          <a:p>
            <a:r>
              <a:rPr lang="es-MX" b="1" dirty="0">
                <a:effectLst/>
              </a:rPr>
              <a:t>CAPITULO VI</a:t>
            </a:r>
            <a:br>
              <a:rPr lang="es-MX" dirty="0">
                <a:effectLst/>
              </a:rPr>
            </a:br>
            <a:r>
              <a:rPr lang="es-MX" dirty="0">
                <a:effectLst/>
              </a:rPr>
              <a:t>              </a:t>
            </a:r>
            <a:r>
              <a:rPr lang="es-MX" b="1" dirty="0">
                <a:effectLst/>
              </a:rPr>
              <a:t>Substancias Psicotrópicas</a:t>
            </a:r>
            <a:br>
              <a:rPr lang="es-MX" dirty="0">
                <a:effectLst/>
              </a:rPr>
            </a:br>
            <a:endParaRPr lang="es-MX" dirty="0"/>
          </a:p>
        </p:txBody>
      </p:sp>
      <p:sp>
        <p:nvSpPr>
          <p:cNvPr id="3" name="2 Rectángulo"/>
          <p:cNvSpPr/>
          <p:nvPr/>
        </p:nvSpPr>
        <p:spPr>
          <a:xfrm>
            <a:off x="756469" y="2276872"/>
            <a:ext cx="8064896" cy="2723823"/>
          </a:xfrm>
          <a:prstGeom prst="rect">
            <a:avLst/>
          </a:prstGeom>
        </p:spPr>
        <p:txBody>
          <a:bodyPr wrap="square">
            <a:spAutoFit/>
          </a:bodyPr>
          <a:lstStyle/>
          <a:p>
            <a:pPr algn="just">
              <a:lnSpc>
                <a:spcPct val="150000"/>
              </a:lnSpc>
            </a:pPr>
            <a:r>
              <a:rPr lang="es-MX" sz="2400" b="1" dirty="0"/>
              <a:t>ARTICULO 244</a:t>
            </a:r>
          </a:p>
          <a:p>
            <a:pPr algn="just">
              <a:lnSpc>
                <a:spcPct val="150000"/>
              </a:lnSpc>
            </a:pPr>
            <a:endParaRPr lang="es-MX" dirty="0"/>
          </a:p>
          <a:p>
            <a:pPr algn="just">
              <a:lnSpc>
                <a:spcPct val="150000"/>
              </a:lnSpc>
            </a:pPr>
            <a:r>
              <a:rPr lang="es-MX" dirty="0"/>
              <a:t>	 Para los efectos de esta Ley, se consideran substancias psicotrópicas las señaladas en el artículo 245 de este ordenamiento y aquellas que determine específicamente el Consejo de Salubridad General o la Secretaría de Salud.</a:t>
            </a:r>
          </a:p>
        </p:txBody>
      </p:sp>
    </p:spTree>
    <p:extLst>
      <p:ext uri="{BB962C8B-B14F-4D97-AF65-F5344CB8AC3E}">
        <p14:creationId xmlns:p14="http://schemas.microsoft.com/office/powerpoint/2010/main" val="1742246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37" y="116632"/>
            <a:ext cx="8749666" cy="1399032"/>
          </a:xfrm>
        </p:spPr>
        <p:txBody>
          <a:bodyPr/>
          <a:lstStyle/>
          <a:p>
            <a:r>
              <a:rPr lang="es-MX" b="1" dirty="0">
                <a:effectLst/>
              </a:rPr>
              <a:t>ARTICULO 245.</a:t>
            </a:r>
            <a:endParaRPr lang="es-MX" b="1" dirty="0"/>
          </a:p>
        </p:txBody>
      </p:sp>
      <p:graphicFrame>
        <p:nvGraphicFramePr>
          <p:cNvPr id="4" name="3 Diagrama"/>
          <p:cNvGraphicFramePr/>
          <p:nvPr>
            <p:extLst>
              <p:ext uri="{D42A27DB-BD31-4B8C-83A1-F6EECF244321}">
                <p14:modId xmlns:p14="http://schemas.microsoft.com/office/powerpoint/2010/main" val="990695603"/>
              </p:ext>
            </p:extLst>
          </p:nvPr>
        </p:nvGraphicFramePr>
        <p:xfrm>
          <a:off x="684461" y="1340768"/>
          <a:ext cx="8568951" cy="532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156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ARTICULO 246.</a:t>
            </a:r>
          </a:p>
        </p:txBody>
      </p:sp>
      <p:sp>
        <p:nvSpPr>
          <p:cNvPr id="3" name="2 Rectángulo"/>
          <p:cNvSpPr/>
          <p:nvPr/>
        </p:nvSpPr>
        <p:spPr>
          <a:xfrm>
            <a:off x="776435" y="2537455"/>
            <a:ext cx="7992888" cy="1754326"/>
          </a:xfrm>
          <a:prstGeom prst="rect">
            <a:avLst/>
          </a:prstGeom>
        </p:spPr>
        <p:txBody>
          <a:bodyPr wrap="square">
            <a:spAutoFit/>
          </a:bodyPr>
          <a:lstStyle/>
          <a:p>
            <a:pPr algn="just">
              <a:lnSpc>
                <a:spcPct val="150000"/>
              </a:lnSpc>
            </a:pPr>
            <a:r>
              <a:rPr lang="es-MX" dirty="0"/>
              <a:t>	La Secretaría de Salud determinará cualquier otra substancia no incluida en el artículo anterior y que deba ser considerada como psicotrópica para los efectos de esta Ley, así como los productos, derivados o preparados que la contengan. </a:t>
            </a:r>
          </a:p>
        </p:txBody>
      </p:sp>
      <p:pic>
        <p:nvPicPr>
          <p:cNvPr id="5122" name="Picture 2" descr="Resultado de imagen para psicotrop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981" y="4221088"/>
            <a:ext cx="3404342" cy="20162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14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6032" y="1268760"/>
            <a:ext cx="7992888" cy="3231654"/>
          </a:xfrm>
          <a:prstGeom prst="rect">
            <a:avLst/>
          </a:prstGeom>
        </p:spPr>
        <p:txBody>
          <a:bodyPr wrap="square">
            <a:spAutoFit/>
          </a:bodyPr>
          <a:lstStyle/>
          <a:p>
            <a:pPr algn="just">
              <a:lnSpc>
                <a:spcPct val="150000"/>
              </a:lnSpc>
            </a:pPr>
            <a:r>
              <a:rPr lang="es-MX" sz="2800" b="1" dirty="0"/>
              <a:t>ARTICULO 247. </a:t>
            </a:r>
          </a:p>
          <a:p>
            <a:pPr algn="just">
              <a:lnSpc>
                <a:spcPct val="150000"/>
              </a:lnSpc>
            </a:pPr>
            <a:endParaRPr lang="es-MX" dirty="0"/>
          </a:p>
          <a:p>
            <a:pPr algn="just">
              <a:lnSpc>
                <a:spcPct val="150000"/>
              </a:lnSpc>
            </a:pPr>
            <a:r>
              <a:rPr lang="es-MX" dirty="0"/>
              <a:t>	La siembra, cultivo, cosecha, elaboración, preparación, acondicionamiento, adquisición, posesión, comercio, transporte en cualquier forma, prescripción médica, suministro, empleo, uso, consumo y, en general, todo acto relacionado con substancias psicotrópicas o cualquier producto que los contenga,</a:t>
            </a:r>
          </a:p>
        </p:txBody>
      </p:sp>
    </p:spTree>
    <p:extLst>
      <p:ext uri="{BB962C8B-B14F-4D97-AF65-F5344CB8AC3E}">
        <p14:creationId xmlns:p14="http://schemas.microsoft.com/office/powerpoint/2010/main" val="1602407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1911" y="1268760"/>
            <a:ext cx="7704856" cy="2400657"/>
          </a:xfrm>
          <a:prstGeom prst="rect">
            <a:avLst/>
          </a:prstGeom>
        </p:spPr>
        <p:txBody>
          <a:bodyPr wrap="square">
            <a:spAutoFit/>
          </a:bodyPr>
          <a:lstStyle/>
          <a:p>
            <a:pPr algn="just">
              <a:lnSpc>
                <a:spcPct val="150000"/>
              </a:lnSpc>
            </a:pPr>
            <a:r>
              <a:rPr lang="es-MX" sz="2800" b="1" dirty="0"/>
              <a:t>ARTICULO 248</a:t>
            </a:r>
          </a:p>
          <a:p>
            <a:pPr algn="just">
              <a:lnSpc>
                <a:spcPct val="150000"/>
              </a:lnSpc>
            </a:pPr>
            <a:endParaRPr lang="es-MX" dirty="0"/>
          </a:p>
          <a:p>
            <a:pPr algn="just">
              <a:lnSpc>
                <a:spcPct val="150000"/>
              </a:lnSpc>
            </a:pPr>
            <a:r>
              <a:rPr lang="es-MX" dirty="0"/>
              <a:t>	Queda prohibido todo acto de los mencionados en el artículo 247 de esta Ley, con relación a las substancias incluidas en la fracción I del artículo 245. </a:t>
            </a:r>
          </a:p>
        </p:txBody>
      </p:sp>
      <p:pic>
        <p:nvPicPr>
          <p:cNvPr id="6146" name="Picture 2" descr="Resultado de imagen para psicotrop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747" y="3910525"/>
            <a:ext cx="3248361"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90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68164" y="980728"/>
            <a:ext cx="7272808" cy="2308324"/>
          </a:xfrm>
          <a:prstGeom prst="rect">
            <a:avLst/>
          </a:prstGeom>
        </p:spPr>
        <p:txBody>
          <a:bodyPr wrap="square">
            <a:spAutoFit/>
          </a:bodyPr>
          <a:lstStyle/>
          <a:p>
            <a:pPr algn="just">
              <a:lnSpc>
                <a:spcPct val="150000"/>
              </a:lnSpc>
            </a:pPr>
            <a:r>
              <a:rPr lang="es-MX" sz="2400" b="1" dirty="0"/>
              <a:t>ARTICULO 249</a:t>
            </a:r>
          </a:p>
          <a:p>
            <a:pPr algn="just">
              <a:lnSpc>
                <a:spcPct val="150000"/>
              </a:lnSpc>
            </a:pPr>
            <a:endParaRPr lang="es-MX" dirty="0"/>
          </a:p>
          <a:p>
            <a:pPr algn="just">
              <a:lnSpc>
                <a:spcPct val="150000"/>
              </a:lnSpc>
            </a:pPr>
            <a:r>
              <a:rPr lang="es-MX" dirty="0"/>
              <a:t>	 Solamente para fines de investigación científica, la Secretaría de Salud podrá autorizar la adquisición de las substancias psicotrópicas </a:t>
            </a:r>
          </a:p>
        </p:txBody>
      </p:sp>
      <p:sp>
        <p:nvSpPr>
          <p:cNvPr id="3" name="AutoShape 2" descr="Resultado de imagen para sustancias psicotrópic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533" y="4005064"/>
            <a:ext cx="3672408" cy="2128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AutoShape 5" descr="Resultado de imagen para sustancias psicotrópic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037" y="3274314"/>
            <a:ext cx="2950042" cy="2088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820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1737" y="980728"/>
            <a:ext cx="8064896" cy="3139321"/>
          </a:xfrm>
          <a:prstGeom prst="rect">
            <a:avLst/>
          </a:prstGeom>
        </p:spPr>
        <p:txBody>
          <a:bodyPr wrap="square">
            <a:spAutoFit/>
          </a:bodyPr>
          <a:lstStyle/>
          <a:p>
            <a:pPr algn="just">
              <a:lnSpc>
                <a:spcPct val="150000"/>
              </a:lnSpc>
            </a:pPr>
            <a:r>
              <a:rPr lang="es-MX" sz="2400" b="1" dirty="0"/>
              <a:t>ARTICULO 250.</a:t>
            </a:r>
          </a:p>
          <a:p>
            <a:pPr algn="just">
              <a:lnSpc>
                <a:spcPct val="150000"/>
              </a:lnSpc>
            </a:pPr>
            <a:endParaRPr lang="es-MX" dirty="0"/>
          </a:p>
          <a:p>
            <a:pPr algn="just">
              <a:lnSpc>
                <a:spcPct val="150000"/>
              </a:lnSpc>
            </a:pPr>
            <a:r>
              <a:rPr lang="es-MX" dirty="0"/>
              <a:t>	Las substancias psicotrópicas incluidas en la fracción II del artículo 245 de esta Ley, así como las que se prevean en las disposiciones aplicables o en las listas a que se refiere el artículo 246, cuando se trate del grupo a que se refiere la misma fracción, quedarán sujetas en lo conducente, a las disposiciones del Capítulo V de este Título.</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053" y="4172465"/>
            <a:ext cx="2376264" cy="2116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13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2" y="188640"/>
            <a:ext cx="8749666" cy="1649338"/>
          </a:xfrm>
        </p:spPr>
        <p:txBody>
          <a:bodyPr>
            <a:normAutofit/>
          </a:bodyPr>
          <a:lstStyle/>
          <a:p>
            <a:r>
              <a:rPr lang="es-MX" sz="3600" b="1" dirty="0">
                <a:effectLst/>
              </a:rPr>
              <a:t>CAPITULO IV</a:t>
            </a:r>
            <a:br>
              <a:rPr lang="es-MX" sz="3600" b="1" dirty="0">
                <a:effectLst/>
              </a:rPr>
            </a:br>
            <a:r>
              <a:rPr lang="es-MX" sz="3600" dirty="0">
                <a:effectLst/>
              </a:rPr>
              <a:t>                                   </a:t>
            </a:r>
            <a:r>
              <a:rPr lang="es-MX" sz="3600" b="1" dirty="0">
                <a:effectLst/>
              </a:rPr>
              <a:t>Medicamentos</a:t>
            </a:r>
            <a:endParaRPr lang="es-MX" sz="3600" dirty="0"/>
          </a:p>
        </p:txBody>
      </p:sp>
      <p:sp>
        <p:nvSpPr>
          <p:cNvPr id="5" name="4 Rectángulo"/>
          <p:cNvSpPr/>
          <p:nvPr/>
        </p:nvSpPr>
        <p:spPr>
          <a:xfrm>
            <a:off x="884856" y="1835532"/>
            <a:ext cx="1954381" cy="369332"/>
          </a:xfrm>
          <a:prstGeom prst="rect">
            <a:avLst/>
          </a:prstGeom>
        </p:spPr>
        <p:txBody>
          <a:bodyPr wrap="none">
            <a:spAutoFit/>
          </a:bodyPr>
          <a:lstStyle/>
          <a:p>
            <a:r>
              <a:rPr lang="es-MX" b="1" dirty="0"/>
              <a:t>ARTICULO 221. </a:t>
            </a:r>
          </a:p>
        </p:txBody>
      </p:sp>
      <p:sp>
        <p:nvSpPr>
          <p:cNvPr id="6" name="5 Rectángulo"/>
          <p:cNvSpPr/>
          <p:nvPr/>
        </p:nvSpPr>
        <p:spPr>
          <a:xfrm>
            <a:off x="684461" y="2420888"/>
            <a:ext cx="8136904" cy="1703030"/>
          </a:xfrm>
          <a:prstGeom prst="rect">
            <a:avLst/>
          </a:prstGeom>
        </p:spPr>
        <p:txBody>
          <a:bodyPr wrap="square">
            <a:spAutoFit/>
          </a:bodyPr>
          <a:lstStyle/>
          <a:p>
            <a:pPr algn="just">
              <a:lnSpc>
                <a:spcPct val="150000"/>
              </a:lnSpc>
            </a:pPr>
            <a:r>
              <a:rPr lang="es-MX" dirty="0"/>
              <a:t>I. Medicamentos: toda substancia o mezcla de substancias de origen natural o sintético que tenga efecto terapéutico, preventivo o </a:t>
            </a:r>
            <a:r>
              <a:rPr lang="es-MX" dirty="0" err="1"/>
              <a:t>rehabilitatorio</a:t>
            </a:r>
            <a:r>
              <a:rPr lang="es-MX" dirty="0"/>
              <a:t>, que se presente en forma farmacéutica y se identifique como tal por su actividad farmacológica, características físicas, químicas y biológicas.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069" y="4005064"/>
            <a:ext cx="2232248" cy="2551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72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6469" y="614293"/>
            <a:ext cx="8201115" cy="5262979"/>
          </a:xfrm>
          <a:prstGeom prst="rect">
            <a:avLst/>
          </a:prstGeom>
        </p:spPr>
        <p:txBody>
          <a:bodyPr wrap="square">
            <a:spAutoFit/>
          </a:bodyPr>
          <a:lstStyle/>
          <a:p>
            <a:pPr algn="just">
              <a:lnSpc>
                <a:spcPct val="200000"/>
              </a:lnSpc>
            </a:pPr>
            <a:r>
              <a:rPr lang="es-MX" sz="2400" b="1" dirty="0"/>
              <a:t>ARTICULO 251</a:t>
            </a:r>
          </a:p>
          <a:p>
            <a:pPr algn="just">
              <a:lnSpc>
                <a:spcPct val="200000"/>
              </a:lnSpc>
            </a:pPr>
            <a:r>
              <a:rPr lang="es-MX" dirty="0"/>
              <a:t>	Las substancias psicotrópicas incluidas en la fracción III del artículo 245 de esta Ley, así como las que se prevean en las disposiciones aplicables o en las listas a que se refiere el artículo 246, cuando se trate del grupo a que se refiere la misma fracción, requerirán para su venta o suministro al público, receta médica que contenga el número de la cédula profesional del médico que la expida, la que deberá surtirse por una sola vez y retenerse en la farmacia que la surta, de acuerdo a las disposiciones de la Secretaría de Salud.</a:t>
            </a:r>
          </a:p>
        </p:txBody>
      </p:sp>
    </p:spTree>
    <p:extLst>
      <p:ext uri="{BB962C8B-B14F-4D97-AF65-F5344CB8AC3E}">
        <p14:creationId xmlns:p14="http://schemas.microsoft.com/office/powerpoint/2010/main" val="2506891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4461" y="980728"/>
            <a:ext cx="8352928" cy="4385816"/>
          </a:xfrm>
          <a:prstGeom prst="rect">
            <a:avLst/>
          </a:prstGeom>
        </p:spPr>
        <p:txBody>
          <a:bodyPr wrap="square">
            <a:spAutoFit/>
          </a:bodyPr>
          <a:lstStyle/>
          <a:p>
            <a:pPr algn="just">
              <a:lnSpc>
                <a:spcPct val="150000"/>
              </a:lnSpc>
            </a:pPr>
            <a:r>
              <a:rPr lang="es-MX" sz="2400" b="1" dirty="0"/>
              <a:t>ARTICULO 252. </a:t>
            </a:r>
          </a:p>
          <a:p>
            <a:pPr algn="just">
              <a:lnSpc>
                <a:spcPct val="150000"/>
              </a:lnSpc>
            </a:pPr>
            <a:endParaRPr lang="es-MX" dirty="0"/>
          </a:p>
          <a:p>
            <a:pPr algn="just">
              <a:lnSpc>
                <a:spcPct val="150000"/>
              </a:lnSpc>
            </a:pPr>
            <a:r>
              <a:rPr lang="es-MX" dirty="0"/>
              <a:t>	Las substancias psicotrópicas incluidas en la fracción IV del artículo 245 de esta Ley, así como las que se prevean en las disposiciones aplicables o en las listas a que se refiere el artículo 246, cuando se trate del grupo a que se refiere la misma fracción, requerirán, para su venta o suministro al público, receta médica que contenga el número de la cédula profesional del médico que la expida, la que podrá surtirse hasta por tres veces, con una vigencia de seis meses, contados a partir de la fecha de su expedición y no requerirá ser retenida por la farmacia que la surta, las primeras dos veces.</a:t>
            </a:r>
          </a:p>
        </p:txBody>
      </p:sp>
    </p:spTree>
    <p:extLst>
      <p:ext uri="{BB962C8B-B14F-4D97-AF65-F5344CB8AC3E}">
        <p14:creationId xmlns:p14="http://schemas.microsoft.com/office/powerpoint/2010/main" val="3746631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8623" y="836712"/>
            <a:ext cx="7992888" cy="3693319"/>
          </a:xfrm>
          <a:prstGeom prst="rect">
            <a:avLst/>
          </a:prstGeom>
        </p:spPr>
        <p:txBody>
          <a:bodyPr wrap="square">
            <a:spAutoFit/>
          </a:bodyPr>
          <a:lstStyle/>
          <a:p>
            <a:pPr algn="just">
              <a:lnSpc>
                <a:spcPct val="150000"/>
              </a:lnSpc>
            </a:pPr>
            <a:r>
              <a:rPr lang="es-MX" sz="2400" b="1" dirty="0"/>
              <a:t>ARTICULO 253</a:t>
            </a:r>
          </a:p>
          <a:p>
            <a:pPr algn="just">
              <a:lnSpc>
                <a:spcPct val="150000"/>
              </a:lnSpc>
            </a:pPr>
            <a:endParaRPr lang="es-MX" sz="2400" b="1" dirty="0"/>
          </a:p>
          <a:p>
            <a:pPr algn="just">
              <a:lnSpc>
                <a:spcPct val="150000"/>
              </a:lnSpc>
            </a:pPr>
            <a:r>
              <a:rPr lang="es-MX" dirty="0"/>
              <a:t>	La Secretaría de Salud determinará, tomando en consideración el riesgo que representen para la salud pública por su frecuente uso indebido, cuáles de las substancias con acción psicotrópica que carezcan de valor terapéutico y se utilicen en la industria, artesanías, comercio y otras actividades, deban ser consideradas como peligrosas, y su venta estará sujeta al control de dicha dependencia.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085" y="4293096"/>
            <a:ext cx="2038350" cy="2247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982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8477" y="863795"/>
            <a:ext cx="8064896" cy="2862322"/>
          </a:xfrm>
          <a:prstGeom prst="rect">
            <a:avLst/>
          </a:prstGeom>
        </p:spPr>
        <p:txBody>
          <a:bodyPr wrap="square">
            <a:spAutoFit/>
          </a:bodyPr>
          <a:lstStyle/>
          <a:p>
            <a:pPr algn="just">
              <a:lnSpc>
                <a:spcPct val="150000"/>
              </a:lnSpc>
            </a:pPr>
            <a:r>
              <a:rPr lang="es-MX" sz="2400" b="1" dirty="0"/>
              <a:t>ARTICULO 254</a:t>
            </a:r>
          </a:p>
          <a:p>
            <a:pPr algn="just">
              <a:lnSpc>
                <a:spcPct val="150000"/>
              </a:lnSpc>
            </a:pPr>
            <a:endParaRPr lang="es-MX" sz="2400" b="1" dirty="0"/>
          </a:p>
          <a:p>
            <a:pPr algn="just">
              <a:lnSpc>
                <a:spcPct val="150000"/>
              </a:lnSpc>
            </a:pPr>
            <a:r>
              <a:rPr lang="es-MX" dirty="0"/>
              <a:t>	 La Secretaría de Salud y los gobiernos de las entidades federativas en sus respectivos ámbitos de competencia, para evitar y prevenir el consumo de substancias inhalantes que produzcan efectos psicotrópicos en las personas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805" y="3844105"/>
            <a:ext cx="2771006" cy="246829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5585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8477" y="1124744"/>
            <a:ext cx="7992888" cy="3554819"/>
          </a:xfrm>
          <a:prstGeom prst="rect">
            <a:avLst/>
          </a:prstGeom>
        </p:spPr>
        <p:txBody>
          <a:bodyPr wrap="square">
            <a:spAutoFit/>
          </a:bodyPr>
          <a:lstStyle/>
          <a:p>
            <a:pPr algn="just">
              <a:lnSpc>
                <a:spcPct val="150000"/>
              </a:lnSpc>
            </a:pPr>
            <a:r>
              <a:rPr lang="es-MX" sz="2400" b="1" dirty="0"/>
              <a:t>ARTICULO 255. </a:t>
            </a:r>
          </a:p>
          <a:p>
            <a:pPr algn="just">
              <a:lnSpc>
                <a:spcPct val="150000"/>
              </a:lnSpc>
            </a:pPr>
            <a:endParaRPr lang="es-MX" dirty="0"/>
          </a:p>
          <a:p>
            <a:pPr algn="just">
              <a:lnSpc>
                <a:spcPct val="150000"/>
              </a:lnSpc>
            </a:pPr>
            <a:r>
              <a:rPr lang="es-MX" dirty="0"/>
              <a:t>	Los medicamentos que tengan incorporadas substancias psicotrópicas que puedan causar dependencia y que no se encuentren comprendidas en el artículo 245 de esta Ley, en las disposiciones aplicables o en las listas a que se refiere el artículo 246, serán considerados como tales y por lo tanto quedarán igualmente sujetos a lo dispuesto en los artículos 251 y 252, según lo determine la propia Secretaría</a:t>
            </a:r>
          </a:p>
        </p:txBody>
      </p:sp>
    </p:spTree>
    <p:extLst>
      <p:ext uri="{BB962C8B-B14F-4D97-AF65-F5344CB8AC3E}">
        <p14:creationId xmlns:p14="http://schemas.microsoft.com/office/powerpoint/2010/main" val="3698622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3919" y="692696"/>
            <a:ext cx="7776864" cy="2400657"/>
          </a:xfrm>
          <a:prstGeom prst="rect">
            <a:avLst/>
          </a:prstGeom>
        </p:spPr>
        <p:txBody>
          <a:bodyPr wrap="square">
            <a:spAutoFit/>
          </a:bodyPr>
          <a:lstStyle/>
          <a:p>
            <a:pPr algn="just">
              <a:lnSpc>
                <a:spcPct val="150000"/>
              </a:lnSpc>
            </a:pPr>
            <a:r>
              <a:rPr lang="es-MX" sz="2800" b="1" dirty="0"/>
              <a:t>ARTICULO 256</a:t>
            </a:r>
          </a:p>
          <a:p>
            <a:pPr algn="just">
              <a:lnSpc>
                <a:spcPct val="150000"/>
              </a:lnSpc>
            </a:pPr>
            <a:endParaRPr lang="es-MX" dirty="0"/>
          </a:p>
          <a:p>
            <a:pPr algn="just">
              <a:lnSpc>
                <a:spcPct val="150000"/>
              </a:lnSpc>
            </a:pPr>
            <a:r>
              <a:rPr lang="es-MX" dirty="0"/>
              <a:t>	Los envases y empaques de las substancias psicotrópicas, para su expendio llevarán etiquetas que, además de los requisitos que determina el artículo 210 de esta Ley</a:t>
            </a:r>
          </a:p>
        </p:txBody>
      </p:sp>
      <p:pic>
        <p:nvPicPr>
          <p:cNvPr id="10242" name="Picture 2" descr="Resultado de imagen para psicotrop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373" y="3717032"/>
            <a:ext cx="3827182" cy="2304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74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37" y="476672"/>
            <a:ext cx="8749666" cy="2304256"/>
          </a:xfrm>
        </p:spPr>
        <p:txBody>
          <a:bodyPr>
            <a:normAutofit fontScale="90000"/>
          </a:bodyPr>
          <a:lstStyle/>
          <a:p>
            <a:r>
              <a:rPr lang="es-MX" b="1" dirty="0">
                <a:effectLst/>
              </a:rPr>
              <a:t>					CAPITULO VII</a:t>
            </a:r>
            <a:br>
              <a:rPr lang="es-MX" dirty="0">
                <a:effectLst/>
              </a:rPr>
            </a:br>
            <a:br>
              <a:rPr lang="es-MX" dirty="0">
                <a:effectLst/>
              </a:rPr>
            </a:br>
            <a:r>
              <a:rPr lang="es-MX" b="1" dirty="0">
                <a:effectLst/>
              </a:rPr>
              <a:t>Establecimientos Destinados al Proceso de Medicamentos</a:t>
            </a:r>
            <a:endParaRPr lang="es-MX" dirty="0"/>
          </a:p>
        </p:txBody>
      </p:sp>
      <p:sp>
        <p:nvSpPr>
          <p:cNvPr id="3" name="2 Rectángulo"/>
          <p:cNvSpPr/>
          <p:nvPr/>
        </p:nvSpPr>
        <p:spPr>
          <a:xfrm>
            <a:off x="828477" y="3140968"/>
            <a:ext cx="8064896" cy="2446824"/>
          </a:xfrm>
          <a:prstGeom prst="rect">
            <a:avLst/>
          </a:prstGeom>
        </p:spPr>
        <p:txBody>
          <a:bodyPr wrap="square">
            <a:spAutoFit/>
          </a:bodyPr>
          <a:lstStyle/>
          <a:p>
            <a:pPr algn="just">
              <a:lnSpc>
                <a:spcPct val="150000"/>
              </a:lnSpc>
            </a:pPr>
            <a:r>
              <a:rPr lang="es-MX" sz="2400" b="1" dirty="0"/>
              <a:t>ARTICULO 257.</a:t>
            </a:r>
          </a:p>
          <a:p>
            <a:pPr algn="just">
              <a:lnSpc>
                <a:spcPct val="150000"/>
              </a:lnSpc>
            </a:pPr>
            <a:endParaRPr lang="es-MX" sz="2400" b="1" dirty="0"/>
          </a:p>
          <a:p>
            <a:pPr algn="just">
              <a:lnSpc>
                <a:spcPct val="150000"/>
              </a:lnSpc>
            </a:pPr>
            <a:r>
              <a:rPr lang="es-MX" dirty="0"/>
              <a:t>	Los establecimientos que se destinen al proceso de los productos a que se refiere el Capítulo IV de este Título, incluyendo su importación y exportación se clasifican</a:t>
            </a:r>
          </a:p>
        </p:txBody>
      </p:sp>
    </p:spTree>
    <p:extLst>
      <p:ext uri="{BB962C8B-B14F-4D97-AF65-F5344CB8AC3E}">
        <p14:creationId xmlns:p14="http://schemas.microsoft.com/office/powerpoint/2010/main" val="3730499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50651" y="836712"/>
            <a:ext cx="8352928" cy="3231654"/>
          </a:xfrm>
          <a:prstGeom prst="rect">
            <a:avLst/>
          </a:prstGeom>
        </p:spPr>
        <p:txBody>
          <a:bodyPr wrap="square">
            <a:spAutoFit/>
          </a:bodyPr>
          <a:lstStyle/>
          <a:p>
            <a:pPr algn="just">
              <a:lnSpc>
                <a:spcPct val="150000"/>
              </a:lnSpc>
            </a:pPr>
            <a:r>
              <a:rPr lang="es-MX" sz="2800" dirty="0"/>
              <a:t>Artículo 258</a:t>
            </a:r>
          </a:p>
          <a:p>
            <a:pPr algn="just">
              <a:lnSpc>
                <a:spcPct val="150000"/>
              </a:lnSpc>
            </a:pPr>
            <a:r>
              <a:rPr lang="es-MX" dirty="0"/>
              <a:t> 	</a:t>
            </a:r>
          </a:p>
          <a:p>
            <a:pPr algn="just">
              <a:lnSpc>
                <a:spcPct val="150000"/>
              </a:lnSpc>
            </a:pPr>
            <a:r>
              <a:rPr lang="es-MX" dirty="0"/>
              <a:t>	Los establecimientos a que se refieren las fracciones I, II, IV y XI, del artículo anterior y los relativos a las demás fracciones cuando se dediquen al proceso de los productos señalados en la fracción I del artículo 198 de esta Ley, deben contar con la licencia sanitaria correspondiente expedida por la Secretaría de Salud. </a:t>
            </a:r>
          </a:p>
        </p:txBody>
      </p:sp>
      <p:sp>
        <p:nvSpPr>
          <p:cNvPr id="4" name="AutoShape 2" descr="Resultado de imagen para secretaria de sal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08" y="4365104"/>
            <a:ext cx="5072064"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326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188" y="404664"/>
            <a:ext cx="8749666" cy="1399032"/>
          </a:xfrm>
        </p:spPr>
        <p:txBody>
          <a:bodyPr/>
          <a:lstStyle/>
          <a:p>
            <a:r>
              <a:rPr lang="es-MX" b="1" dirty="0">
                <a:effectLst/>
              </a:rPr>
              <a:t>ARTICULO 259</a:t>
            </a:r>
            <a:endParaRPr lang="es-MX" b="1" dirty="0"/>
          </a:p>
        </p:txBody>
      </p:sp>
      <p:sp>
        <p:nvSpPr>
          <p:cNvPr id="3" name="2 Rectángulo"/>
          <p:cNvSpPr/>
          <p:nvPr/>
        </p:nvSpPr>
        <p:spPr>
          <a:xfrm>
            <a:off x="860581" y="2204864"/>
            <a:ext cx="7920880" cy="1754326"/>
          </a:xfrm>
          <a:prstGeom prst="rect">
            <a:avLst/>
          </a:prstGeom>
        </p:spPr>
        <p:txBody>
          <a:bodyPr wrap="square">
            <a:spAutoFit/>
          </a:bodyPr>
          <a:lstStyle/>
          <a:p>
            <a:pPr algn="just">
              <a:lnSpc>
                <a:spcPct val="150000"/>
              </a:lnSpc>
            </a:pPr>
            <a:r>
              <a:rPr lang="es-MX" dirty="0"/>
              <a:t>	Los responsables deberán reunir los requisitos establecidos en las disposiciones aplicables y serán designados por los titulares de las licencias o propietarios de los establecimientos, quienes darán el aviso correspondiente a la Secretaría de Salud.</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725" y="3861048"/>
            <a:ext cx="2304256" cy="2465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895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02710" y="836712"/>
            <a:ext cx="7992888" cy="2631490"/>
          </a:xfrm>
          <a:prstGeom prst="rect">
            <a:avLst/>
          </a:prstGeom>
        </p:spPr>
        <p:txBody>
          <a:bodyPr wrap="square">
            <a:spAutoFit/>
          </a:bodyPr>
          <a:lstStyle/>
          <a:p>
            <a:pPr algn="just">
              <a:lnSpc>
                <a:spcPct val="150000"/>
              </a:lnSpc>
            </a:pPr>
            <a:r>
              <a:rPr lang="es-MX" sz="2800" b="1" dirty="0"/>
              <a:t>ARTICULO 260. </a:t>
            </a:r>
          </a:p>
          <a:p>
            <a:pPr algn="just">
              <a:lnSpc>
                <a:spcPct val="150000"/>
              </a:lnSpc>
            </a:pPr>
            <a:endParaRPr lang="es-MX" sz="2800" b="1" dirty="0"/>
          </a:p>
          <a:p>
            <a:pPr algn="just">
              <a:lnSpc>
                <a:spcPct val="150000"/>
              </a:lnSpc>
            </a:pPr>
            <a:r>
              <a:rPr lang="es-MX" dirty="0"/>
              <a:t>Los responsables sanitarios de los establecimientos a que se refiere el artículo 257 dé esta Ley, deberán ser profesionales con Título registrado por las autoridades educativas competentes.</a:t>
            </a:r>
          </a:p>
        </p:txBody>
      </p:sp>
      <p:pic>
        <p:nvPicPr>
          <p:cNvPr id="13314" name="Picture 2" descr="Resultado de imagen para egresados q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517" y="3789040"/>
            <a:ext cx="2538634"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AutoShape 4" descr="Resultado de imagen para egres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941" y="3831662"/>
            <a:ext cx="3338314" cy="2045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3941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268" y="1166455"/>
            <a:ext cx="8208912" cy="2118529"/>
          </a:xfrm>
          <a:prstGeom prst="rect">
            <a:avLst/>
          </a:prstGeom>
        </p:spPr>
        <p:txBody>
          <a:bodyPr wrap="square">
            <a:spAutoFit/>
          </a:bodyPr>
          <a:lstStyle/>
          <a:p>
            <a:pPr algn="just">
              <a:lnSpc>
                <a:spcPct val="150000"/>
              </a:lnSpc>
            </a:pPr>
            <a:r>
              <a:rPr lang="es-MX" dirty="0"/>
              <a:t> II. Fármaco: toda substancia natural, sintética o biotecnológica que tenga alguna actividad farmacológica y que se identifique por sus propiedades físicas, químicas o acciones biológicas, que no se presente en forma farmacéutica y que reúna condiciones para ser empleada como medicamento o ingrediente de un medicamento.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857" y="3645024"/>
            <a:ext cx="3384377" cy="2223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790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44501" y="836712"/>
            <a:ext cx="7776864" cy="3647152"/>
          </a:xfrm>
          <a:prstGeom prst="rect">
            <a:avLst/>
          </a:prstGeom>
        </p:spPr>
        <p:txBody>
          <a:bodyPr wrap="square">
            <a:spAutoFit/>
          </a:bodyPr>
          <a:lstStyle/>
          <a:p>
            <a:pPr algn="just">
              <a:lnSpc>
                <a:spcPct val="150000"/>
              </a:lnSpc>
            </a:pPr>
            <a:r>
              <a:rPr lang="es-MX" sz="2800" b="1" dirty="0"/>
              <a:t>ARTICULO 261.</a:t>
            </a:r>
          </a:p>
          <a:p>
            <a:pPr algn="just">
              <a:lnSpc>
                <a:spcPct val="150000"/>
              </a:lnSpc>
            </a:pPr>
            <a:endParaRPr lang="es-MX" dirty="0"/>
          </a:p>
          <a:p>
            <a:pPr algn="just">
              <a:lnSpc>
                <a:spcPct val="150000"/>
              </a:lnSpc>
            </a:pPr>
            <a:r>
              <a:rPr lang="es-MX" dirty="0"/>
              <a:t>	 En los casos en que resulten afectadas, por acción u omisión, la identidad, pureza, conservación, preparación, dosificación o manufactura de los productos, el responsable del establecimiento y el propietario del mismo responderán solidariamente de las sanciones que correspondan en los términos que señalen esta Ley y demás disposiciones legales aplicables.</a:t>
            </a:r>
          </a:p>
        </p:txBody>
      </p:sp>
      <p:pic>
        <p:nvPicPr>
          <p:cNvPr id="14338" name="Picture 2" descr="Resultado de imagen para ley general de sal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669" y="42210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n para ley general de salu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021" y="4421112"/>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14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394" y="0"/>
            <a:ext cx="8749666" cy="139903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BIBLIOGRAFÍA </a:t>
            </a:r>
          </a:p>
        </p:txBody>
      </p:sp>
      <p:sp>
        <p:nvSpPr>
          <p:cNvPr id="3" name="2 Rectángulo"/>
          <p:cNvSpPr/>
          <p:nvPr/>
        </p:nvSpPr>
        <p:spPr>
          <a:xfrm>
            <a:off x="540445" y="1412776"/>
            <a:ext cx="8166305" cy="4524315"/>
          </a:xfrm>
          <a:prstGeom prst="rect">
            <a:avLst/>
          </a:prstGeom>
        </p:spPr>
        <p:txBody>
          <a:bodyPr wrap="square">
            <a:spAutoFit/>
          </a:bodyPr>
          <a:lstStyle/>
          <a:p>
            <a:pPr marL="285750" indent="-285750">
              <a:buFont typeface="Wingdings" panose="05000000000000000000" pitchFamily="2" charset="2"/>
              <a:buChar char="Ø"/>
            </a:pPr>
            <a:r>
              <a:rPr lang="es-MX" dirty="0"/>
              <a:t>Reforma en Diario Oficial de 14 de junio de 1991</a:t>
            </a:r>
          </a:p>
          <a:p>
            <a:pPr marL="285750" indent="-285750">
              <a:buFont typeface="Wingdings" panose="05000000000000000000" pitchFamily="2" charset="2"/>
              <a:buChar char="Ø"/>
            </a:pPr>
            <a:r>
              <a:rPr lang="es-MX" dirty="0"/>
              <a:t>Adición en Diario Oficial de 14 de junio de 1991</a:t>
            </a:r>
          </a:p>
          <a:p>
            <a:pPr marL="285750" indent="-285750">
              <a:buFont typeface="Wingdings" panose="05000000000000000000" pitchFamily="2" charset="2"/>
              <a:buChar char="Ø"/>
            </a:pPr>
            <a:r>
              <a:rPr lang="es-MX" dirty="0"/>
              <a:t>Derogada en Diario Oficial de 14 de junio de 1991</a:t>
            </a:r>
          </a:p>
          <a:p>
            <a:pPr marL="285750" indent="-285750">
              <a:buFont typeface="Wingdings" panose="05000000000000000000" pitchFamily="2" charset="2"/>
              <a:buChar char="Ø"/>
            </a:pPr>
            <a:r>
              <a:rPr lang="es-MX" dirty="0"/>
              <a:t>Fe de erratas Diario Oficial de 12 de julio de 1991</a:t>
            </a:r>
          </a:p>
          <a:p>
            <a:pPr marL="285750" indent="-285750">
              <a:buFont typeface="Wingdings" panose="05000000000000000000" pitchFamily="2" charset="2"/>
              <a:buChar char="Ø"/>
            </a:pPr>
            <a:r>
              <a:rPr lang="es-MX" dirty="0"/>
              <a:t>Reforma en Diario Oficial de 7 de mayo de 1997</a:t>
            </a:r>
          </a:p>
          <a:p>
            <a:pPr marL="285750" indent="-285750">
              <a:buFont typeface="Wingdings" panose="05000000000000000000" pitchFamily="2" charset="2"/>
              <a:buChar char="Ø"/>
            </a:pPr>
            <a:r>
              <a:rPr lang="es-MX" dirty="0"/>
              <a:t>Adición en Diario Oficial de 7 de mayo de 1997</a:t>
            </a:r>
          </a:p>
          <a:p>
            <a:pPr marL="285750" indent="-285750">
              <a:buFont typeface="Wingdings" panose="05000000000000000000" pitchFamily="2" charset="2"/>
              <a:buChar char="Ø"/>
            </a:pPr>
            <a:r>
              <a:rPr lang="es-MX" dirty="0"/>
              <a:t>Derogado en Diario Oficial de 7 de mayo de 1997</a:t>
            </a:r>
          </a:p>
          <a:p>
            <a:pPr marL="285750" indent="-285750">
              <a:buFont typeface="Wingdings" panose="05000000000000000000" pitchFamily="2" charset="2"/>
              <a:buChar char="Ø"/>
            </a:pPr>
            <a:r>
              <a:rPr lang="es-MX" baseline="30000" dirty="0"/>
              <a:t> </a:t>
            </a:r>
            <a:r>
              <a:rPr lang="es-MX" dirty="0"/>
              <a:t>Reforma en Diario Oficial de 13 de junio de 2003</a:t>
            </a:r>
          </a:p>
          <a:p>
            <a:pPr marL="285750" indent="-285750">
              <a:buFont typeface="Wingdings" panose="05000000000000000000" pitchFamily="2" charset="2"/>
              <a:buChar char="Ø"/>
            </a:pPr>
            <a:r>
              <a:rPr lang="es-MX" dirty="0"/>
              <a:t>Reforma en Diario Oficial de 25 de junio de 2003 </a:t>
            </a:r>
          </a:p>
          <a:p>
            <a:pPr marL="285750" indent="-285750">
              <a:buFont typeface="Wingdings" panose="05000000000000000000" pitchFamily="2" charset="2"/>
              <a:buChar char="Ø"/>
            </a:pPr>
            <a:r>
              <a:rPr lang="es-MX" dirty="0"/>
              <a:t>Adición en Diario Oficial de 19 de enero de 2004</a:t>
            </a:r>
          </a:p>
          <a:p>
            <a:pPr marL="285750" indent="-285750">
              <a:buFont typeface="Wingdings" panose="05000000000000000000" pitchFamily="2" charset="2"/>
              <a:buChar char="Ø"/>
            </a:pPr>
            <a:r>
              <a:rPr lang="es-MX" dirty="0"/>
              <a:t>Reforma en Diario Oficial de 19 de enero de 2004</a:t>
            </a:r>
          </a:p>
          <a:p>
            <a:pPr marL="285750" indent="-285750">
              <a:buFont typeface="Wingdings" panose="05000000000000000000" pitchFamily="2" charset="2"/>
              <a:buChar char="Ø"/>
            </a:pPr>
            <a:r>
              <a:rPr lang="es-MX" dirty="0"/>
              <a:t>Reforma en Diario Oficial de 14 de febrero de 2006</a:t>
            </a:r>
          </a:p>
          <a:p>
            <a:pPr marL="285750" indent="-285750">
              <a:buFont typeface="Wingdings" panose="05000000000000000000" pitchFamily="2" charset="2"/>
              <a:buChar char="Ø"/>
            </a:pPr>
            <a:r>
              <a:rPr lang="es-MX" dirty="0"/>
              <a:t>Adición en Diario Oficial de 24 de abril de 2006</a:t>
            </a:r>
          </a:p>
          <a:p>
            <a:pPr marL="285750" indent="-285750">
              <a:buFont typeface="Wingdings" panose="05000000000000000000" pitchFamily="2" charset="2"/>
              <a:buChar char="Ø"/>
            </a:pPr>
            <a:r>
              <a:rPr lang="es-MX" dirty="0"/>
              <a:t>Reforma en Diario Oficial de 6 de junio de 2006</a:t>
            </a:r>
          </a:p>
          <a:p>
            <a:pPr marL="285750" indent="-285750">
              <a:buFont typeface="Wingdings" panose="05000000000000000000" pitchFamily="2" charset="2"/>
              <a:buChar char="Ø"/>
            </a:pPr>
            <a:r>
              <a:rPr lang="es-MX" dirty="0"/>
              <a:t>Adición en Diario Oficial de 19 de junio de 2007</a:t>
            </a:r>
          </a:p>
          <a:p>
            <a:pPr marL="285750" indent="-285750">
              <a:buFont typeface="Wingdings" panose="05000000000000000000" pitchFamily="2" charset="2"/>
              <a:buChar char="Ø"/>
            </a:pPr>
            <a:r>
              <a:rPr lang="es-MX" dirty="0"/>
              <a:t>file:///C:/Users/Luucyy/Downloads/LEY_GENERAL_DE_SALUD.pdf</a:t>
            </a:r>
          </a:p>
        </p:txBody>
      </p:sp>
      <p:sp>
        <p:nvSpPr>
          <p:cNvPr id="4" name="AutoShape 2" descr="Resultado de imagen para bibliograf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518" y="2852936"/>
            <a:ext cx="2678843"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442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01318622"/>
              </p:ext>
            </p:extLst>
          </p:nvPr>
        </p:nvGraphicFramePr>
        <p:xfrm>
          <a:off x="900485" y="404664"/>
          <a:ext cx="8280919"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924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8477" y="808568"/>
            <a:ext cx="8016322" cy="3000821"/>
          </a:xfrm>
          <a:prstGeom prst="rect">
            <a:avLst/>
          </a:prstGeom>
        </p:spPr>
        <p:txBody>
          <a:bodyPr wrap="square">
            <a:spAutoFit/>
          </a:bodyPr>
          <a:lstStyle/>
          <a:p>
            <a:pPr algn="just">
              <a:lnSpc>
                <a:spcPct val="150000"/>
              </a:lnSpc>
            </a:pPr>
            <a:r>
              <a:rPr lang="es-MX" b="1" dirty="0"/>
              <a:t>ARTICULO 222. </a:t>
            </a:r>
          </a:p>
          <a:p>
            <a:pPr algn="just">
              <a:lnSpc>
                <a:spcPct val="150000"/>
              </a:lnSpc>
            </a:pPr>
            <a:endParaRPr lang="es-MX" dirty="0"/>
          </a:p>
          <a:p>
            <a:pPr algn="just">
              <a:lnSpc>
                <a:spcPct val="150000"/>
              </a:lnSpc>
            </a:pPr>
            <a:r>
              <a:rPr lang="es-MX" dirty="0"/>
              <a:t>	La Secretaría de Salud sólo concederá la autorización correspondiente a los medicamentos, cuando se demuestre que las substancias que contengan reúnan las características de seguridad y eficacia exigidas, y tomará en cuenta, en su caso, lo dispuesto por el artículo 428 de esta Ley.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939" y="3573016"/>
            <a:ext cx="3777289"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bliqueTopRight"/>
            <a:lightRig rig="threePt" dir="t"/>
          </a:scene3d>
          <a:sp3d>
            <a:bevelT prst="angle"/>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6105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6469" y="980728"/>
            <a:ext cx="8280920" cy="2169825"/>
          </a:xfrm>
          <a:prstGeom prst="rect">
            <a:avLst/>
          </a:prstGeom>
        </p:spPr>
        <p:txBody>
          <a:bodyPr wrap="square">
            <a:spAutoFit/>
          </a:bodyPr>
          <a:lstStyle/>
          <a:p>
            <a:pPr algn="just">
              <a:lnSpc>
                <a:spcPct val="150000"/>
              </a:lnSpc>
            </a:pPr>
            <a:r>
              <a:rPr lang="es-MX" b="1" dirty="0"/>
              <a:t>ARTICULO 223. </a:t>
            </a:r>
          </a:p>
          <a:p>
            <a:pPr algn="just">
              <a:lnSpc>
                <a:spcPct val="150000"/>
              </a:lnSpc>
            </a:pPr>
            <a:endParaRPr lang="es-MX" dirty="0"/>
          </a:p>
          <a:p>
            <a:pPr algn="just">
              <a:lnSpc>
                <a:spcPct val="150000"/>
              </a:lnSpc>
            </a:pPr>
            <a:r>
              <a:rPr lang="es-MX" dirty="0"/>
              <a:t>	El proceso de los productos que contengan plantas medicinales queda sujeto al control sanitario a que se refiere este Capítulo y a las normas oficiales mexicanas que al efecto emita la Secretaría de Salud.</a:t>
            </a:r>
          </a:p>
        </p:txBody>
      </p:sp>
      <p:sp>
        <p:nvSpPr>
          <p:cNvPr id="3" name="AutoShape 2" descr="Resultado de imagen para farmacos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171" name="Picture 3" descr="C:\Users\Particular\Documents\TESIS\Imgenes tesis\Herbolaria-Mexicana-Plantas-Curativas-Hierbas-Medicin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906" y="3573016"/>
            <a:ext cx="4077259" cy="2520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0884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9281" y="404664"/>
            <a:ext cx="8384163" cy="954107"/>
          </a:xfrm>
          <a:prstGeom prst="rect">
            <a:avLst/>
          </a:prstGeom>
        </p:spPr>
        <p:txBody>
          <a:bodyPr wrap="square">
            <a:spAutoFit/>
          </a:bodyPr>
          <a:lstStyle/>
          <a:p>
            <a:pPr algn="just"/>
            <a:r>
              <a:rPr lang="es-MX" sz="2800" b="1" dirty="0"/>
              <a:t>ARTICULO 224.</a:t>
            </a:r>
          </a:p>
          <a:p>
            <a:pPr lvl="0" algn="r"/>
            <a:r>
              <a:rPr lang="es-MX" sz="2800" dirty="0"/>
              <a:t>Los medicamentos se clasifican</a:t>
            </a:r>
            <a:r>
              <a:rPr lang="es-MX" sz="2800" b="1" dirty="0"/>
              <a:t>:</a:t>
            </a:r>
            <a:endParaRPr lang="es-MX" sz="2800" dirty="0"/>
          </a:p>
        </p:txBody>
      </p:sp>
      <p:graphicFrame>
        <p:nvGraphicFramePr>
          <p:cNvPr id="4" name="3 Diagrama"/>
          <p:cNvGraphicFramePr/>
          <p:nvPr>
            <p:extLst>
              <p:ext uri="{D42A27DB-BD31-4B8C-83A1-F6EECF244321}">
                <p14:modId xmlns:p14="http://schemas.microsoft.com/office/powerpoint/2010/main" val="3438629242"/>
              </p:ext>
            </p:extLst>
          </p:nvPr>
        </p:nvGraphicFramePr>
        <p:xfrm>
          <a:off x="906540" y="1628800"/>
          <a:ext cx="81369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302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1023</TotalTime>
  <Words>2658</Words>
  <Application>Microsoft Office PowerPoint</Application>
  <PresentationFormat>Personalizado</PresentationFormat>
  <Paragraphs>220</Paragraphs>
  <Slides>51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51</vt:i4>
      </vt:variant>
    </vt:vector>
  </HeadingPairs>
  <TitlesOfParts>
    <vt:vector size="59" baseType="lpstr">
      <vt:lpstr>Century Gothic</vt:lpstr>
      <vt:lpstr>Comic Sans MS</vt:lpstr>
      <vt:lpstr>Kalinga</vt:lpstr>
      <vt:lpstr>Segoe Print</vt:lpstr>
      <vt:lpstr>Verdana</vt:lpstr>
      <vt:lpstr>Wingdings</vt:lpstr>
      <vt:lpstr>Wingdings 2</vt:lpstr>
      <vt:lpstr>Brío</vt:lpstr>
      <vt:lpstr>Presentación de PowerPoint</vt:lpstr>
      <vt:lpstr>INTRODUCCIÓN</vt:lpstr>
      <vt:lpstr>CONTROL SANITARIO DE PRODUCTOS Y SERVICIOS Y DE SU IMPORTACIÓN Y EXPORTACIÓN </vt:lpstr>
      <vt:lpstr>CAPITULO IV                                    Medicamentos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V          Estupefacientes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VI               Substancias Psicotrópicas </vt:lpstr>
      <vt:lpstr>ARTICULO 245.</vt:lpstr>
      <vt:lpstr>ARTICULO 246.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CAPITULO VII  Establecimientos Destinados al Proceso de Medicamentos</vt:lpstr>
      <vt:lpstr>Presentación de PowerPoint</vt:lpstr>
      <vt:lpstr>ARTICULO 259</vt:lpstr>
      <vt:lpstr>Presentación de PowerPoint</vt:lpstr>
      <vt:lpstr>Presentación de PowerPoint</vt:lpstr>
      <vt:lpstr>BIBLIOGRAFÍA </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ABRAHAM CUAUHTEMOC GOMEZ CHOEL</cp:lastModifiedBy>
  <cp:revision>40</cp:revision>
  <dcterms:created xsi:type="dcterms:W3CDTF">2016-11-14T03:02:58Z</dcterms:created>
  <dcterms:modified xsi:type="dcterms:W3CDTF">2020-10-06T00:00:40Z</dcterms:modified>
</cp:coreProperties>
</file>