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01" r:id="rId24"/>
    <p:sldId id="278" r:id="rId25"/>
    <p:sldId id="279" r:id="rId26"/>
    <p:sldId id="280" r:id="rId27"/>
    <p:sldId id="281" r:id="rId28"/>
    <p:sldId id="282" r:id="rId29"/>
    <p:sldId id="283" r:id="rId30"/>
    <p:sldId id="284" r:id="rId31"/>
    <p:sldId id="285" r:id="rId32"/>
    <p:sldId id="287" r:id="rId33"/>
    <p:sldId id="286"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AB856997-CD68-4EB3-9BA3-C5B29009D575}" type="datetimeFigureOut">
              <a:rPr lang="es-MX" smtClean="0"/>
              <a:pPr/>
              <a:t>14/10/2020</a:t>
            </a:fld>
            <a:endParaRPr lang="es-MX"/>
          </a:p>
        </p:txBody>
      </p:sp>
      <p:sp>
        <p:nvSpPr>
          <p:cNvPr id="17" name="16 Marcador de pie de página"/>
          <p:cNvSpPr>
            <a:spLocks noGrp="1"/>
          </p:cNvSpPr>
          <p:nvPr>
            <p:ph type="ftr" sz="quarter" idx="11"/>
          </p:nvPr>
        </p:nvSpPr>
        <p:spPr>
          <a:xfrm>
            <a:off x="5410200" y="4205288"/>
            <a:ext cx="1295400" cy="457200"/>
          </a:xfrm>
        </p:spPr>
        <p:txBody>
          <a:bodyPr/>
          <a:lstStyle/>
          <a:p>
            <a:endParaRPr lang="es-MX"/>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8BF3A8E-F1D4-4D8D-99D2-FC31A301A3DB}"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B856997-CD68-4EB3-9BA3-C5B29009D575}" type="datetimeFigureOut">
              <a:rPr lang="es-MX" smtClean="0"/>
              <a:pPr/>
              <a:t>14/10/2020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8BF3A8E-F1D4-4D8D-99D2-FC31A301A3DB}"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B856997-CD68-4EB3-9BA3-C5B29009D575}" type="datetimeFigureOut">
              <a:rPr lang="es-MX" smtClean="0"/>
              <a:pPr/>
              <a:t>14/10/2020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8BF3A8E-F1D4-4D8D-99D2-FC31A301A3DB}"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B856997-CD68-4EB3-9BA3-C5B29009D575}" type="datetimeFigureOut">
              <a:rPr lang="es-MX" smtClean="0"/>
              <a:pPr/>
              <a:t>14/10/2020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8BF3A8E-F1D4-4D8D-99D2-FC31A301A3DB}"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AB856997-CD68-4EB3-9BA3-C5B29009D575}" type="datetimeFigureOut">
              <a:rPr lang="es-MX" smtClean="0"/>
              <a:pPr/>
              <a:t>14/10/2020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8BF3A8E-F1D4-4D8D-99D2-FC31A301A3DB}"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AB856997-CD68-4EB3-9BA3-C5B29009D575}" type="datetimeFigureOut">
              <a:rPr lang="es-MX" smtClean="0"/>
              <a:pPr/>
              <a:t>14/10/2020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8BF3A8E-F1D4-4D8D-99D2-FC31A301A3DB}"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6" name="25 Marcador de fecha"/>
          <p:cNvSpPr>
            <a:spLocks noGrp="1"/>
          </p:cNvSpPr>
          <p:nvPr>
            <p:ph type="dt" sz="half" idx="10"/>
          </p:nvPr>
        </p:nvSpPr>
        <p:spPr/>
        <p:txBody>
          <a:bodyPr rtlCol="0"/>
          <a:lstStyle/>
          <a:p>
            <a:fld id="{AB856997-CD68-4EB3-9BA3-C5B29009D575}" type="datetimeFigureOut">
              <a:rPr lang="es-MX" smtClean="0"/>
              <a:pPr/>
              <a:t>14/10/2020</a:t>
            </a:fld>
            <a:endParaRPr lang="es-MX"/>
          </a:p>
        </p:txBody>
      </p:sp>
      <p:sp>
        <p:nvSpPr>
          <p:cNvPr id="27" name="26 Marcador de número de diapositiva"/>
          <p:cNvSpPr>
            <a:spLocks noGrp="1"/>
          </p:cNvSpPr>
          <p:nvPr>
            <p:ph type="sldNum" sz="quarter" idx="11"/>
          </p:nvPr>
        </p:nvSpPr>
        <p:spPr/>
        <p:txBody>
          <a:bodyPr rtlCol="0"/>
          <a:lstStyle/>
          <a:p>
            <a:fld id="{E8BF3A8E-F1D4-4D8D-99D2-FC31A301A3DB}" type="slidenum">
              <a:rPr lang="es-MX" smtClean="0"/>
              <a:pPr/>
              <a:t>‹Nº›</a:t>
            </a:fld>
            <a:endParaRPr lang="es-MX"/>
          </a:p>
        </p:txBody>
      </p:sp>
      <p:sp>
        <p:nvSpPr>
          <p:cNvPr id="28" name="2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AB856997-CD68-4EB3-9BA3-C5B29009D575}" type="datetimeFigureOut">
              <a:rPr lang="es-MX" smtClean="0"/>
              <a:pPr/>
              <a:t>14/10/2020</a:t>
            </a:fld>
            <a:endParaRPr lang="es-MX"/>
          </a:p>
        </p:txBody>
      </p:sp>
      <p:sp>
        <p:nvSpPr>
          <p:cNvPr id="4" name="3 Marcador de pie de página"/>
          <p:cNvSpPr>
            <a:spLocks noGrp="1"/>
          </p:cNvSpPr>
          <p:nvPr>
            <p:ph type="ftr" sz="quarter" idx="11"/>
          </p:nvPr>
        </p:nvSpPr>
        <p:spPr>
          <a:xfrm>
            <a:off x="5257800" y="612648"/>
            <a:ext cx="1325880" cy="457200"/>
          </a:xfrm>
        </p:spPr>
        <p:txBody>
          <a:bodyPr/>
          <a:lstStyle/>
          <a:p>
            <a:endParaRPr lang="es-MX"/>
          </a:p>
        </p:txBody>
      </p:sp>
      <p:sp>
        <p:nvSpPr>
          <p:cNvPr id="5" name="4 Marcador de número de diapositiva"/>
          <p:cNvSpPr>
            <a:spLocks noGrp="1"/>
          </p:cNvSpPr>
          <p:nvPr>
            <p:ph type="sldNum" sz="quarter" idx="12"/>
          </p:nvPr>
        </p:nvSpPr>
        <p:spPr>
          <a:xfrm>
            <a:off x="8174736" y="2272"/>
            <a:ext cx="762000" cy="365760"/>
          </a:xfrm>
        </p:spPr>
        <p:txBody>
          <a:bodyPr/>
          <a:lstStyle/>
          <a:p>
            <a:fld id="{E8BF3A8E-F1D4-4D8D-99D2-FC31A301A3DB}"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B856997-CD68-4EB3-9BA3-C5B29009D575}" type="datetimeFigureOut">
              <a:rPr lang="es-MX" smtClean="0"/>
              <a:pPr/>
              <a:t>14/10/2020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8BF3A8E-F1D4-4D8D-99D2-FC31A301A3DB}"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AB856997-CD68-4EB3-9BA3-C5B29009D575}" type="datetimeFigureOut">
              <a:rPr lang="es-MX" smtClean="0"/>
              <a:pPr/>
              <a:t>14/10/2020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8BF3A8E-F1D4-4D8D-99D2-FC31A301A3DB}"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AB856997-CD68-4EB3-9BA3-C5B29009D575}" type="datetimeFigureOut">
              <a:rPr lang="es-MX" smtClean="0"/>
              <a:pPr/>
              <a:t>14/10/2020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8BF3A8E-F1D4-4D8D-99D2-FC31A301A3DB}"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B856997-CD68-4EB3-9BA3-C5B29009D575}" type="datetimeFigureOut">
              <a:rPr lang="es-MX" smtClean="0"/>
              <a:pPr/>
              <a:t>14/10/2020</a:t>
            </a:fld>
            <a:endParaRPr lang="es-MX"/>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MX"/>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8BF3A8E-F1D4-4D8D-99D2-FC31A301A3DB}"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928670"/>
            <a:ext cx="8458200" cy="1470025"/>
          </a:xfrm>
        </p:spPr>
        <p:txBody>
          <a:bodyPr/>
          <a:lstStyle/>
          <a:p>
            <a:pPr algn="ctr"/>
            <a:r>
              <a:rPr lang="es-ES" dirty="0"/>
              <a:t>LEY GENERAL DE SALUD</a:t>
            </a:r>
            <a:endParaRPr lang="es-MX"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00034" y="1000108"/>
            <a:ext cx="8229600" cy="642942"/>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tercero. Prestación</a:t>
            </a:r>
            <a:r>
              <a:rPr kumimoji="0" lang="es-ES" sz="3200" b="0" i="0" u="none" strike="noStrike" kern="1200" cap="none" spc="0" normalizeH="0" noProof="0" dirty="0">
                <a:ln>
                  <a:noFill/>
                </a:ln>
                <a:solidFill>
                  <a:schemeClr val="dk1"/>
                </a:solidFill>
                <a:effectLst/>
                <a:uLnTx/>
                <a:uFillTx/>
                <a:latin typeface="+mj-lt"/>
                <a:ea typeface="+mn-ea"/>
                <a:cs typeface="+mn-cs"/>
              </a:rPr>
              <a:t> de los Servicios de Salud</a:t>
            </a:r>
            <a:endParaRPr kumimoji="0" lang="es-MX" sz="3200" b="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571472" y="2071678"/>
            <a:ext cx="8286808" cy="3071834"/>
          </a:xfrm>
          <a:prstGeom prst="rect">
            <a:avLst/>
          </a:prstGeom>
        </p:spPr>
        <p:style>
          <a:lnRef idx="1">
            <a:schemeClr val="accent2"/>
          </a:lnRef>
          <a:fillRef idx="2">
            <a:schemeClr val="accent2"/>
          </a:fillRef>
          <a:effectRef idx="1">
            <a:schemeClr val="accent2"/>
          </a:effectRef>
          <a:fontRef idx="minor">
            <a:schemeClr val="dk1"/>
          </a:fontRef>
        </p:style>
        <p:txBody>
          <a:bodyPr/>
          <a:lstStyle/>
          <a:p>
            <a:pPr marL="365760" indent="-256032" algn="just">
              <a:spcBef>
                <a:spcPts val="300"/>
              </a:spcBef>
              <a:buClr>
                <a:schemeClr val="accent3"/>
              </a:buClr>
              <a:buFont typeface="Georgia"/>
              <a:buChar char="•"/>
            </a:pPr>
            <a:r>
              <a:rPr lang="es-MX" sz="2400" dirty="0">
                <a:solidFill>
                  <a:schemeClr val="accent1">
                    <a:lumMod val="50000"/>
                  </a:schemeClr>
                </a:solidFill>
                <a:latin typeface="+mj-lt"/>
              </a:rPr>
              <a:t>Art. 23 – Para los efectos de esta Ley, se entiende por servicios de salud todas aquellas acciones realizadas en beneficio del individuo y de la sociedad en general, dirigidas a proteger, promover y restaurar la salud de la persona y de la colectividad. Los servicios de salud se clasifican en tres tipos: De atención médica, de salud pública y de asistencia social.</a:t>
            </a:r>
          </a:p>
          <a:p>
            <a:pPr marL="365760" indent="-256032">
              <a:spcBef>
                <a:spcPts val="300"/>
              </a:spcBef>
              <a:buClr>
                <a:schemeClr val="accent3"/>
              </a:buClr>
              <a:buFont typeface="Georgia"/>
              <a:buChar char="•"/>
            </a:pPr>
            <a:endParaRPr lang="es-MX" sz="2400" dirty="0"/>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lang="es-ES" sz="2400" dirty="0">
              <a:solidFill>
                <a:schemeClr val="accent1">
                  <a:lumMod val="50000"/>
                </a:schemeClr>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500034" y="857232"/>
            <a:ext cx="8229600" cy="642942"/>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tercero. Prestación</a:t>
            </a:r>
            <a:r>
              <a:rPr kumimoji="0" lang="es-ES" sz="3200" b="0" i="0" u="none" strike="noStrike" kern="1200" cap="none" spc="0" normalizeH="0" noProof="0" dirty="0">
                <a:ln>
                  <a:noFill/>
                </a:ln>
                <a:solidFill>
                  <a:schemeClr val="dk1"/>
                </a:solidFill>
                <a:effectLst/>
                <a:uLnTx/>
                <a:uFillTx/>
                <a:latin typeface="+mj-lt"/>
                <a:ea typeface="+mn-ea"/>
                <a:cs typeface="+mn-cs"/>
              </a:rPr>
              <a:t> de los Servicios de Salud</a:t>
            </a:r>
            <a:endParaRPr kumimoji="0" lang="es-MX" sz="3200" b="0" i="0" u="none" strike="noStrike" kern="1200" cap="none" spc="0" normalizeH="0" baseline="0" noProof="0" dirty="0">
              <a:ln>
                <a:noFill/>
              </a:ln>
              <a:solidFill>
                <a:schemeClr val="dk1"/>
              </a:solidFill>
              <a:effectLst/>
              <a:uLnTx/>
              <a:uFillTx/>
              <a:latin typeface="+mj-lt"/>
              <a:ea typeface="+mn-ea"/>
              <a:cs typeface="+mn-cs"/>
            </a:endParaRPr>
          </a:p>
        </p:txBody>
      </p:sp>
      <p:sp>
        <p:nvSpPr>
          <p:cNvPr id="4" name="2 Marcador de contenido"/>
          <p:cNvSpPr txBox="1">
            <a:spLocks/>
          </p:cNvSpPr>
          <p:nvPr/>
        </p:nvSpPr>
        <p:spPr>
          <a:xfrm>
            <a:off x="571472" y="1714488"/>
            <a:ext cx="8286808" cy="4857784"/>
          </a:xfrm>
          <a:prstGeom prst="rect">
            <a:avLst/>
          </a:prstGeom>
        </p:spPr>
        <p:style>
          <a:lnRef idx="1">
            <a:schemeClr val="accent2"/>
          </a:lnRef>
          <a:fillRef idx="2">
            <a:schemeClr val="accent2"/>
          </a:fillRef>
          <a:effectRef idx="1">
            <a:schemeClr val="accent2"/>
          </a:effectRef>
          <a:fontRef idx="minor">
            <a:schemeClr val="dk1"/>
          </a:fontRef>
        </p:style>
        <p:txBody>
          <a:bodyPr/>
          <a:lstStyle/>
          <a:p>
            <a:pPr lvl="0" algn="just">
              <a:buFont typeface="Arial" pitchFamily="34" charset="0"/>
              <a:buChar char="•"/>
            </a:pPr>
            <a:r>
              <a:rPr lang="es-MX" dirty="0">
                <a:solidFill>
                  <a:schemeClr val="accent1">
                    <a:lumMod val="50000"/>
                  </a:schemeClr>
                </a:solidFill>
                <a:latin typeface="+mj-lt"/>
              </a:rPr>
              <a:t> Art.27- Para los efectos del derecho a la protección de la salud, se consideran servicios básicos de salud los referentes a: </a:t>
            </a:r>
          </a:p>
          <a:p>
            <a:pPr lvl="0" algn="just"/>
            <a:r>
              <a:rPr lang="es-MX" dirty="0">
                <a:solidFill>
                  <a:schemeClr val="accent1">
                    <a:lumMod val="50000"/>
                  </a:schemeClr>
                </a:solidFill>
                <a:latin typeface="+mj-lt"/>
              </a:rPr>
              <a:t>I- La educación para la salud, la promoción del saneamiento, y mejoramiento del ambiente.</a:t>
            </a:r>
          </a:p>
          <a:p>
            <a:pPr lvl="0" algn="just"/>
            <a:r>
              <a:rPr lang="es-MX" dirty="0">
                <a:solidFill>
                  <a:schemeClr val="accent1">
                    <a:lumMod val="50000"/>
                  </a:schemeClr>
                </a:solidFill>
                <a:latin typeface="+mj-lt"/>
              </a:rPr>
              <a:t>II- La prevención y el control de las enfermedades transmisibles, de los accidentes y de las enfermedades no transmisibles. </a:t>
            </a:r>
          </a:p>
          <a:p>
            <a:pPr lvl="0" algn="just"/>
            <a:r>
              <a:rPr lang="es-MX" dirty="0">
                <a:solidFill>
                  <a:schemeClr val="accent1">
                    <a:lumMod val="50000"/>
                  </a:schemeClr>
                </a:solidFill>
                <a:latin typeface="+mj-lt"/>
              </a:rPr>
              <a:t>III- La atención médica, que comprende actividades preventivas, curativas, rehabilitación y urgencias.</a:t>
            </a:r>
          </a:p>
          <a:p>
            <a:pPr lvl="0" algn="just"/>
            <a:r>
              <a:rPr lang="es-MX" dirty="0">
                <a:solidFill>
                  <a:schemeClr val="accent1">
                    <a:lumMod val="50000"/>
                  </a:schemeClr>
                </a:solidFill>
                <a:latin typeface="+mj-lt"/>
              </a:rPr>
              <a:t>IV. La atención materno infantil </a:t>
            </a:r>
          </a:p>
          <a:p>
            <a:pPr lvl="0" algn="just"/>
            <a:r>
              <a:rPr lang="es-MX" dirty="0">
                <a:solidFill>
                  <a:schemeClr val="accent1">
                    <a:lumMod val="50000"/>
                  </a:schemeClr>
                </a:solidFill>
                <a:latin typeface="+mj-lt"/>
              </a:rPr>
              <a:t>V- La planificación familiar </a:t>
            </a:r>
          </a:p>
          <a:p>
            <a:pPr lvl="0" algn="just"/>
            <a:r>
              <a:rPr lang="es-MX" dirty="0">
                <a:solidFill>
                  <a:schemeClr val="accent1">
                    <a:lumMod val="50000"/>
                  </a:schemeClr>
                </a:solidFill>
                <a:latin typeface="+mj-lt"/>
              </a:rPr>
              <a:t>VI- La salud mental </a:t>
            </a:r>
          </a:p>
          <a:p>
            <a:pPr lvl="0" algn="just"/>
            <a:r>
              <a:rPr lang="es-MX" dirty="0">
                <a:solidFill>
                  <a:schemeClr val="accent1">
                    <a:lumMod val="50000"/>
                  </a:schemeClr>
                </a:solidFill>
                <a:latin typeface="+mj-lt"/>
              </a:rPr>
              <a:t>VII-Prevención y control de enfermedades bucodentales </a:t>
            </a:r>
          </a:p>
          <a:p>
            <a:pPr lvl="0" algn="just"/>
            <a:r>
              <a:rPr lang="es-MX" dirty="0">
                <a:solidFill>
                  <a:schemeClr val="accent1">
                    <a:lumMod val="50000"/>
                  </a:schemeClr>
                </a:solidFill>
                <a:latin typeface="+mj-lt"/>
              </a:rPr>
              <a:t>VIII- Disponibilidad de medicamentos, e insumos para la salud. </a:t>
            </a:r>
          </a:p>
          <a:p>
            <a:pPr lvl="0" algn="just"/>
            <a:r>
              <a:rPr lang="es-MX" dirty="0">
                <a:solidFill>
                  <a:schemeClr val="accent1">
                    <a:lumMod val="50000"/>
                  </a:schemeClr>
                </a:solidFill>
                <a:latin typeface="+mj-lt"/>
              </a:rPr>
              <a:t>IX- Promoción del mejoramiento de la nutrición </a:t>
            </a:r>
          </a:p>
          <a:p>
            <a:pPr lvl="0" algn="just"/>
            <a:r>
              <a:rPr lang="es-MX" dirty="0">
                <a:solidFill>
                  <a:schemeClr val="accent1">
                    <a:lumMod val="50000"/>
                  </a:schemeClr>
                </a:solidFill>
                <a:latin typeface="+mj-lt"/>
              </a:rPr>
              <a:t>X- Asistencia social a grupos más vulnerables.</a:t>
            </a:r>
            <a:endParaRPr lang="es-MX" sz="2400" dirty="0">
              <a:solidFill>
                <a:schemeClr val="accent1">
                  <a:lumMod val="50000"/>
                </a:schemeClr>
              </a:solidFill>
              <a:latin typeface="+mj-lt"/>
            </a:endParaRPr>
          </a:p>
          <a:p>
            <a:pPr marL="365760" indent="-256032">
              <a:spcBef>
                <a:spcPts val="300"/>
              </a:spcBef>
              <a:buClr>
                <a:schemeClr val="accent3"/>
              </a:buClr>
              <a:buFont typeface="Georgia"/>
              <a:buChar char="•"/>
            </a:pPr>
            <a:endParaRPr lang="es-MX" sz="2400" dirty="0"/>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lang="es-ES" sz="2400" dirty="0">
              <a:solidFill>
                <a:schemeClr val="accent1">
                  <a:lumMod val="50000"/>
                </a:schemeClr>
              </a:solidFill>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642942"/>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tercero BIS. De</a:t>
            </a:r>
            <a:r>
              <a:rPr kumimoji="0" lang="es-ES" sz="3200" b="0" i="0" u="none" strike="noStrike" kern="1200" cap="none" spc="0" normalizeH="0" noProof="0" dirty="0">
                <a:ln>
                  <a:noFill/>
                </a:ln>
                <a:solidFill>
                  <a:schemeClr val="dk1"/>
                </a:solidFill>
                <a:effectLst/>
                <a:uLnTx/>
                <a:uFillTx/>
                <a:latin typeface="+mj-lt"/>
                <a:ea typeface="+mn-ea"/>
                <a:cs typeface="+mn-cs"/>
              </a:rPr>
              <a:t> la Protección Social en Salud</a:t>
            </a:r>
            <a:endParaRPr kumimoji="0" lang="es-MX" sz="3200" b="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285720" y="2714620"/>
            <a:ext cx="8643998" cy="3929090"/>
          </a:xfrm>
          <a:prstGeom prst="rect">
            <a:avLst/>
          </a:prstGeom>
        </p:spPr>
        <p:style>
          <a:lnRef idx="1">
            <a:schemeClr val="accent4"/>
          </a:lnRef>
          <a:fillRef idx="2">
            <a:schemeClr val="accent4"/>
          </a:fillRef>
          <a:effectRef idx="1">
            <a:schemeClr val="accent4"/>
          </a:effectRef>
          <a:fontRef idx="minor">
            <a:schemeClr val="dk1"/>
          </a:fontRef>
        </p:style>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s-ES" dirty="0">
                <a:solidFill>
                  <a:schemeClr val="accent1">
                    <a:lumMod val="50000"/>
                  </a:schemeClr>
                </a:solidFill>
                <a:latin typeface="+mj-lt"/>
              </a:rPr>
              <a:t>I.- Disposiciones Generales</a:t>
            </a:r>
            <a:endParaRPr lang="es-MX" dirty="0">
              <a:solidFill>
                <a:schemeClr val="accent1">
                  <a:lumMod val="50000"/>
                </a:schemeClr>
              </a:solidFill>
              <a:latin typeface="+mj-lt"/>
            </a:endParaRPr>
          </a:p>
          <a:p>
            <a:pPr marL="365760" marR="0" lvl="0" indent="-256032" algn="just" defTabSz="914400" rtl="0" eaLnBrk="1" fontAlgn="auto" latinLnBrk="0" hangingPunct="1">
              <a:lnSpc>
                <a:spcPct val="100000"/>
              </a:lnSpc>
              <a:spcBef>
                <a:spcPts val="300"/>
              </a:spcBef>
              <a:spcAft>
                <a:spcPts val="0"/>
              </a:spcAft>
              <a:buClr>
                <a:schemeClr val="accent3"/>
              </a:buClr>
              <a:buSzTx/>
              <a:buFont typeface="Georgia"/>
              <a:buChar char="•"/>
              <a:tabLst/>
              <a:defRPr/>
            </a:pPr>
            <a:r>
              <a:rPr lang="es-ES" dirty="0">
                <a:solidFill>
                  <a:schemeClr val="accent1">
                    <a:lumMod val="50000"/>
                  </a:schemeClr>
                </a:solidFill>
                <a:latin typeface="+mj-lt"/>
              </a:rPr>
              <a:t>II.-De los Beneficios de la Protección Social en Salud</a:t>
            </a:r>
          </a:p>
          <a:p>
            <a:pPr marL="365760" marR="0" lvl="0" indent="-256032" algn="just" defTabSz="914400" rtl="0" eaLnBrk="1" fontAlgn="auto" latinLnBrk="0" hangingPunct="1">
              <a:lnSpc>
                <a:spcPct val="100000"/>
              </a:lnSpc>
              <a:spcBef>
                <a:spcPts val="300"/>
              </a:spcBef>
              <a:spcAft>
                <a:spcPts val="0"/>
              </a:spcAft>
              <a:buClr>
                <a:schemeClr val="accent3"/>
              </a:buClr>
              <a:buSzTx/>
              <a:buFont typeface="Georgia"/>
              <a:buChar char="•"/>
              <a:tabLst/>
              <a:defRPr/>
            </a:pPr>
            <a:r>
              <a:rPr lang="es-ES" dirty="0">
                <a:solidFill>
                  <a:schemeClr val="accent1">
                    <a:lumMod val="50000"/>
                  </a:schemeClr>
                </a:solidFill>
                <a:latin typeface="+mj-lt"/>
              </a:rPr>
              <a:t>III.-De las Aportaciones para el Sistema de Protección Social en Salud</a:t>
            </a:r>
          </a:p>
          <a:p>
            <a:pPr marL="365760" marR="0" lvl="0" indent="-256032" algn="just" defTabSz="914400" rtl="0" eaLnBrk="1" fontAlgn="auto" latinLnBrk="0" hangingPunct="1">
              <a:lnSpc>
                <a:spcPct val="100000"/>
              </a:lnSpc>
              <a:spcBef>
                <a:spcPts val="300"/>
              </a:spcBef>
              <a:spcAft>
                <a:spcPts val="0"/>
              </a:spcAft>
              <a:buClr>
                <a:schemeClr val="accent3"/>
              </a:buClr>
              <a:buSzTx/>
              <a:buFont typeface="Georgia"/>
              <a:buChar char="•"/>
              <a:tabLst/>
              <a:defRPr/>
            </a:pPr>
            <a:r>
              <a:rPr lang="es-ES" dirty="0">
                <a:solidFill>
                  <a:schemeClr val="accent1">
                    <a:lumMod val="50000"/>
                  </a:schemeClr>
                </a:solidFill>
                <a:latin typeface="+mj-lt"/>
              </a:rPr>
              <a:t>IV.- Del Fondo de Aportaciones para los Servicios de Salud a la Comunidad</a:t>
            </a:r>
          </a:p>
          <a:p>
            <a:pPr marL="365760" marR="0" lvl="0" indent="-256032" algn="just" defTabSz="914400" rtl="0" eaLnBrk="1" fontAlgn="auto" latinLnBrk="0" hangingPunct="1">
              <a:lnSpc>
                <a:spcPct val="100000"/>
              </a:lnSpc>
              <a:spcBef>
                <a:spcPts val="300"/>
              </a:spcBef>
              <a:spcAft>
                <a:spcPts val="0"/>
              </a:spcAft>
              <a:buClr>
                <a:schemeClr val="accent3"/>
              </a:buClr>
              <a:buSzTx/>
              <a:buFont typeface="Georgia"/>
              <a:buChar char="•"/>
              <a:tabLst/>
              <a:defRPr/>
            </a:pPr>
            <a:r>
              <a:rPr lang="es-ES" dirty="0">
                <a:solidFill>
                  <a:schemeClr val="accent1">
                    <a:lumMod val="50000"/>
                  </a:schemeClr>
                </a:solidFill>
                <a:latin typeface="+mj-lt"/>
              </a:rPr>
              <a:t>V.- De las Cuotas Familiares</a:t>
            </a:r>
          </a:p>
          <a:p>
            <a:pPr marL="365760" marR="0" lvl="0" indent="-256032" algn="just" defTabSz="914400" rtl="0" eaLnBrk="1" fontAlgn="auto" latinLnBrk="0" hangingPunct="1">
              <a:lnSpc>
                <a:spcPct val="100000"/>
              </a:lnSpc>
              <a:spcBef>
                <a:spcPts val="300"/>
              </a:spcBef>
              <a:spcAft>
                <a:spcPts val="0"/>
              </a:spcAft>
              <a:buClr>
                <a:schemeClr val="accent3"/>
              </a:buClr>
              <a:buSzTx/>
              <a:buFont typeface="Georgia"/>
              <a:buChar char="•"/>
              <a:tabLst/>
              <a:defRPr/>
            </a:pPr>
            <a:r>
              <a:rPr lang="es-ES" dirty="0">
                <a:solidFill>
                  <a:schemeClr val="accent1">
                    <a:lumMod val="50000"/>
                  </a:schemeClr>
                </a:solidFill>
                <a:latin typeface="+mj-lt"/>
              </a:rPr>
              <a:t>VI.- Del Fondo de Protección de Gastos Catastróficos</a:t>
            </a:r>
          </a:p>
          <a:p>
            <a:pPr marL="365760" lvl="0" indent="-256032" algn="just">
              <a:spcBef>
                <a:spcPts val="300"/>
              </a:spcBef>
              <a:buClr>
                <a:schemeClr val="accent3"/>
              </a:buClr>
              <a:buFont typeface="Georgia"/>
              <a:buChar char="•"/>
            </a:pPr>
            <a:r>
              <a:rPr lang="es-ES" dirty="0">
                <a:solidFill>
                  <a:schemeClr val="accent1">
                    <a:lumMod val="50000"/>
                  </a:schemeClr>
                </a:solidFill>
                <a:latin typeface="+mj-lt"/>
              </a:rPr>
              <a:t>VII.-</a:t>
            </a:r>
            <a:r>
              <a:rPr lang="es-MX" dirty="0">
                <a:solidFill>
                  <a:schemeClr val="accent1">
                    <a:lumMod val="50000"/>
                  </a:schemeClr>
                </a:solidFill>
                <a:latin typeface="+mj-lt"/>
              </a:rPr>
              <a:t>De la Transparencia, Control y Supervisión del Manejo de los Recursos del Sistema de Protección Social en Salud </a:t>
            </a:r>
          </a:p>
          <a:p>
            <a:pPr marL="365760" lvl="0" indent="-256032" algn="just">
              <a:spcBef>
                <a:spcPts val="300"/>
              </a:spcBef>
              <a:buClr>
                <a:schemeClr val="accent3"/>
              </a:buClr>
              <a:buFont typeface="Georgia"/>
              <a:buChar char="•"/>
            </a:pPr>
            <a:r>
              <a:rPr lang="es-ES" dirty="0">
                <a:solidFill>
                  <a:schemeClr val="accent1">
                    <a:lumMod val="50000"/>
                  </a:schemeClr>
                </a:solidFill>
                <a:latin typeface="+mj-lt"/>
              </a:rPr>
              <a:t>VIII.- Del Consejo Nacional de Protección Social en Salud</a:t>
            </a:r>
          </a:p>
          <a:p>
            <a:pPr marL="365760" lvl="0" indent="-256032" algn="just">
              <a:spcBef>
                <a:spcPts val="300"/>
              </a:spcBef>
              <a:buClr>
                <a:schemeClr val="accent3"/>
              </a:buClr>
              <a:buFont typeface="Georgia"/>
              <a:buChar char="•"/>
            </a:pPr>
            <a:r>
              <a:rPr lang="es-ES" dirty="0">
                <a:solidFill>
                  <a:schemeClr val="accent1">
                    <a:lumMod val="50000"/>
                  </a:schemeClr>
                </a:solidFill>
                <a:latin typeface="+mj-lt"/>
              </a:rPr>
              <a:t>IX.- Derechos y Obligaciones de los Beneficiarios</a:t>
            </a:r>
          </a:p>
          <a:p>
            <a:pPr marL="365760" lvl="0" indent="-256032" algn="just">
              <a:spcBef>
                <a:spcPts val="300"/>
              </a:spcBef>
              <a:buClr>
                <a:schemeClr val="accent3"/>
              </a:buClr>
              <a:buFont typeface="Georgia"/>
              <a:buChar char="•"/>
            </a:pPr>
            <a:r>
              <a:rPr lang="es-ES" dirty="0">
                <a:solidFill>
                  <a:schemeClr val="accent1">
                    <a:lumMod val="50000"/>
                  </a:schemeClr>
                </a:solidFill>
                <a:latin typeface="+mj-lt"/>
              </a:rPr>
              <a:t>X.- </a:t>
            </a:r>
            <a:r>
              <a:rPr lang="es-MX" dirty="0">
                <a:solidFill>
                  <a:schemeClr val="accent1">
                    <a:lumMod val="50000"/>
                  </a:schemeClr>
                </a:solidFill>
                <a:latin typeface="+mj-lt"/>
              </a:rPr>
              <a:t>Causas de Suspensión y Cancelación al Sistema de Protección Social en Salud </a:t>
            </a:r>
          </a:p>
          <a:p>
            <a:pPr marL="365760" lvl="0" indent="-256032">
              <a:spcBef>
                <a:spcPts val="300"/>
              </a:spcBef>
              <a:buClr>
                <a:schemeClr val="accent3"/>
              </a:buClr>
              <a:buFont typeface="Georgia"/>
              <a:buChar char="•"/>
            </a:pPr>
            <a:endParaRPr lang="es-ES" dirty="0">
              <a:solidFill>
                <a:schemeClr val="accent1">
                  <a:lumMod val="50000"/>
                </a:schemeClr>
              </a:solidFill>
              <a:latin typeface="+mj-lt"/>
            </a:endParaRPr>
          </a:p>
        </p:txBody>
      </p:sp>
      <p:sp>
        <p:nvSpPr>
          <p:cNvPr id="4" name="3 CuadroTexto"/>
          <p:cNvSpPr txBox="1"/>
          <p:nvPr/>
        </p:nvSpPr>
        <p:spPr>
          <a:xfrm>
            <a:off x="5786446" y="1643050"/>
            <a:ext cx="3071834"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ES" dirty="0"/>
              <a:t>Artículos 77 bis I- 77 bis 41</a:t>
            </a:r>
            <a:endParaRPr lang="es-MX" dirty="0"/>
          </a:p>
        </p:txBody>
      </p:sp>
      <p:sp>
        <p:nvSpPr>
          <p:cNvPr id="5" name="4 CuadroTexto"/>
          <p:cNvSpPr txBox="1"/>
          <p:nvPr/>
        </p:nvSpPr>
        <p:spPr>
          <a:xfrm rot="21057296">
            <a:off x="20744" y="1979595"/>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Capítulos</a:t>
            </a:r>
            <a:endParaRPr lang="es-MX" sz="2400"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71438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Cuarto. Recursos</a:t>
            </a:r>
            <a:r>
              <a:rPr kumimoji="0" lang="es-ES" sz="3200" b="0" i="0" u="none" strike="noStrike" kern="1200" cap="none" spc="0" normalizeH="0" noProof="0" dirty="0">
                <a:ln>
                  <a:noFill/>
                </a:ln>
                <a:solidFill>
                  <a:schemeClr val="dk1"/>
                </a:solidFill>
                <a:effectLst/>
                <a:uLnTx/>
                <a:uFillTx/>
                <a:latin typeface="+mj-lt"/>
                <a:ea typeface="+mn-ea"/>
                <a:cs typeface="+mn-cs"/>
              </a:rPr>
              <a:t> Humanos para los servicios de Salud</a:t>
            </a:r>
            <a:endParaRPr kumimoji="0" lang="es-MX" sz="3200" b="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428596" y="3143248"/>
            <a:ext cx="4643470" cy="2571768"/>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s-ES" sz="2400" dirty="0">
                <a:solidFill>
                  <a:schemeClr val="accent1">
                    <a:lumMod val="50000"/>
                  </a:schemeClr>
                </a:solidFill>
                <a:latin typeface="+mj-lt"/>
              </a:rPr>
              <a:t>I.- Profesionales, Técnicos y Auxiliares</a:t>
            </a:r>
            <a:endParaRPr lang="es-MX" sz="2400" dirty="0">
              <a:solidFill>
                <a:schemeClr val="accent1">
                  <a:lumMod val="50000"/>
                </a:schemeClr>
              </a:solidFill>
              <a:latin typeface="+mj-lt"/>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s-ES" sz="2400" dirty="0">
                <a:solidFill>
                  <a:schemeClr val="accent1">
                    <a:lumMod val="50000"/>
                  </a:schemeClr>
                </a:solidFill>
                <a:latin typeface="+mj-lt"/>
              </a:rPr>
              <a:t>II.- Servicio Social de Pasantes y Profesionales</a:t>
            </a:r>
          </a:p>
          <a:p>
            <a:pPr marL="365760" lvl="0" indent="-256032">
              <a:spcBef>
                <a:spcPts val="300"/>
              </a:spcBef>
              <a:buClr>
                <a:schemeClr val="accent3"/>
              </a:buClr>
              <a:buFont typeface="Georgia"/>
              <a:buChar char="•"/>
            </a:pPr>
            <a:r>
              <a:rPr lang="es-ES" sz="2400" dirty="0">
                <a:solidFill>
                  <a:schemeClr val="accent1">
                    <a:lumMod val="50000"/>
                  </a:schemeClr>
                </a:solidFill>
                <a:latin typeface="+mj-lt"/>
              </a:rPr>
              <a:t>III.- </a:t>
            </a:r>
            <a:r>
              <a:rPr lang="es-MX" sz="2400" dirty="0">
                <a:solidFill>
                  <a:schemeClr val="accent1">
                    <a:lumMod val="50000"/>
                  </a:schemeClr>
                </a:solidFill>
                <a:latin typeface="+mj-lt"/>
              </a:rPr>
              <a:t>Formación, Capacitación y Actualización del Personal</a:t>
            </a:r>
            <a:endParaRPr lang="es-ES" sz="2400" dirty="0">
              <a:solidFill>
                <a:schemeClr val="accent1">
                  <a:lumMod val="50000"/>
                </a:schemeClr>
              </a:solidFill>
              <a:latin typeface="+mj-lt"/>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lang="es-ES" sz="2800" dirty="0">
              <a:solidFill>
                <a:schemeClr val="accent1">
                  <a:lumMod val="50000"/>
                </a:schemeClr>
              </a:solidFill>
            </a:endParaRPr>
          </a:p>
        </p:txBody>
      </p:sp>
      <p:sp>
        <p:nvSpPr>
          <p:cNvPr id="4" name="3 CuadroTexto"/>
          <p:cNvSpPr txBox="1"/>
          <p:nvPr/>
        </p:nvSpPr>
        <p:spPr>
          <a:xfrm>
            <a:off x="6429388" y="1643050"/>
            <a:ext cx="207170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dirty="0"/>
              <a:t>Artículos 78 - 95</a:t>
            </a:r>
            <a:endParaRPr lang="es-MX" dirty="0"/>
          </a:p>
        </p:txBody>
      </p:sp>
      <p:sp>
        <p:nvSpPr>
          <p:cNvPr id="5" name="4 CuadroTexto"/>
          <p:cNvSpPr txBox="1"/>
          <p:nvPr/>
        </p:nvSpPr>
        <p:spPr>
          <a:xfrm rot="21016302">
            <a:off x="306748" y="2351045"/>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Capítulos</a:t>
            </a:r>
            <a:endParaRPr lang="es-MX" sz="2400" dirty="0">
              <a:latin typeface="+mj-lt"/>
            </a:endParaRPr>
          </a:p>
        </p:txBody>
      </p:sp>
      <p:pic>
        <p:nvPicPr>
          <p:cNvPr id="6" name="5 Imagen" descr="alumnos_aprobados.jpg"/>
          <p:cNvPicPr>
            <a:picLocks noChangeAspect="1"/>
          </p:cNvPicPr>
          <p:nvPr/>
        </p:nvPicPr>
        <p:blipFill>
          <a:blip r:embed="rId2"/>
          <a:stretch>
            <a:fillRect/>
          </a:stretch>
        </p:blipFill>
        <p:spPr>
          <a:xfrm>
            <a:off x="5286380" y="3143248"/>
            <a:ext cx="3571900" cy="259855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71438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Cuarto. Recursos</a:t>
            </a:r>
            <a:r>
              <a:rPr kumimoji="0" lang="es-ES" sz="3200" b="0" i="0" u="none" strike="noStrike" kern="1200" cap="none" spc="0" normalizeH="0" noProof="0" dirty="0">
                <a:ln>
                  <a:noFill/>
                </a:ln>
                <a:solidFill>
                  <a:schemeClr val="dk1"/>
                </a:solidFill>
                <a:effectLst/>
                <a:uLnTx/>
                <a:uFillTx/>
                <a:latin typeface="+mj-lt"/>
                <a:ea typeface="+mn-ea"/>
                <a:cs typeface="+mn-cs"/>
              </a:rPr>
              <a:t> Humanos para los servicios de Salud</a:t>
            </a:r>
            <a:endParaRPr kumimoji="0" lang="es-MX" sz="3200" b="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357158" y="2071678"/>
            <a:ext cx="8572560" cy="3857652"/>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65760" lvl="0" indent="-256032" algn="just">
              <a:lnSpc>
                <a:spcPct val="150000"/>
              </a:lnSpc>
              <a:spcBef>
                <a:spcPts val="300"/>
              </a:spcBef>
              <a:buClr>
                <a:schemeClr val="accent3"/>
              </a:buClr>
              <a:buFont typeface="Georgia"/>
              <a:buChar char="•"/>
            </a:pPr>
            <a:r>
              <a:rPr lang="es-MX" sz="1700" dirty="0">
                <a:solidFill>
                  <a:schemeClr val="accent1">
                    <a:lumMod val="50000"/>
                  </a:schemeClr>
                </a:solidFill>
                <a:latin typeface="+mj-lt"/>
              </a:rPr>
              <a:t>Art. 79- Para el ejercicio de actividades profesionales en el campo de la medicina, odontología, veterinaria, biología, bacteriología, enfermería, trabajo social, química, psicología, ingeniería sanitaria, nutrición, </a:t>
            </a:r>
            <a:r>
              <a:rPr lang="es-MX" sz="1700" dirty="0" err="1">
                <a:solidFill>
                  <a:schemeClr val="accent1">
                    <a:lumMod val="50000"/>
                  </a:schemeClr>
                </a:solidFill>
                <a:latin typeface="+mj-lt"/>
              </a:rPr>
              <a:t>dietología</a:t>
            </a:r>
            <a:r>
              <a:rPr lang="es-MX" sz="1700" dirty="0">
                <a:solidFill>
                  <a:schemeClr val="accent1">
                    <a:lumMod val="50000"/>
                  </a:schemeClr>
                </a:solidFill>
                <a:latin typeface="+mj-lt"/>
              </a:rPr>
              <a:t>, patología y sus ramas, se requiere que los títulos profesionales o certificados de especialización hayan sido legalmente expedidos y registrados por las autoridades educativas competentes . Para el ejercicio de actividades técnicas y auxiliares que requieran conocimientos específicos en el campo de la medicina, se requiere que los diplomas correspondientes hayan sido legalmente expedidos y registrados por las autoridades educativas competentes.</a:t>
            </a:r>
          </a:p>
          <a:p>
            <a:pPr marL="365760" lvl="0" indent="-256032" algn="just">
              <a:lnSpc>
                <a:spcPct val="150000"/>
              </a:lnSpc>
              <a:spcBef>
                <a:spcPts val="300"/>
              </a:spcBef>
              <a:buClr>
                <a:schemeClr val="accent3"/>
              </a:buClr>
              <a:buFont typeface="Georgia"/>
              <a:buChar char="•"/>
            </a:pPr>
            <a:endParaRPr lang="es-MX" sz="1600" dirty="0">
              <a:latin typeface="+mj-lt"/>
            </a:endParaRPr>
          </a:p>
          <a:p>
            <a:pPr marL="365760" indent="-256032" algn="just">
              <a:lnSpc>
                <a:spcPct val="150000"/>
              </a:lnSpc>
              <a:spcBef>
                <a:spcPts val="300"/>
              </a:spcBef>
              <a:buClr>
                <a:schemeClr val="accent3"/>
              </a:buClr>
              <a:buFont typeface="Georgia"/>
              <a:buChar char="•"/>
            </a:pPr>
            <a:endParaRPr lang="es-MX" sz="1600" dirty="0">
              <a:latin typeface="+mj-lt"/>
            </a:endParaRPr>
          </a:p>
          <a:p>
            <a:pPr marL="365760" indent="-256032" algn="just">
              <a:lnSpc>
                <a:spcPct val="150000"/>
              </a:lnSpc>
              <a:spcBef>
                <a:spcPts val="300"/>
              </a:spcBef>
              <a:buClr>
                <a:schemeClr val="accent3"/>
              </a:buClr>
              <a:buFont typeface="Georgia"/>
              <a:buChar char="•"/>
            </a:pPr>
            <a:endParaRPr lang="es-MX" sz="1600" dirty="0">
              <a:latin typeface="+mj-lt"/>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lang="es-ES" sz="2800" dirty="0">
              <a:solidFill>
                <a:schemeClr val="accent1">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71438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Cuarto. Recursos</a:t>
            </a:r>
            <a:r>
              <a:rPr kumimoji="0" lang="es-ES" sz="3200" b="0" i="0" u="none" strike="noStrike" kern="1200" cap="none" spc="0" normalizeH="0" noProof="0" dirty="0">
                <a:ln>
                  <a:noFill/>
                </a:ln>
                <a:solidFill>
                  <a:schemeClr val="dk1"/>
                </a:solidFill>
                <a:effectLst/>
                <a:uLnTx/>
                <a:uFillTx/>
                <a:latin typeface="+mj-lt"/>
                <a:ea typeface="+mn-ea"/>
                <a:cs typeface="+mn-cs"/>
              </a:rPr>
              <a:t> Humanos para los servicios de Salud</a:t>
            </a:r>
            <a:endParaRPr kumimoji="0" lang="es-MX" sz="3200" b="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357158" y="1714488"/>
            <a:ext cx="8572560" cy="4857784"/>
          </a:xfrm>
          <a:prstGeom prst="rect">
            <a:avLst/>
          </a:prstGeom>
        </p:spPr>
        <p:style>
          <a:lnRef idx="1">
            <a:schemeClr val="accent1"/>
          </a:lnRef>
          <a:fillRef idx="2">
            <a:schemeClr val="accent1"/>
          </a:fillRef>
          <a:effectRef idx="1">
            <a:schemeClr val="accent1"/>
          </a:effectRef>
          <a:fontRef idx="minor">
            <a:schemeClr val="dk1"/>
          </a:fontRef>
        </p:style>
        <p:txBody>
          <a:bodyPr/>
          <a:lstStyle/>
          <a:p>
            <a:pPr algn="just">
              <a:lnSpc>
                <a:spcPct val="150000"/>
              </a:lnSpc>
              <a:buFont typeface="Arial" pitchFamily="34" charset="0"/>
              <a:buChar char="•"/>
            </a:pPr>
            <a:r>
              <a:rPr lang="es-MX" sz="1600" dirty="0">
                <a:solidFill>
                  <a:schemeClr val="accent1">
                    <a:lumMod val="50000"/>
                  </a:schemeClr>
                </a:solidFill>
                <a:latin typeface="+mj-lt"/>
              </a:rPr>
              <a:t>Art.83- Quienes ejerzan las actividades profesionales, técnicas y auxiliares y las especialidades a que se refiere este capítulo, deberán poner a la vista del público un anuncio que indique la institución que expidió el título, diploma o certificado y, en su caso, el número de su célula profesional. </a:t>
            </a:r>
          </a:p>
          <a:p>
            <a:pPr algn="just">
              <a:lnSpc>
                <a:spcPct val="150000"/>
              </a:lnSpc>
              <a:buFont typeface="Arial" pitchFamily="34" charset="0"/>
              <a:buChar char="•"/>
            </a:pPr>
            <a:endParaRPr lang="es-MX" sz="1600" dirty="0">
              <a:solidFill>
                <a:schemeClr val="accent1">
                  <a:lumMod val="50000"/>
                </a:schemeClr>
              </a:solidFill>
              <a:latin typeface="+mj-lt"/>
            </a:endParaRPr>
          </a:p>
          <a:p>
            <a:pPr lvl="0" algn="just">
              <a:lnSpc>
                <a:spcPct val="150000"/>
              </a:lnSpc>
              <a:buFont typeface="Arial" pitchFamily="34" charset="0"/>
              <a:buChar char="•"/>
            </a:pPr>
            <a:r>
              <a:rPr lang="es-MX" sz="1600" dirty="0">
                <a:solidFill>
                  <a:schemeClr val="accent1">
                    <a:lumMod val="50000"/>
                  </a:schemeClr>
                </a:solidFill>
                <a:latin typeface="+mj-lt"/>
              </a:rPr>
              <a:t>Art.84- Todos los pasantes de las profesiones para la salud y sus ramas, deberán prestar el servicio social en los términos de las disposiciones legales aplicables en materia educativa y de las de esta ley.</a:t>
            </a:r>
          </a:p>
          <a:p>
            <a:pPr lvl="0" algn="just">
              <a:lnSpc>
                <a:spcPct val="150000"/>
              </a:lnSpc>
              <a:buFont typeface="Arial" pitchFamily="34" charset="0"/>
              <a:buChar char="•"/>
            </a:pPr>
            <a:endParaRPr lang="es-MX" sz="1600" dirty="0">
              <a:solidFill>
                <a:schemeClr val="accent1">
                  <a:lumMod val="50000"/>
                </a:schemeClr>
              </a:solidFill>
              <a:latin typeface="+mj-lt"/>
            </a:endParaRPr>
          </a:p>
          <a:p>
            <a:pPr lvl="0" algn="just">
              <a:lnSpc>
                <a:spcPct val="150000"/>
              </a:lnSpc>
              <a:buFont typeface="Arial" pitchFamily="34" charset="0"/>
              <a:buChar char="•"/>
            </a:pPr>
            <a:r>
              <a:rPr lang="es-MX" sz="1600" dirty="0">
                <a:solidFill>
                  <a:schemeClr val="accent1">
                    <a:lumMod val="50000"/>
                  </a:schemeClr>
                </a:solidFill>
                <a:latin typeface="+mj-lt"/>
              </a:rPr>
              <a:t> Art.87. La prestación del servicio de los pasantes de las profesiones para la salud, se llevará a cabo en las unidades aplicativas del primer nivel de atención, prioritariamente en áreas de menor desarrollo económico y social.</a:t>
            </a:r>
          </a:p>
          <a:p>
            <a:pPr marL="365760" lvl="0" indent="-256032" algn="just">
              <a:lnSpc>
                <a:spcPct val="150000"/>
              </a:lnSpc>
              <a:spcBef>
                <a:spcPts val="300"/>
              </a:spcBef>
              <a:buClr>
                <a:schemeClr val="accent3"/>
              </a:buClr>
              <a:buFont typeface="Georgia"/>
              <a:buChar char="•"/>
            </a:pPr>
            <a:endParaRPr lang="es-MX" sz="1600" dirty="0">
              <a:latin typeface="+mj-lt"/>
            </a:endParaRPr>
          </a:p>
          <a:p>
            <a:pPr marL="365760" indent="-256032" algn="just">
              <a:lnSpc>
                <a:spcPct val="150000"/>
              </a:lnSpc>
              <a:spcBef>
                <a:spcPts val="300"/>
              </a:spcBef>
              <a:buClr>
                <a:schemeClr val="accent3"/>
              </a:buClr>
              <a:buFont typeface="Georgia"/>
              <a:buChar char="•"/>
            </a:pPr>
            <a:endParaRPr lang="es-MX" sz="1600" dirty="0">
              <a:latin typeface="+mj-lt"/>
            </a:endParaRPr>
          </a:p>
          <a:p>
            <a:pPr marL="365760" indent="-256032" algn="just">
              <a:lnSpc>
                <a:spcPct val="150000"/>
              </a:lnSpc>
              <a:spcBef>
                <a:spcPts val="300"/>
              </a:spcBef>
              <a:buClr>
                <a:schemeClr val="accent3"/>
              </a:buClr>
              <a:buFont typeface="Georgia"/>
              <a:buChar char="•"/>
            </a:pPr>
            <a:endParaRPr lang="es-MX" sz="1600" dirty="0">
              <a:latin typeface="+mj-lt"/>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lang="es-ES" sz="2800" dirty="0">
              <a:solidFill>
                <a:schemeClr val="accent1">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714380"/>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a:t>
            </a:r>
            <a:r>
              <a:rPr kumimoji="0" lang="es-ES" sz="3200" b="0" i="0" u="none" strike="noStrike" kern="1200" cap="none" spc="0" normalizeH="0" noProof="0" dirty="0">
                <a:ln>
                  <a:noFill/>
                </a:ln>
                <a:solidFill>
                  <a:schemeClr val="dk1"/>
                </a:solidFill>
                <a:effectLst/>
                <a:uLnTx/>
                <a:uFillTx/>
                <a:latin typeface="+mj-lt"/>
                <a:ea typeface="+mn-ea"/>
                <a:cs typeface="+mn-cs"/>
              </a:rPr>
              <a:t> Quinto</a:t>
            </a:r>
            <a:r>
              <a:rPr kumimoji="0" lang="es-ES" sz="3200" b="0" i="0" u="none" strike="noStrike" kern="1200" cap="none" spc="0" normalizeH="0" baseline="0" noProof="0" dirty="0">
                <a:ln>
                  <a:noFill/>
                </a:ln>
                <a:solidFill>
                  <a:schemeClr val="dk1"/>
                </a:solidFill>
                <a:effectLst/>
                <a:uLnTx/>
                <a:uFillTx/>
                <a:latin typeface="+mj-lt"/>
                <a:ea typeface="+mn-ea"/>
                <a:cs typeface="+mn-cs"/>
              </a:rPr>
              <a:t>. Investigación</a:t>
            </a:r>
            <a:r>
              <a:rPr kumimoji="0" lang="es-ES" sz="3200" b="0" i="0" u="none" strike="noStrike" kern="1200" cap="none" spc="0" normalizeH="0" noProof="0" dirty="0">
                <a:ln>
                  <a:noFill/>
                </a:ln>
                <a:solidFill>
                  <a:schemeClr val="dk1"/>
                </a:solidFill>
                <a:effectLst/>
                <a:uLnTx/>
                <a:uFillTx/>
                <a:latin typeface="+mj-lt"/>
                <a:ea typeface="+mn-ea"/>
                <a:cs typeface="+mn-cs"/>
              </a:rPr>
              <a:t> para la Salud</a:t>
            </a:r>
            <a:endParaRPr kumimoji="0" lang="es-MX" sz="3200" b="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214282" y="2643182"/>
            <a:ext cx="4929222" cy="4000528"/>
          </a:xfrm>
          <a:prstGeom prst="rect">
            <a:avLst/>
          </a:prstGeom>
        </p:spPr>
        <p:style>
          <a:lnRef idx="1">
            <a:schemeClr val="accent5"/>
          </a:lnRef>
          <a:fillRef idx="2">
            <a:schemeClr val="accent5"/>
          </a:fillRef>
          <a:effectRef idx="1">
            <a:schemeClr val="accent5"/>
          </a:effectRef>
          <a:fontRef idx="minor">
            <a:schemeClr val="dk1"/>
          </a:fontRef>
        </p:style>
        <p:txBody>
          <a:bodyPr/>
          <a:lstStyle/>
          <a:p>
            <a:pPr marL="365760" indent="-256032" algn="just">
              <a:spcBef>
                <a:spcPts val="300"/>
              </a:spcBef>
              <a:buClr>
                <a:schemeClr val="accent3"/>
              </a:buClr>
              <a:buFont typeface="Georgia"/>
              <a:buChar char="•"/>
            </a:pPr>
            <a:r>
              <a:rPr lang="es-MX" dirty="0">
                <a:solidFill>
                  <a:schemeClr val="accent1">
                    <a:lumMod val="50000"/>
                  </a:schemeClr>
                </a:solidFill>
                <a:latin typeface="+mj-lt"/>
              </a:rPr>
              <a:t>Art.100- La investigación en seres humanos se desarrollará conforme a las siguientes bases:</a:t>
            </a:r>
          </a:p>
          <a:p>
            <a:pPr marL="365760" indent="-256032" algn="just">
              <a:spcBef>
                <a:spcPts val="300"/>
              </a:spcBef>
              <a:buClr>
                <a:schemeClr val="accent3"/>
              </a:buClr>
              <a:buFont typeface="Georgia"/>
              <a:buChar char="•"/>
            </a:pPr>
            <a:r>
              <a:rPr lang="es-MX" dirty="0">
                <a:solidFill>
                  <a:schemeClr val="accent1">
                    <a:lumMod val="50000"/>
                  </a:schemeClr>
                </a:solidFill>
                <a:latin typeface="+mj-lt"/>
              </a:rPr>
              <a:t> I- Deberá adaptarse a los principios científicos y éticos que justifican la investigación médica.</a:t>
            </a:r>
          </a:p>
          <a:p>
            <a:pPr marL="365760" indent="-256032" algn="just">
              <a:spcBef>
                <a:spcPts val="300"/>
              </a:spcBef>
              <a:buClr>
                <a:schemeClr val="accent3"/>
              </a:buClr>
              <a:buFont typeface="Georgia"/>
              <a:buChar char="•"/>
            </a:pPr>
            <a:r>
              <a:rPr lang="es-MX" dirty="0">
                <a:solidFill>
                  <a:schemeClr val="accent1">
                    <a:lumMod val="50000"/>
                  </a:schemeClr>
                </a:solidFill>
                <a:latin typeface="+mj-lt"/>
              </a:rPr>
              <a:t> II- Podrá realizarse sólo cuando el conocimiento que se pretenda producir no pueda obtenerse por otro método idóneo.</a:t>
            </a:r>
          </a:p>
          <a:p>
            <a:pPr marL="365760" indent="-256032" algn="just">
              <a:spcBef>
                <a:spcPts val="300"/>
              </a:spcBef>
              <a:buClr>
                <a:schemeClr val="accent3"/>
              </a:buClr>
              <a:buFont typeface="Georgia"/>
              <a:buChar char="•"/>
            </a:pPr>
            <a:r>
              <a:rPr lang="es-MX" dirty="0">
                <a:solidFill>
                  <a:schemeClr val="accent1">
                    <a:lumMod val="50000"/>
                  </a:schemeClr>
                </a:solidFill>
                <a:latin typeface="+mj-lt"/>
              </a:rPr>
              <a:t>III- Podrá efectuarse sólo cuando exista una razonable seguridad de que no expone a riesgos ni daños innecesarios al sujeto en experimentación.</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lang="es-ES" sz="2800" dirty="0">
              <a:solidFill>
                <a:schemeClr val="accent1">
                  <a:lumMod val="50000"/>
                </a:schemeClr>
              </a:solidFill>
            </a:endParaRPr>
          </a:p>
        </p:txBody>
      </p:sp>
      <p:sp>
        <p:nvSpPr>
          <p:cNvPr id="4" name="3 CuadroTexto"/>
          <p:cNvSpPr txBox="1"/>
          <p:nvPr/>
        </p:nvSpPr>
        <p:spPr>
          <a:xfrm>
            <a:off x="6429388" y="1643050"/>
            <a:ext cx="2071702"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ES" dirty="0"/>
              <a:t>Artículos 96 - 103</a:t>
            </a:r>
            <a:endParaRPr lang="es-MX" dirty="0"/>
          </a:p>
        </p:txBody>
      </p:sp>
      <p:sp>
        <p:nvSpPr>
          <p:cNvPr id="5" name="4 CuadroTexto"/>
          <p:cNvSpPr txBox="1"/>
          <p:nvPr/>
        </p:nvSpPr>
        <p:spPr>
          <a:xfrm rot="21016302">
            <a:off x="235310" y="1922416"/>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 Único</a:t>
            </a:r>
            <a:endParaRPr lang="es-MX" sz="2400" dirty="0">
              <a:latin typeface="+mj-lt"/>
            </a:endParaRPr>
          </a:p>
        </p:txBody>
      </p:sp>
      <p:pic>
        <p:nvPicPr>
          <p:cNvPr id="6" name="5 Imagen" descr="descarga.jpg"/>
          <p:cNvPicPr>
            <a:picLocks noChangeAspect="1"/>
          </p:cNvPicPr>
          <p:nvPr/>
        </p:nvPicPr>
        <p:blipFill>
          <a:blip r:embed="rId2"/>
          <a:stretch>
            <a:fillRect/>
          </a:stretch>
        </p:blipFill>
        <p:spPr>
          <a:xfrm>
            <a:off x="5500694" y="2928934"/>
            <a:ext cx="3279582" cy="26432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714380"/>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a:t>
            </a:r>
            <a:r>
              <a:rPr kumimoji="0" lang="es-ES" sz="3200" b="0" i="0" u="none" strike="noStrike" kern="1200" cap="none" spc="0" normalizeH="0" noProof="0" dirty="0">
                <a:ln>
                  <a:noFill/>
                </a:ln>
                <a:solidFill>
                  <a:schemeClr val="dk1"/>
                </a:solidFill>
                <a:effectLst/>
                <a:uLnTx/>
                <a:uFillTx/>
                <a:latin typeface="+mj-lt"/>
                <a:ea typeface="+mn-ea"/>
                <a:cs typeface="+mn-cs"/>
              </a:rPr>
              <a:t> Quinto</a:t>
            </a:r>
            <a:r>
              <a:rPr kumimoji="0" lang="es-ES" sz="3200" b="0" i="0" u="none" strike="noStrike" kern="1200" cap="none" spc="0" normalizeH="0" baseline="0" noProof="0" dirty="0">
                <a:ln>
                  <a:noFill/>
                </a:ln>
                <a:solidFill>
                  <a:schemeClr val="dk1"/>
                </a:solidFill>
                <a:effectLst/>
                <a:uLnTx/>
                <a:uFillTx/>
                <a:latin typeface="+mj-lt"/>
                <a:ea typeface="+mn-ea"/>
                <a:cs typeface="+mn-cs"/>
              </a:rPr>
              <a:t>. Investigación</a:t>
            </a:r>
            <a:r>
              <a:rPr kumimoji="0" lang="es-ES" sz="3200" b="0" i="0" u="none" strike="noStrike" kern="1200" cap="none" spc="0" normalizeH="0" noProof="0" dirty="0">
                <a:ln>
                  <a:noFill/>
                </a:ln>
                <a:solidFill>
                  <a:schemeClr val="dk1"/>
                </a:solidFill>
                <a:effectLst/>
                <a:uLnTx/>
                <a:uFillTx/>
                <a:latin typeface="+mj-lt"/>
                <a:ea typeface="+mn-ea"/>
                <a:cs typeface="+mn-cs"/>
              </a:rPr>
              <a:t> para la Salud</a:t>
            </a:r>
            <a:endParaRPr kumimoji="0" lang="es-MX" sz="3200" b="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500034" y="1928802"/>
            <a:ext cx="8429684" cy="2928958"/>
          </a:xfrm>
          <a:prstGeom prst="rect">
            <a:avLst/>
          </a:prstGeom>
        </p:spPr>
        <p:style>
          <a:lnRef idx="1">
            <a:schemeClr val="accent5"/>
          </a:lnRef>
          <a:fillRef idx="2">
            <a:schemeClr val="accent5"/>
          </a:fillRef>
          <a:effectRef idx="1">
            <a:schemeClr val="accent5"/>
          </a:effectRef>
          <a:fontRef idx="minor">
            <a:schemeClr val="dk1"/>
          </a:fontRef>
        </p:style>
        <p:txBody>
          <a:bodyPr/>
          <a:lstStyle/>
          <a:p>
            <a:pPr lvl="0" algn="just">
              <a:buFont typeface="Arial" pitchFamily="34" charset="0"/>
              <a:buChar char="•"/>
            </a:pPr>
            <a:r>
              <a:rPr lang="es-MX" sz="2000" dirty="0">
                <a:solidFill>
                  <a:schemeClr val="accent1">
                    <a:lumMod val="50000"/>
                  </a:schemeClr>
                </a:solidFill>
                <a:latin typeface="+mj-lt"/>
              </a:rPr>
              <a:t> IV- Se deberá contar con el consentimiento por escrito del sujeto en quien se realizará la investigación, o de su representante legal en caso de incapacidad legal de aquél.</a:t>
            </a:r>
          </a:p>
          <a:p>
            <a:pPr lvl="0" algn="just">
              <a:buFont typeface="Arial" pitchFamily="34" charset="0"/>
              <a:buChar char="•"/>
            </a:pPr>
            <a:r>
              <a:rPr lang="es-MX" sz="2000" dirty="0">
                <a:solidFill>
                  <a:schemeClr val="accent1">
                    <a:lumMod val="50000"/>
                  </a:schemeClr>
                </a:solidFill>
                <a:latin typeface="+mj-lt"/>
              </a:rPr>
              <a:t> V- Sólo podrá realizarse por profesionales de la salud en instituciones médicas que actúen bajo la vigilancia de las autoridades sanitarias competentes. </a:t>
            </a:r>
          </a:p>
          <a:p>
            <a:pPr lvl="0" algn="just">
              <a:buFont typeface="Arial" pitchFamily="34" charset="0"/>
              <a:buChar char="•"/>
            </a:pPr>
            <a:r>
              <a:rPr lang="es-MX" sz="2000" dirty="0">
                <a:solidFill>
                  <a:schemeClr val="accent1">
                    <a:lumMod val="50000"/>
                  </a:schemeClr>
                </a:solidFill>
                <a:latin typeface="+mj-lt"/>
              </a:rPr>
              <a:t> VI- El profesional responsable suspenderá la investigación en cualquier momento, si sobreviene el riesgo de lesiones graves, invalidez o muerte del sujeto en quien se realice la investigación.</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lang="es-ES" sz="2800" dirty="0">
              <a:solidFill>
                <a:schemeClr val="accent1">
                  <a:lumMod val="50000"/>
                </a:schemeClr>
              </a:solidFill>
            </a:endParaRPr>
          </a:p>
        </p:txBody>
      </p:sp>
      <p:sp>
        <p:nvSpPr>
          <p:cNvPr id="4" name="1 Título"/>
          <p:cNvSpPr txBox="1">
            <a:spLocks/>
          </p:cNvSpPr>
          <p:nvPr/>
        </p:nvSpPr>
        <p:spPr>
          <a:xfrm>
            <a:off x="571473" y="5143512"/>
            <a:ext cx="8229600" cy="714380"/>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a:t>
            </a:r>
            <a:r>
              <a:rPr kumimoji="0" lang="es-ES" sz="3200" b="0" i="0" u="none" strike="noStrike" kern="1200" cap="none" spc="0" normalizeH="0" noProof="0" dirty="0">
                <a:ln>
                  <a:noFill/>
                </a:ln>
                <a:solidFill>
                  <a:schemeClr val="dk1"/>
                </a:solidFill>
                <a:effectLst/>
                <a:uLnTx/>
                <a:uFillTx/>
                <a:latin typeface="+mj-lt"/>
                <a:ea typeface="+mn-ea"/>
                <a:cs typeface="+mn-cs"/>
              </a:rPr>
              <a:t> Quinto BIS</a:t>
            </a:r>
            <a:r>
              <a:rPr kumimoji="0" lang="es-ES" sz="3200" b="0" i="0" u="none" strike="noStrike" kern="1200" cap="none" spc="0" normalizeH="0" baseline="0" noProof="0" dirty="0">
                <a:ln>
                  <a:noFill/>
                </a:ln>
                <a:solidFill>
                  <a:schemeClr val="dk1"/>
                </a:solidFill>
                <a:effectLst/>
                <a:uLnTx/>
                <a:uFillTx/>
                <a:latin typeface="+mj-lt"/>
                <a:ea typeface="+mn-ea"/>
                <a:cs typeface="+mn-cs"/>
              </a:rPr>
              <a:t>. El</a:t>
            </a:r>
            <a:r>
              <a:rPr kumimoji="0" lang="es-ES" sz="3200" b="0" i="0" u="none" strike="noStrike" kern="1200" cap="none" spc="0" normalizeH="0" noProof="0" dirty="0">
                <a:ln>
                  <a:noFill/>
                </a:ln>
                <a:solidFill>
                  <a:schemeClr val="dk1"/>
                </a:solidFill>
                <a:effectLst/>
                <a:uLnTx/>
                <a:uFillTx/>
                <a:latin typeface="+mj-lt"/>
                <a:ea typeface="+mn-ea"/>
                <a:cs typeface="+mn-cs"/>
              </a:rPr>
              <a:t> Genoma Humano</a:t>
            </a:r>
            <a:endParaRPr kumimoji="0" lang="es-MX" sz="3200" b="0" i="0" u="none" strike="noStrike" kern="1200" cap="none" spc="0" normalizeH="0" baseline="0" noProof="0" dirty="0">
              <a:ln>
                <a:noFill/>
              </a:ln>
              <a:solidFill>
                <a:schemeClr val="dk1"/>
              </a:solidFill>
              <a:effectLst/>
              <a:uLnTx/>
              <a:uFillTx/>
              <a:latin typeface="+mj-lt"/>
              <a:ea typeface="+mn-ea"/>
              <a:cs typeface="+mn-cs"/>
            </a:endParaRPr>
          </a:p>
        </p:txBody>
      </p:sp>
      <p:sp>
        <p:nvSpPr>
          <p:cNvPr id="5" name="4 CuadroTexto"/>
          <p:cNvSpPr txBox="1"/>
          <p:nvPr/>
        </p:nvSpPr>
        <p:spPr>
          <a:xfrm>
            <a:off x="5500694" y="6000768"/>
            <a:ext cx="3214711"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ES" dirty="0"/>
              <a:t>Artículos 103 bis I  - 103 bis 7</a:t>
            </a:r>
            <a:endParaRPr lang="es-MX" dirty="0"/>
          </a:p>
        </p:txBody>
      </p:sp>
      <p:sp>
        <p:nvSpPr>
          <p:cNvPr id="6" name="5 CuadroTexto"/>
          <p:cNvSpPr txBox="1"/>
          <p:nvPr/>
        </p:nvSpPr>
        <p:spPr>
          <a:xfrm>
            <a:off x="878253" y="6188406"/>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 Único</a:t>
            </a:r>
            <a:endParaRPr lang="es-MX" sz="2400"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714380"/>
          </a:xfrm>
          <a:prstGeom prst="rect">
            <a:avLst/>
          </a:prstGeom>
        </p:spPr>
        <p:style>
          <a:lnRef idx="1">
            <a:schemeClr val="accent6"/>
          </a:lnRef>
          <a:fillRef idx="2">
            <a:schemeClr val="accent6"/>
          </a:fillRef>
          <a:effectRef idx="1">
            <a:schemeClr val="accent6"/>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Sexto. Información</a:t>
            </a:r>
            <a:r>
              <a:rPr kumimoji="0" lang="es-ES" sz="3200" b="0" i="0" u="none" strike="noStrike" kern="1200" cap="none" spc="0" normalizeH="0" noProof="0" dirty="0">
                <a:ln>
                  <a:noFill/>
                </a:ln>
                <a:solidFill>
                  <a:schemeClr val="dk1"/>
                </a:solidFill>
                <a:effectLst/>
                <a:uLnTx/>
                <a:uFillTx/>
                <a:latin typeface="+mj-lt"/>
                <a:ea typeface="+mn-ea"/>
                <a:cs typeface="+mn-cs"/>
              </a:rPr>
              <a:t> para la Salud</a:t>
            </a:r>
            <a:endParaRPr kumimoji="0" lang="es-MX" sz="3200" b="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357158" y="3071810"/>
            <a:ext cx="8429684" cy="3571900"/>
          </a:xfrm>
          <a:prstGeom prst="rect">
            <a:avLst/>
          </a:prstGeom>
        </p:spPr>
        <p:style>
          <a:lnRef idx="1">
            <a:schemeClr val="accent6"/>
          </a:lnRef>
          <a:fillRef idx="2">
            <a:schemeClr val="accent6"/>
          </a:fillRef>
          <a:effectRef idx="1">
            <a:schemeClr val="accent6"/>
          </a:effectRef>
          <a:fontRef idx="minor">
            <a:schemeClr val="dk1"/>
          </a:fontRef>
        </p:style>
        <p:txBody>
          <a:bodyPr/>
          <a:lstStyle/>
          <a:p>
            <a:pPr marL="365760" indent="-256032" algn="just">
              <a:spcBef>
                <a:spcPts val="300"/>
              </a:spcBef>
              <a:buClr>
                <a:schemeClr val="accent3"/>
              </a:buClr>
              <a:buFont typeface="Georgia"/>
              <a:buChar char="•"/>
            </a:pPr>
            <a:r>
              <a:rPr lang="es-MX" sz="2000" dirty="0">
                <a:solidFill>
                  <a:schemeClr val="accent1">
                    <a:lumMod val="50000"/>
                  </a:schemeClr>
                </a:solidFill>
                <a:latin typeface="+mj-lt"/>
              </a:rPr>
              <a:t>Art.104- La S.S. y los gobiernos de las entidades federativas, captarán, producirán y procesarán la información necesaria para el proceso de planeación, programación, </a:t>
            </a:r>
            <a:r>
              <a:rPr lang="es-MX" sz="2000" dirty="0" err="1">
                <a:solidFill>
                  <a:schemeClr val="accent1">
                    <a:lumMod val="50000"/>
                  </a:schemeClr>
                </a:solidFill>
                <a:latin typeface="+mj-lt"/>
              </a:rPr>
              <a:t>presupuestación</a:t>
            </a:r>
            <a:r>
              <a:rPr lang="es-MX" sz="2000" dirty="0">
                <a:solidFill>
                  <a:schemeClr val="accent1">
                    <a:lumMod val="50000"/>
                  </a:schemeClr>
                </a:solidFill>
                <a:latin typeface="+mj-lt"/>
              </a:rPr>
              <a:t> y control del </a:t>
            </a:r>
            <a:r>
              <a:rPr lang="es-MX" sz="2000" dirty="0" err="1">
                <a:solidFill>
                  <a:schemeClr val="accent1">
                    <a:lumMod val="50000"/>
                  </a:schemeClr>
                </a:solidFill>
                <a:latin typeface="+mj-lt"/>
              </a:rPr>
              <a:t>Sist</a:t>
            </a:r>
            <a:r>
              <a:rPr lang="es-MX" sz="2000" dirty="0">
                <a:solidFill>
                  <a:schemeClr val="accent1">
                    <a:lumMod val="50000"/>
                  </a:schemeClr>
                </a:solidFill>
                <a:latin typeface="+mj-lt"/>
              </a:rPr>
              <a:t>. Nacional de Salud. La información se referirá, fundamentalmente a lo siguiente: </a:t>
            </a:r>
          </a:p>
          <a:p>
            <a:pPr marL="365760" indent="-256032" algn="just">
              <a:spcBef>
                <a:spcPts val="300"/>
              </a:spcBef>
              <a:buClr>
                <a:schemeClr val="accent3"/>
              </a:buClr>
              <a:buFont typeface="Georgia"/>
              <a:buChar char="•"/>
            </a:pPr>
            <a:r>
              <a:rPr lang="es-MX" sz="2000" dirty="0">
                <a:solidFill>
                  <a:schemeClr val="accent1">
                    <a:lumMod val="50000"/>
                  </a:schemeClr>
                </a:solidFill>
                <a:latin typeface="+mj-lt"/>
              </a:rPr>
              <a:t>I- Estadísticas de natalidad, mortalidad, morbilidad e invalidez.</a:t>
            </a:r>
          </a:p>
          <a:p>
            <a:pPr marL="365760" indent="-256032" algn="just">
              <a:spcBef>
                <a:spcPts val="300"/>
              </a:spcBef>
              <a:buClr>
                <a:schemeClr val="accent3"/>
              </a:buClr>
              <a:buFont typeface="Georgia"/>
              <a:buChar char="•"/>
            </a:pPr>
            <a:r>
              <a:rPr lang="es-MX" sz="2000" dirty="0">
                <a:solidFill>
                  <a:schemeClr val="accent1">
                    <a:lumMod val="50000"/>
                  </a:schemeClr>
                </a:solidFill>
                <a:latin typeface="+mj-lt"/>
              </a:rPr>
              <a:t>II- Factores demográficos, económicos, sociales y ambientales vinculados a la salud.</a:t>
            </a:r>
          </a:p>
          <a:p>
            <a:pPr marL="365760" indent="-256032" algn="just">
              <a:spcBef>
                <a:spcPts val="300"/>
              </a:spcBef>
              <a:buClr>
                <a:schemeClr val="accent3"/>
              </a:buClr>
              <a:buFont typeface="Georgia"/>
              <a:buChar char="•"/>
            </a:pPr>
            <a:r>
              <a:rPr lang="es-MX" sz="2000" dirty="0">
                <a:solidFill>
                  <a:schemeClr val="accent1">
                    <a:lumMod val="50000"/>
                  </a:schemeClr>
                </a:solidFill>
                <a:latin typeface="+mj-lt"/>
              </a:rPr>
              <a:t>III-Recursos físicos, humanos y financieros disponibles para la protección de la salud y su utilización.</a:t>
            </a:r>
          </a:p>
          <a:p>
            <a:pPr marL="365760" indent="-256032" algn="just">
              <a:spcBef>
                <a:spcPts val="300"/>
              </a:spcBef>
              <a:buClr>
                <a:schemeClr val="accent3"/>
              </a:buClr>
            </a:pPr>
            <a:endParaRPr lang="es-ES" sz="2800" dirty="0">
              <a:solidFill>
                <a:schemeClr val="accent1">
                  <a:lumMod val="50000"/>
                </a:schemeClr>
              </a:solidFill>
            </a:endParaRPr>
          </a:p>
        </p:txBody>
      </p:sp>
      <p:sp>
        <p:nvSpPr>
          <p:cNvPr id="4" name="3 CuadroTexto"/>
          <p:cNvSpPr txBox="1"/>
          <p:nvPr/>
        </p:nvSpPr>
        <p:spPr>
          <a:xfrm>
            <a:off x="5929322" y="1643050"/>
            <a:ext cx="2786082"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 dirty="0"/>
              <a:t>Artículos 104 - 109</a:t>
            </a:r>
            <a:endParaRPr lang="es-MX" dirty="0"/>
          </a:p>
        </p:txBody>
      </p:sp>
      <p:sp>
        <p:nvSpPr>
          <p:cNvPr id="5" name="4 CuadroTexto"/>
          <p:cNvSpPr txBox="1"/>
          <p:nvPr/>
        </p:nvSpPr>
        <p:spPr>
          <a:xfrm rot="21016302">
            <a:off x="235310" y="2279606"/>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 Único</a:t>
            </a:r>
            <a:endParaRPr lang="es-MX" sz="2400"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714380"/>
          </a:xfrm>
          <a:prstGeom prst="rect">
            <a:avLst/>
          </a:prstGeom>
        </p:spPr>
        <p:style>
          <a:lnRef idx="1">
            <a:schemeClr val="dk1"/>
          </a:lnRef>
          <a:fillRef idx="2">
            <a:schemeClr val="dk1"/>
          </a:fillRef>
          <a:effectRef idx="1">
            <a:schemeClr val="dk1"/>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Séptimo. Promoción</a:t>
            </a:r>
            <a:r>
              <a:rPr kumimoji="0" lang="es-ES" sz="3200" b="0" i="0" u="none" strike="noStrike" kern="1200" cap="none" spc="0" normalizeH="0" noProof="0" dirty="0">
                <a:ln>
                  <a:noFill/>
                </a:ln>
                <a:solidFill>
                  <a:schemeClr val="dk1"/>
                </a:solidFill>
                <a:effectLst/>
                <a:uLnTx/>
                <a:uFillTx/>
                <a:latin typeface="+mj-lt"/>
                <a:ea typeface="+mn-ea"/>
                <a:cs typeface="+mn-cs"/>
              </a:rPr>
              <a:t> de la Salud</a:t>
            </a:r>
            <a:endParaRPr kumimoji="0" lang="es-MX" sz="3200" b="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1571604" y="2786058"/>
            <a:ext cx="6072230" cy="2357454"/>
          </a:xfrm>
          <a:prstGeom prst="rect">
            <a:avLst/>
          </a:prstGeom>
        </p:spPr>
        <p:style>
          <a:lnRef idx="1">
            <a:schemeClr val="dk1"/>
          </a:lnRef>
          <a:fillRef idx="2">
            <a:schemeClr val="dk1"/>
          </a:fillRef>
          <a:effectRef idx="1">
            <a:schemeClr val="dk1"/>
          </a:effectRef>
          <a:fontRef idx="minor">
            <a:schemeClr val="dk1"/>
          </a:fontRef>
        </p:style>
        <p:txBody>
          <a:bodyPr/>
          <a:lstStyle/>
          <a:p>
            <a:pPr marL="365760" indent="-256032" algn="just">
              <a:spcBef>
                <a:spcPts val="300"/>
              </a:spcBef>
              <a:buClr>
                <a:schemeClr val="accent3"/>
              </a:buClr>
              <a:buFont typeface="Georgia"/>
              <a:buChar char="•"/>
            </a:pPr>
            <a:r>
              <a:rPr lang="es-ES" sz="2400" dirty="0">
                <a:solidFill>
                  <a:schemeClr val="accent1">
                    <a:lumMod val="50000"/>
                  </a:schemeClr>
                </a:solidFill>
                <a:latin typeface="+mj-lt"/>
              </a:rPr>
              <a:t>I.- Disposiciones Comunes</a:t>
            </a:r>
          </a:p>
          <a:p>
            <a:pPr marL="365760" indent="-256032" algn="just">
              <a:spcBef>
                <a:spcPts val="300"/>
              </a:spcBef>
              <a:buClr>
                <a:schemeClr val="accent3"/>
              </a:buClr>
              <a:buFont typeface="Georgia"/>
              <a:buChar char="•"/>
            </a:pPr>
            <a:r>
              <a:rPr lang="es-ES" sz="2400" dirty="0">
                <a:solidFill>
                  <a:schemeClr val="accent1">
                    <a:lumMod val="50000"/>
                  </a:schemeClr>
                </a:solidFill>
                <a:latin typeface="+mj-lt"/>
              </a:rPr>
              <a:t>II.- Educación para la Salud</a:t>
            </a:r>
          </a:p>
          <a:p>
            <a:pPr marL="365760" indent="-256032" algn="just">
              <a:spcBef>
                <a:spcPts val="300"/>
              </a:spcBef>
              <a:buClr>
                <a:schemeClr val="accent3"/>
              </a:buClr>
              <a:buFont typeface="Georgia"/>
              <a:buChar char="•"/>
            </a:pPr>
            <a:r>
              <a:rPr lang="es-ES" sz="2400" dirty="0">
                <a:solidFill>
                  <a:schemeClr val="accent1">
                    <a:lumMod val="50000"/>
                  </a:schemeClr>
                </a:solidFill>
                <a:latin typeface="+mj-lt"/>
              </a:rPr>
              <a:t>III.- Nutrición</a:t>
            </a:r>
          </a:p>
          <a:p>
            <a:pPr marL="365760" indent="-256032" algn="just">
              <a:spcBef>
                <a:spcPts val="300"/>
              </a:spcBef>
              <a:buClr>
                <a:schemeClr val="accent3"/>
              </a:buClr>
              <a:buFont typeface="Georgia"/>
              <a:buChar char="•"/>
            </a:pPr>
            <a:r>
              <a:rPr lang="es-ES" sz="2400" dirty="0">
                <a:solidFill>
                  <a:schemeClr val="accent1">
                    <a:lumMod val="50000"/>
                  </a:schemeClr>
                </a:solidFill>
                <a:latin typeface="+mj-lt"/>
              </a:rPr>
              <a:t>IV.- Efectos del Ambiente en la Salud</a:t>
            </a:r>
          </a:p>
          <a:p>
            <a:pPr marL="365760" indent="-256032" algn="just">
              <a:spcBef>
                <a:spcPts val="300"/>
              </a:spcBef>
              <a:buClr>
                <a:schemeClr val="accent3"/>
              </a:buClr>
              <a:buFont typeface="Georgia"/>
              <a:buChar char="•"/>
            </a:pPr>
            <a:r>
              <a:rPr lang="es-ES" sz="2400" dirty="0">
                <a:solidFill>
                  <a:schemeClr val="accent1">
                    <a:lumMod val="50000"/>
                  </a:schemeClr>
                </a:solidFill>
                <a:latin typeface="+mj-lt"/>
              </a:rPr>
              <a:t>V.- Salud Ocupacional</a:t>
            </a:r>
          </a:p>
          <a:p>
            <a:pPr marL="365760" indent="-256032" algn="just">
              <a:spcBef>
                <a:spcPts val="300"/>
              </a:spcBef>
              <a:buClr>
                <a:schemeClr val="accent3"/>
              </a:buClr>
              <a:buFont typeface="Georgia"/>
              <a:buChar char="•"/>
            </a:pPr>
            <a:endParaRPr lang="es-ES" sz="2800" dirty="0">
              <a:solidFill>
                <a:schemeClr val="accent1">
                  <a:lumMod val="50000"/>
                </a:schemeClr>
              </a:solidFill>
            </a:endParaRPr>
          </a:p>
        </p:txBody>
      </p:sp>
      <p:sp>
        <p:nvSpPr>
          <p:cNvPr id="4" name="3 CuadroTexto"/>
          <p:cNvSpPr txBox="1"/>
          <p:nvPr/>
        </p:nvSpPr>
        <p:spPr>
          <a:xfrm>
            <a:off x="5929322" y="1643050"/>
            <a:ext cx="2786082"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s-ES" dirty="0"/>
              <a:t>Artículos 110- 132</a:t>
            </a:r>
            <a:endParaRPr lang="es-MX" dirty="0"/>
          </a:p>
        </p:txBody>
      </p:sp>
      <p:sp>
        <p:nvSpPr>
          <p:cNvPr id="5" name="4 CuadroTexto"/>
          <p:cNvSpPr txBox="1"/>
          <p:nvPr/>
        </p:nvSpPr>
        <p:spPr>
          <a:xfrm rot="21016302">
            <a:off x="663939" y="2208169"/>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Capítulos</a:t>
            </a:r>
            <a:endParaRPr lang="es-MX" sz="2400" dirty="0">
              <a:latin typeface="+mj-lt"/>
            </a:endParaRPr>
          </a:p>
        </p:txBody>
      </p:sp>
      <p:pic>
        <p:nvPicPr>
          <p:cNvPr id="6" name="5 Imagen" descr="logo.jpg"/>
          <p:cNvPicPr>
            <a:picLocks noChangeAspect="1"/>
          </p:cNvPicPr>
          <p:nvPr/>
        </p:nvPicPr>
        <p:blipFill>
          <a:blip r:embed="rId2"/>
          <a:stretch>
            <a:fillRect/>
          </a:stretch>
        </p:blipFill>
        <p:spPr>
          <a:xfrm>
            <a:off x="2143108" y="5286388"/>
            <a:ext cx="4929222" cy="14049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1000108"/>
            <a:ext cx="3643338" cy="142399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br>
              <a:rPr lang="es-MX" b="1" dirty="0"/>
            </a:br>
            <a:r>
              <a:rPr lang="es-MX" sz="2200" b="1" dirty="0">
                <a:solidFill>
                  <a:schemeClr val="accent1">
                    <a:lumMod val="50000"/>
                  </a:schemeClr>
                </a:solidFill>
                <a:latin typeface="+mj-lt"/>
              </a:rPr>
              <a:t>La Ley General de Salud establece tus derechos y las obligaciones de los servicios de salud</a:t>
            </a:r>
            <a:br>
              <a:rPr lang="es-MX" dirty="0"/>
            </a:br>
            <a:endParaRPr lang="es-MX" dirty="0"/>
          </a:p>
        </p:txBody>
      </p:sp>
      <p:sp>
        <p:nvSpPr>
          <p:cNvPr id="3" name="2 Marcador de contenido"/>
          <p:cNvSpPr>
            <a:spLocks noGrp="1"/>
          </p:cNvSpPr>
          <p:nvPr>
            <p:ph idx="1"/>
          </p:nvPr>
        </p:nvSpPr>
        <p:spPr>
          <a:xfrm>
            <a:off x="4643438" y="1214422"/>
            <a:ext cx="4329114" cy="4572032"/>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lgn="ctr">
              <a:lnSpc>
                <a:spcPct val="150000"/>
              </a:lnSpc>
              <a:buNone/>
            </a:pPr>
            <a:r>
              <a:rPr lang="es-MX" sz="2600" dirty="0">
                <a:solidFill>
                  <a:schemeClr val="accent1">
                    <a:lumMod val="50000"/>
                  </a:schemeClr>
                </a:solidFill>
                <a:latin typeface="+mj-lt"/>
                <a:cs typeface="Times New Roman" pitchFamily="18" charset="0"/>
              </a:rPr>
              <a:t>   Establece la forma de organización y las competencias o atribuciones de los servicios de salud, pero fundamentalmente, especifica la forma en que debemos ser tratadas todas las personas, para solucionar cualquier problema de salud, independientemente de nuestra edad, sexo, condición física y social, religión, tendencia política o afiliación a alguna institución en particular.</a:t>
            </a:r>
          </a:p>
          <a:p>
            <a:endParaRPr lang="es-MX" dirty="0"/>
          </a:p>
        </p:txBody>
      </p:sp>
      <p:pic>
        <p:nvPicPr>
          <p:cNvPr id="4" name="3 Imagen" descr="logo_salud_07-2.jpg"/>
          <p:cNvPicPr>
            <a:picLocks noChangeAspect="1"/>
          </p:cNvPicPr>
          <p:nvPr/>
        </p:nvPicPr>
        <p:blipFill>
          <a:blip r:embed="rId2"/>
          <a:stretch>
            <a:fillRect/>
          </a:stretch>
        </p:blipFill>
        <p:spPr>
          <a:xfrm>
            <a:off x="285720" y="2857496"/>
            <a:ext cx="4214842" cy="25717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369072"/>
            <a:ext cx="8229600" cy="845350"/>
          </a:xfrm>
          <a:prstGeom prst="rect">
            <a:avLst/>
          </a:prstGeom>
        </p:spPr>
        <p:style>
          <a:lnRef idx="1">
            <a:schemeClr val="dk1"/>
          </a:lnRef>
          <a:fillRef idx="2">
            <a:schemeClr val="dk1"/>
          </a:fillRef>
          <a:effectRef idx="1">
            <a:schemeClr val="dk1"/>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Séptimo. Promoción</a:t>
            </a:r>
            <a:r>
              <a:rPr kumimoji="0" lang="es-ES" sz="3200" b="0" i="0" u="none" strike="noStrike" kern="1200" cap="none" spc="0" normalizeH="0" noProof="0" dirty="0">
                <a:ln>
                  <a:noFill/>
                </a:ln>
                <a:solidFill>
                  <a:schemeClr val="dk1"/>
                </a:solidFill>
                <a:effectLst/>
                <a:uLnTx/>
                <a:uFillTx/>
                <a:latin typeface="+mj-lt"/>
                <a:ea typeface="+mn-ea"/>
                <a:cs typeface="+mn-cs"/>
              </a:rPr>
              <a:t> de la Salud</a:t>
            </a:r>
            <a:endParaRPr kumimoji="0" lang="es-MX" sz="3200" b="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928662" y="1857364"/>
            <a:ext cx="7215238" cy="3143272"/>
          </a:xfrm>
          <a:prstGeom prst="rect">
            <a:avLst/>
          </a:prstGeom>
        </p:spPr>
        <p:style>
          <a:lnRef idx="1">
            <a:schemeClr val="dk1"/>
          </a:lnRef>
          <a:fillRef idx="2">
            <a:schemeClr val="dk1"/>
          </a:fillRef>
          <a:effectRef idx="1">
            <a:schemeClr val="dk1"/>
          </a:effectRef>
          <a:fontRef idx="minor">
            <a:schemeClr val="dk1"/>
          </a:fontRef>
        </p:style>
        <p:txBody>
          <a:bodyPr/>
          <a:lstStyle/>
          <a:p>
            <a:pPr marL="365760" lvl="0" indent="-256032" algn="just">
              <a:spcBef>
                <a:spcPts val="300"/>
              </a:spcBef>
              <a:buClr>
                <a:schemeClr val="accent3"/>
              </a:buClr>
              <a:buFont typeface="Georgia"/>
              <a:buChar char="•"/>
            </a:pPr>
            <a:r>
              <a:rPr lang="es-MX" sz="2400" dirty="0">
                <a:latin typeface="+mj-lt"/>
              </a:rPr>
              <a:t>Art.111- La promoción de la salud comprende:</a:t>
            </a:r>
          </a:p>
          <a:p>
            <a:pPr marL="365760" lvl="0" indent="-256032" algn="just">
              <a:spcBef>
                <a:spcPts val="300"/>
              </a:spcBef>
              <a:buClr>
                <a:schemeClr val="accent3"/>
              </a:buClr>
              <a:buFont typeface="Georgia"/>
              <a:buChar char="•"/>
            </a:pPr>
            <a:r>
              <a:rPr lang="es-MX" sz="2400" dirty="0">
                <a:latin typeface="+mj-lt"/>
              </a:rPr>
              <a:t> I. Educación para la salud </a:t>
            </a:r>
          </a:p>
          <a:p>
            <a:pPr marL="365760" lvl="0" indent="-256032" algn="just">
              <a:spcBef>
                <a:spcPts val="300"/>
              </a:spcBef>
              <a:buClr>
                <a:schemeClr val="accent3"/>
              </a:buClr>
              <a:buFont typeface="Georgia"/>
              <a:buChar char="•"/>
            </a:pPr>
            <a:r>
              <a:rPr lang="es-MX" sz="2400" dirty="0">
                <a:latin typeface="+mj-lt"/>
              </a:rPr>
              <a:t>II-Nutrición </a:t>
            </a:r>
          </a:p>
          <a:p>
            <a:pPr marL="365760" lvl="0" indent="-256032" algn="just">
              <a:spcBef>
                <a:spcPts val="300"/>
              </a:spcBef>
              <a:buClr>
                <a:schemeClr val="accent3"/>
              </a:buClr>
              <a:buFont typeface="Georgia"/>
              <a:buChar char="•"/>
            </a:pPr>
            <a:r>
              <a:rPr lang="es-MX" sz="2400" dirty="0">
                <a:latin typeface="+mj-lt"/>
              </a:rPr>
              <a:t>III-Control de los efectos del ambiente en la salud </a:t>
            </a:r>
          </a:p>
          <a:p>
            <a:pPr marL="365760" lvl="0" indent="-256032" algn="just">
              <a:spcBef>
                <a:spcPts val="300"/>
              </a:spcBef>
              <a:buClr>
                <a:schemeClr val="accent3"/>
              </a:buClr>
              <a:buFont typeface="Georgia"/>
              <a:buChar char="•"/>
            </a:pPr>
            <a:r>
              <a:rPr lang="es-MX" sz="2400" dirty="0">
                <a:latin typeface="+mj-lt"/>
              </a:rPr>
              <a:t>IV-Salud Ocupacional </a:t>
            </a:r>
          </a:p>
          <a:p>
            <a:pPr marL="365760" lvl="0" indent="-256032" algn="just">
              <a:spcBef>
                <a:spcPts val="300"/>
              </a:spcBef>
              <a:buClr>
                <a:schemeClr val="accent3"/>
              </a:buClr>
              <a:buFont typeface="Georgia"/>
              <a:buChar char="•"/>
            </a:pPr>
            <a:r>
              <a:rPr lang="es-MX" sz="2400" dirty="0">
                <a:latin typeface="+mj-lt"/>
              </a:rPr>
              <a:t>V- Fomento sanitario</a:t>
            </a:r>
          </a:p>
          <a:p>
            <a:pPr marL="365760" indent="-256032" algn="just">
              <a:spcBef>
                <a:spcPts val="300"/>
              </a:spcBef>
              <a:buClr>
                <a:schemeClr val="accent3"/>
              </a:buClr>
              <a:buFont typeface="Georgia"/>
              <a:buChar char="•"/>
            </a:pPr>
            <a:endParaRPr lang="es-ES" sz="2400" dirty="0">
              <a:solidFill>
                <a:schemeClr val="accent1">
                  <a:lumMod val="50000"/>
                </a:schemeClr>
              </a:solidFill>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71438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Octavo. Prevención</a:t>
            </a:r>
            <a:r>
              <a:rPr kumimoji="0" lang="es-ES" sz="3200" b="0" i="0" u="none" strike="noStrike" kern="1200" cap="none" spc="0" normalizeH="0" noProof="0" dirty="0">
                <a:ln>
                  <a:noFill/>
                </a:ln>
                <a:solidFill>
                  <a:schemeClr val="dk1"/>
                </a:solidFill>
                <a:effectLst/>
                <a:uLnTx/>
                <a:uFillTx/>
                <a:latin typeface="+mj-lt"/>
                <a:ea typeface="+mn-ea"/>
                <a:cs typeface="+mn-cs"/>
              </a:rPr>
              <a:t> y Control de Enfermedades y Accidentes</a:t>
            </a:r>
            <a:endParaRPr kumimoji="0" lang="es-MX" sz="3200" b="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428596" y="3214686"/>
            <a:ext cx="4286280" cy="2000264"/>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65760" indent="-256032">
              <a:spcBef>
                <a:spcPts val="300"/>
              </a:spcBef>
              <a:buClr>
                <a:schemeClr val="accent3"/>
              </a:buClr>
              <a:buFont typeface="Georgia"/>
              <a:buChar char="•"/>
            </a:pPr>
            <a:r>
              <a:rPr lang="es-ES" sz="2000" dirty="0">
                <a:solidFill>
                  <a:schemeClr val="accent1">
                    <a:lumMod val="50000"/>
                  </a:schemeClr>
                </a:solidFill>
                <a:latin typeface="+mj-lt"/>
              </a:rPr>
              <a:t>I.- Disposiciones Comunes</a:t>
            </a:r>
          </a:p>
          <a:p>
            <a:pPr marL="365760" indent="-256032">
              <a:spcBef>
                <a:spcPts val="300"/>
              </a:spcBef>
              <a:buClr>
                <a:schemeClr val="accent3"/>
              </a:buClr>
              <a:buFont typeface="Georgia"/>
              <a:buChar char="•"/>
            </a:pPr>
            <a:r>
              <a:rPr lang="es-ES" sz="2000" dirty="0">
                <a:solidFill>
                  <a:schemeClr val="accent1">
                    <a:lumMod val="50000"/>
                  </a:schemeClr>
                </a:solidFill>
                <a:latin typeface="+mj-lt"/>
              </a:rPr>
              <a:t>II.- Enfermedades Transmisibles</a:t>
            </a:r>
          </a:p>
          <a:p>
            <a:pPr marL="365760" indent="-256032">
              <a:spcBef>
                <a:spcPts val="300"/>
              </a:spcBef>
              <a:buClr>
                <a:schemeClr val="accent3"/>
              </a:buClr>
              <a:buFont typeface="Georgia"/>
              <a:buChar char="•"/>
            </a:pPr>
            <a:r>
              <a:rPr lang="es-ES" sz="2000" dirty="0">
                <a:solidFill>
                  <a:schemeClr val="accent1">
                    <a:lumMod val="50000"/>
                  </a:schemeClr>
                </a:solidFill>
                <a:latin typeface="+mj-lt"/>
              </a:rPr>
              <a:t>III.- Enfermedades No Transmisibles</a:t>
            </a:r>
          </a:p>
          <a:p>
            <a:pPr marL="365760" indent="-256032" algn="just">
              <a:spcBef>
                <a:spcPts val="300"/>
              </a:spcBef>
              <a:buClr>
                <a:schemeClr val="accent3"/>
              </a:buClr>
              <a:buFont typeface="Georgia"/>
              <a:buChar char="•"/>
            </a:pPr>
            <a:r>
              <a:rPr lang="es-ES" sz="2000" dirty="0">
                <a:solidFill>
                  <a:schemeClr val="accent1">
                    <a:lumMod val="50000"/>
                  </a:schemeClr>
                </a:solidFill>
                <a:latin typeface="+mj-lt"/>
              </a:rPr>
              <a:t>IV.- Accidentes</a:t>
            </a:r>
          </a:p>
          <a:p>
            <a:pPr marL="365760" indent="-256032" algn="just">
              <a:spcBef>
                <a:spcPts val="300"/>
              </a:spcBef>
              <a:buClr>
                <a:schemeClr val="accent3"/>
              </a:buClr>
            </a:pPr>
            <a:endParaRPr lang="es-ES" sz="2800" dirty="0">
              <a:solidFill>
                <a:schemeClr val="accent1">
                  <a:lumMod val="50000"/>
                </a:schemeClr>
              </a:solidFill>
            </a:endParaRPr>
          </a:p>
        </p:txBody>
      </p:sp>
      <p:sp>
        <p:nvSpPr>
          <p:cNvPr id="4" name="3 CuadroTexto"/>
          <p:cNvSpPr txBox="1"/>
          <p:nvPr/>
        </p:nvSpPr>
        <p:spPr>
          <a:xfrm>
            <a:off x="5929322" y="1643050"/>
            <a:ext cx="278608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dirty="0"/>
              <a:t>Artículos 133- 166</a:t>
            </a:r>
            <a:endParaRPr lang="es-MX" dirty="0"/>
          </a:p>
        </p:txBody>
      </p:sp>
      <p:sp>
        <p:nvSpPr>
          <p:cNvPr id="5" name="4 CuadroTexto"/>
          <p:cNvSpPr txBox="1"/>
          <p:nvPr/>
        </p:nvSpPr>
        <p:spPr>
          <a:xfrm rot="21016302">
            <a:off x="378186" y="2422483"/>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Capítulos</a:t>
            </a:r>
            <a:endParaRPr lang="es-MX" sz="2400" dirty="0">
              <a:latin typeface="+mj-lt"/>
            </a:endParaRPr>
          </a:p>
        </p:txBody>
      </p:sp>
      <p:pic>
        <p:nvPicPr>
          <p:cNvPr id="6" name="5 Imagen" descr="prevencion-enfermedades.jpg"/>
          <p:cNvPicPr>
            <a:picLocks noChangeAspect="1"/>
          </p:cNvPicPr>
          <p:nvPr/>
        </p:nvPicPr>
        <p:blipFill>
          <a:blip r:embed="rId2"/>
          <a:stretch>
            <a:fillRect/>
          </a:stretch>
        </p:blipFill>
        <p:spPr>
          <a:xfrm>
            <a:off x="5000596" y="2071678"/>
            <a:ext cx="4143404" cy="457200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00034" y="785794"/>
            <a:ext cx="8229600" cy="71438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Octavo. Prevención</a:t>
            </a:r>
            <a:r>
              <a:rPr kumimoji="0" lang="es-ES" sz="3200" b="0" i="0" u="none" strike="noStrike" kern="1200" cap="none" spc="0" normalizeH="0" noProof="0" dirty="0">
                <a:ln>
                  <a:noFill/>
                </a:ln>
                <a:solidFill>
                  <a:schemeClr val="dk1"/>
                </a:solidFill>
                <a:effectLst/>
                <a:uLnTx/>
                <a:uFillTx/>
                <a:latin typeface="+mj-lt"/>
                <a:ea typeface="+mn-ea"/>
                <a:cs typeface="+mn-cs"/>
              </a:rPr>
              <a:t> y Control de Enfermedades y Accidentes</a:t>
            </a:r>
            <a:endParaRPr kumimoji="0" lang="es-MX" sz="3200" b="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500034" y="2214554"/>
            <a:ext cx="8358246" cy="2714644"/>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65760" indent="-256032" algn="just">
              <a:spcBef>
                <a:spcPts val="300"/>
              </a:spcBef>
              <a:buClr>
                <a:schemeClr val="accent3"/>
              </a:buClr>
              <a:buFont typeface="Georgia"/>
              <a:buChar char="•"/>
            </a:pPr>
            <a:r>
              <a:rPr lang="es-MX" dirty="0">
                <a:solidFill>
                  <a:schemeClr val="accent1">
                    <a:lumMod val="50000"/>
                  </a:schemeClr>
                </a:solidFill>
                <a:latin typeface="+mj-lt"/>
              </a:rPr>
              <a:t>Art.137- Las personas que ejerzan la medicina o que realicen actividades afines, están obligadas a dar aviso a las autoridades sanitarias de los casos de enfermedades transmisibles posteriormente a su diagnóstico o sospecha diagnóstica.</a:t>
            </a:r>
          </a:p>
          <a:p>
            <a:pPr marL="365760" indent="-256032" algn="just">
              <a:spcBef>
                <a:spcPts val="300"/>
              </a:spcBef>
              <a:buClr>
                <a:schemeClr val="accent3"/>
              </a:buClr>
              <a:buFont typeface="Georgia"/>
              <a:buChar char="•"/>
            </a:pPr>
            <a:r>
              <a:rPr lang="es-MX" dirty="0">
                <a:solidFill>
                  <a:schemeClr val="accent1">
                    <a:lumMod val="50000"/>
                  </a:schemeClr>
                </a:solidFill>
                <a:latin typeface="+mj-lt"/>
              </a:rPr>
              <a:t>Art.160- La S.S. coordinará sus actividades con otras dependencias y entidades públicas y con los gobiernos de las entidades federativas, para la investigación, prevención y control de las enfermedades no transmisibles.</a:t>
            </a:r>
          </a:p>
          <a:p>
            <a:pPr marL="365760" indent="-256032" algn="just">
              <a:spcBef>
                <a:spcPts val="300"/>
              </a:spcBef>
              <a:buClr>
                <a:schemeClr val="accent3"/>
              </a:buClr>
              <a:buFont typeface="Georgia"/>
              <a:buChar char="•"/>
            </a:pPr>
            <a:endParaRPr lang="es-MX" sz="2000" dirty="0">
              <a:solidFill>
                <a:schemeClr val="accent1">
                  <a:lumMod val="50000"/>
                </a:schemeClr>
              </a:solidFill>
              <a:latin typeface="+mj-lt"/>
            </a:endParaRPr>
          </a:p>
          <a:p>
            <a:pPr marL="365760" indent="-256032" algn="just">
              <a:spcBef>
                <a:spcPts val="300"/>
              </a:spcBef>
              <a:buClr>
                <a:schemeClr val="accent3"/>
              </a:buClr>
              <a:buFont typeface="Georgia"/>
              <a:buChar char="•"/>
            </a:pPr>
            <a:endParaRPr lang="es-ES" sz="2800" dirty="0">
              <a:solidFill>
                <a:schemeClr val="accent1">
                  <a:lumMod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28596" y="2143116"/>
            <a:ext cx="8358246" cy="3500462"/>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65760" lvl="0" indent="-256032" algn="just">
              <a:spcBef>
                <a:spcPts val="300"/>
              </a:spcBef>
              <a:buClr>
                <a:schemeClr val="accent3"/>
              </a:buClr>
              <a:buFont typeface="Georgia"/>
              <a:buChar char="•"/>
            </a:pPr>
            <a:r>
              <a:rPr lang="es-MX" dirty="0">
                <a:solidFill>
                  <a:schemeClr val="accent1">
                    <a:lumMod val="50000"/>
                  </a:schemeClr>
                </a:solidFill>
                <a:latin typeface="+mj-lt"/>
              </a:rPr>
              <a:t>Art.163- La acción en materia de prevención y control de accidentes comprende :</a:t>
            </a:r>
          </a:p>
          <a:p>
            <a:pPr marL="365760" lvl="0" indent="-256032" algn="just">
              <a:spcBef>
                <a:spcPts val="300"/>
              </a:spcBef>
              <a:buClr>
                <a:schemeClr val="accent3"/>
              </a:buClr>
              <a:buFont typeface="Georgia"/>
              <a:buChar char="•"/>
            </a:pPr>
            <a:r>
              <a:rPr lang="es-MX" dirty="0">
                <a:solidFill>
                  <a:schemeClr val="accent1">
                    <a:lumMod val="50000"/>
                  </a:schemeClr>
                </a:solidFill>
                <a:latin typeface="+mj-lt"/>
              </a:rPr>
              <a:t>I- El conocimiento de las causas más usuales que generan accidentes</a:t>
            </a:r>
          </a:p>
          <a:p>
            <a:pPr marL="365760" lvl="0" indent="-256032" algn="just">
              <a:spcBef>
                <a:spcPts val="300"/>
              </a:spcBef>
              <a:buClr>
                <a:schemeClr val="accent3"/>
              </a:buClr>
              <a:buFont typeface="Georgia"/>
              <a:buChar char="•"/>
            </a:pPr>
            <a:r>
              <a:rPr lang="es-MX" dirty="0">
                <a:solidFill>
                  <a:schemeClr val="accent1">
                    <a:lumMod val="50000"/>
                  </a:schemeClr>
                </a:solidFill>
                <a:latin typeface="+mj-lt"/>
              </a:rPr>
              <a:t> II- La adopción de medidas para prevenir accidentes</a:t>
            </a:r>
          </a:p>
          <a:p>
            <a:pPr marL="365760" lvl="0" indent="-256032" algn="just">
              <a:spcBef>
                <a:spcPts val="300"/>
              </a:spcBef>
              <a:buClr>
                <a:schemeClr val="accent3"/>
              </a:buClr>
              <a:buFont typeface="Georgia"/>
              <a:buChar char="•"/>
            </a:pPr>
            <a:r>
              <a:rPr lang="es-MX" dirty="0">
                <a:solidFill>
                  <a:schemeClr val="accent1">
                    <a:lumMod val="50000"/>
                  </a:schemeClr>
                </a:solidFill>
                <a:latin typeface="+mj-lt"/>
              </a:rPr>
              <a:t> III-El desarrollo de investigación para la prevención de los mismos </a:t>
            </a:r>
          </a:p>
          <a:p>
            <a:pPr marL="365760" lvl="0" indent="-256032" algn="just">
              <a:spcBef>
                <a:spcPts val="300"/>
              </a:spcBef>
              <a:buClr>
                <a:schemeClr val="accent3"/>
              </a:buClr>
              <a:buFont typeface="Georgia"/>
              <a:buChar char="•"/>
            </a:pPr>
            <a:r>
              <a:rPr lang="es-MX" dirty="0">
                <a:solidFill>
                  <a:schemeClr val="accent1">
                    <a:lumMod val="50000"/>
                  </a:schemeClr>
                </a:solidFill>
                <a:latin typeface="+mj-lt"/>
              </a:rPr>
              <a:t>IV- Educación para la salud, en la prevención de accidentes </a:t>
            </a:r>
          </a:p>
          <a:p>
            <a:pPr marL="365760" lvl="0" indent="-256032" algn="just">
              <a:spcBef>
                <a:spcPts val="300"/>
              </a:spcBef>
              <a:buClr>
                <a:schemeClr val="accent3"/>
              </a:buClr>
              <a:buFont typeface="Georgia"/>
              <a:buChar char="•"/>
            </a:pPr>
            <a:r>
              <a:rPr lang="es-MX" dirty="0">
                <a:solidFill>
                  <a:schemeClr val="accent1">
                    <a:lumMod val="50000"/>
                  </a:schemeClr>
                </a:solidFill>
                <a:latin typeface="+mj-lt"/>
              </a:rPr>
              <a:t>V- La atención de los padecimientos que se produzcan como consecuencia de ellos </a:t>
            </a:r>
          </a:p>
          <a:p>
            <a:pPr marL="365760" lvl="0" indent="-256032" algn="just">
              <a:spcBef>
                <a:spcPts val="300"/>
              </a:spcBef>
              <a:buClr>
                <a:schemeClr val="accent3"/>
              </a:buClr>
              <a:buFont typeface="Georgia"/>
              <a:buChar char="•"/>
            </a:pPr>
            <a:r>
              <a:rPr lang="es-MX" dirty="0">
                <a:solidFill>
                  <a:schemeClr val="accent1">
                    <a:lumMod val="50000"/>
                  </a:schemeClr>
                </a:solidFill>
                <a:latin typeface="+mj-lt"/>
              </a:rPr>
              <a:t>VI-La promoción de la participación de la comunidad en la prevención de accidentes.</a:t>
            </a:r>
          </a:p>
          <a:p>
            <a:pPr marL="365760" indent="-256032" algn="just">
              <a:spcBef>
                <a:spcPts val="300"/>
              </a:spcBef>
              <a:buClr>
                <a:schemeClr val="accent3"/>
              </a:buClr>
              <a:buFont typeface="Georgia"/>
              <a:buChar char="•"/>
            </a:pPr>
            <a:endParaRPr lang="es-MX" sz="2000" dirty="0">
              <a:solidFill>
                <a:schemeClr val="accent1">
                  <a:lumMod val="50000"/>
                </a:schemeClr>
              </a:solidFill>
              <a:latin typeface="+mj-lt"/>
            </a:endParaRPr>
          </a:p>
          <a:p>
            <a:pPr marL="365760" indent="-256032" algn="just">
              <a:spcBef>
                <a:spcPts val="300"/>
              </a:spcBef>
              <a:buClr>
                <a:schemeClr val="accent3"/>
              </a:buClr>
              <a:buFont typeface="Georgia"/>
              <a:buChar char="•"/>
            </a:pPr>
            <a:endParaRPr lang="es-ES" sz="2800" dirty="0">
              <a:solidFill>
                <a:schemeClr val="accent1">
                  <a:lumMod val="50000"/>
                </a:schemeClr>
              </a:solidFill>
            </a:endParaRPr>
          </a:p>
        </p:txBody>
      </p:sp>
      <p:sp>
        <p:nvSpPr>
          <p:cNvPr id="3" name="1 Título"/>
          <p:cNvSpPr txBox="1">
            <a:spLocks/>
          </p:cNvSpPr>
          <p:nvPr/>
        </p:nvSpPr>
        <p:spPr>
          <a:xfrm>
            <a:off x="500034" y="785794"/>
            <a:ext cx="8229600" cy="71438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Octavo. Prevención</a:t>
            </a:r>
            <a:r>
              <a:rPr kumimoji="0" lang="es-ES" sz="3200" b="0" i="0" u="none" strike="noStrike" kern="1200" cap="none" spc="0" normalizeH="0" noProof="0" dirty="0">
                <a:ln>
                  <a:noFill/>
                </a:ln>
                <a:solidFill>
                  <a:schemeClr val="dk1"/>
                </a:solidFill>
                <a:effectLst/>
                <a:uLnTx/>
                <a:uFillTx/>
                <a:latin typeface="+mj-lt"/>
                <a:ea typeface="+mn-ea"/>
                <a:cs typeface="+mn-cs"/>
              </a:rPr>
              <a:t> y Control de Enfermedades y Accidentes</a:t>
            </a:r>
            <a:endParaRPr kumimoji="0" lang="es-MX" sz="3200" b="0" i="0" u="none" strike="noStrike" kern="1200" cap="none" spc="0" normalizeH="0" baseline="0" noProof="0" dirty="0">
              <a:ln>
                <a:noFill/>
              </a:ln>
              <a:solidFill>
                <a:schemeClr val="dk1"/>
              </a:solidFill>
              <a:effectLst/>
              <a:uLnTx/>
              <a:uFillTx/>
              <a:latin typeface="+mj-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714380"/>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lvl="0" algn="ctr">
              <a:spcBef>
                <a:spcPct val="0"/>
              </a:spcBef>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a:t>
            </a:r>
            <a:r>
              <a:rPr lang="es-ES" sz="3200" dirty="0">
                <a:latin typeface="+mj-lt"/>
              </a:rPr>
              <a:t>Noveno</a:t>
            </a:r>
            <a:r>
              <a:rPr kumimoji="0" lang="es-ES" sz="3200" b="0" i="0" u="none" strike="noStrike" kern="1200" cap="none" spc="0" normalizeH="0" baseline="0" noProof="0" dirty="0">
                <a:ln>
                  <a:noFill/>
                </a:ln>
                <a:solidFill>
                  <a:schemeClr val="dk1"/>
                </a:solidFill>
                <a:effectLst/>
                <a:uLnTx/>
                <a:uFillTx/>
                <a:latin typeface="+mj-lt"/>
                <a:ea typeface="+mn-ea"/>
                <a:cs typeface="+mn-cs"/>
              </a:rPr>
              <a:t>. </a:t>
            </a:r>
            <a:r>
              <a:rPr lang="es-MX" sz="3200" dirty="0">
                <a:latin typeface="+mj-lt"/>
              </a:rPr>
              <a:t>Asistencia Social, Prevención de la Discapacidad y Rehabilitación de las Personas con Discapacidad </a:t>
            </a:r>
            <a:endParaRPr kumimoji="0" lang="es-MX" sz="320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642910" y="2714620"/>
            <a:ext cx="8143932" cy="2357454"/>
          </a:xfrm>
          <a:prstGeom prst="rect">
            <a:avLst/>
          </a:prstGeom>
        </p:spPr>
        <p:style>
          <a:lnRef idx="1">
            <a:schemeClr val="accent2"/>
          </a:lnRef>
          <a:fillRef idx="2">
            <a:schemeClr val="accent2"/>
          </a:fillRef>
          <a:effectRef idx="1">
            <a:schemeClr val="accent2"/>
          </a:effectRef>
          <a:fontRef idx="minor">
            <a:schemeClr val="dk1"/>
          </a:fontRef>
        </p:style>
        <p:txBody>
          <a:bodyPr/>
          <a:lstStyle/>
          <a:p>
            <a:pPr marL="365760" indent="-256032" algn="just">
              <a:spcBef>
                <a:spcPts val="300"/>
              </a:spcBef>
              <a:buClr>
                <a:schemeClr val="accent3"/>
              </a:buClr>
              <a:buFont typeface="Georgia"/>
              <a:buChar char="•"/>
            </a:pPr>
            <a:r>
              <a:rPr lang="es-MX" sz="2000" dirty="0">
                <a:solidFill>
                  <a:schemeClr val="accent1">
                    <a:lumMod val="50000"/>
                  </a:schemeClr>
                </a:solidFill>
                <a:latin typeface="+mj-lt"/>
              </a:rPr>
              <a:t>Art. 167- Para los efectos de esta ley, se entiende por asistencia social el conjunto de acciones tendientes a modificar y mejorar las circunstancias de carácter social que impidan al individuo su desarrollo integral, así como la protección física, mental y social de personas en estado de necesidad, desprotección o desventaja física y mental, hasta lograr su incorporación a una vida plena y productiva.</a:t>
            </a:r>
          </a:p>
          <a:p>
            <a:pPr marL="365760" indent="-256032" algn="just">
              <a:spcBef>
                <a:spcPts val="300"/>
              </a:spcBef>
              <a:buClr>
                <a:schemeClr val="accent3"/>
              </a:buClr>
            </a:pPr>
            <a:endParaRPr lang="es-ES" sz="2800" dirty="0">
              <a:solidFill>
                <a:schemeClr val="accent1">
                  <a:lumMod val="50000"/>
                </a:schemeClr>
              </a:solidFill>
            </a:endParaRPr>
          </a:p>
        </p:txBody>
      </p:sp>
      <p:sp>
        <p:nvSpPr>
          <p:cNvPr id="4" name="3 CuadroTexto"/>
          <p:cNvSpPr txBox="1"/>
          <p:nvPr/>
        </p:nvSpPr>
        <p:spPr>
          <a:xfrm>
            <a:off x="5929322" y="1643050"/>
            <a:ext cx="2786082"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S" dirty="0"/>
              <a:t>Artículos 167- 180</a:t>
            </a:r>
            <a:endParaRPr lang="es-MX" dirty="0"/>
          </a:p>
        </p:txBody>
      </p:sp>
      <p:sp>
        <p:nvSpPr>
          <p:cNvPr id="5" name="4 CuadroTexto"/>
          <p:cNvSpPr txBox="1"/>
          <p:nvPr/>
        </p:nvSpPr>
        <p:spPr>
          <a:xfrm rot="21016302">
            <a:off x="306747" y="1993855"/>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 Único</a:t>
            </a:r>
            <a:endParaRPr lang="es-MX" sz="2400" dirty="0">
              <a:latin typeface="+mj-lt"/>
            </a:endParaRPr>
          </a:p>
        </p:txBody>
      </p:sp>
      <p:pic>
        <p:nvPicPr>
          <p:cNvPr id="6" name="5 Imagen" descr="capacidades-diferentes.gif"/>
          <p:cNvPicPr>
            <a:picLocks noChangeAspect="1"/>
          </p:cNvPicPr>
          <p:nvPr/>
        </p:nvPicPr>
        <p:blipFill>
          <a:blip r:embed="rId2"/>
          <a:stretch>
            <a:fillRect/>
          </a:stretch>
        </p:blipFill>
        <p:spPr>
          <a:xfrm>
            <a:off x="3286116" y="5214951"/>
            <a:ext cx="2928958" cy="16430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714380"/>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lvl="0" algn="ctr">
              <a:spcBef>
                <a:spcPct val="0"/>
              </a:spcBef>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a:t>
            </a:r>
            <a:r>
              <a:rPr lang="es-ES" sz="3200" dirty="0">
                <a:latin typeface="+mj-lt"/>
              </a:rPr>
              <a:t>Decimo</a:t>
            </a:r>
            <a:r>
              <a:rPr kumimoji="0" lang="es-ES" sz="3200" b="0" i="0" u="none" strike="noStrike" kern="1200" cap="none" spc="0" normalizeH="0" baseline="0" noProof="0" dirty="0">
                <a:ln>
                  <a:noFill/>
                </a:ln>
                <a:solidFill>
                  <a:schemeClr val="dk1"/>
                </a:solidFill>
                <a:effectLst/>
                <a:uLnTx/>
                <a:uFillTx/>
                <a:latin typeface="+mj-lt"/>
                <a:ea typeface="+mn-ea"/>
                <a:cs typeface="+mn-cs"/>
              </a:rPr>
              <a:t>. Acción</a:t>
            </a:r>
            <a:r>
              <a:rPr kumimoji="0" lang="es-ES" sz="3200" b="0" i="0" u="none" strike="noStrike" kern="1200" cap="none" spc="0" normalizeH="0" noProof="0" dirty="0">
                <a:ln>
                  <a:noFill/>
                </a:ln>
                <a:solidFill>
                  <a:schemeClr val="dk1"/>
                </a:solidFill>
                <a:effectLst/>
                <a:uLnTx/>
                <a:uFillTx/>
                <a:latin typeface="+mj-lt"/>
                <a:ea typeface="+mn-ea"/>
                <a:cs typeface="+mn-cs"/>
              </a:rPr>
              <a:t> Extraordinaria en Materia de Salubridad General</a:t>
            </a:r>
            <a:endParaRPr kumimoji="0" lang="es-MX" sz="320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500034" y="3500438"/>
            <a:ext cx="8143932" cy="2571768"/>
          </a:xfrm>
          <a:prstGeom prst="rect">
            <a:avLst/>
          </a:prstGeom>
        </p:spPr>
        <p:style>
          <a:lnRef idx="1">
            <a:schemeClr val="accent4"/>
          </a:lnRef>
          <a:fillRef idx="2">
            <a:schemeClr val="accent4"/>
          </a:fillRef>
          <a:effectRef idx="1">
            <a:schemeClr val="accent4"/>
          </a:effectRef>
          <a:fontRef idx="minor">
            <a:schemeClr val="dk1"/>
          </a:fontRef>
        </p:style>
        <p:txBody>
          <a:bodyPr/>
          <a:lstStyle/>
          <a:p>
            <a:pPr marL="365760" lvl="0" indent="-256032" algn="just">
              <a:spcBef>
                <a:spcPts val="300"/>
              </a:spcBef>
              <a:buClr>
                <a:schemeClr val="accent3"/>
              </a:buClr>
              <a:buFont typeface="Georgia"/>
              <a:buChar char="•"/>
            </a:pPr>
            <a:r>
              <a:rPr lang="es-MX" sz="2000" dirty="0">
                <a:solidFill>
                  <a:schemeClr val="accent1">
                    <a:lumMod val="50000"/>
                  </a:schemeClr>
                </a:solidFill>
                <a:latin typeface="+mj-lt"/>
              </a:rPr>
              <a:t>Art. 181- En caso de epidemia de carácter grave, peligro de invasión de enfermedades transmisibles, situaciones de emergencia o catástrofe que afecten al país, la Secretaría de Salud dictará inmediatamente las medidas indispensables para prevenir y combatir los daños a la salud, a reserva de que tales medidas sean después sancionadas por el Presidente de la República.</a:t>
            </a:r>
          </a:p>
          <a:p>
            <a:pPr marL="365760" indent="-256032" algn="just">
              <a:spcBef>
                <a:spcPts val="300"/>
              </a:spcBef>
              <a:buClr>
                <a:schemeClr val="accent3"/>
              </a:buClr>
              <a:buFont typeface="Georgia"/>
              <a:buChar char="•"/>
            </a:pPr>
            <a:endParaRPr lang="es-MX" sz="2000" dirty="0">
              <a:solidFill>
                <a:schemeClr val="accent1">
                  <a:lumMod val="50000"/>
                </a:schemeClr>
              </a:solidFill>
              <a:latin typeface="+mj-lt"/>
            </a:endParaRPr>
          </a:p>
          <a:p>
            <a:pPr marL="365760" indent="-256032" algn="just">
              <a:spcBef>
                <a:spcPts val="300"/>
              </a:spcBef>
              <a:buClr>
                <a:schemeClr val="accent3"/>
              </a:buClr>
            </a:pPr>
            <a:endParaRPr lang="es-ES" sz="2800" dirty="0">
              <a:solidFill>
                <a:schemeClr val="accent1">
                  <a:lumMod val="50000"/>
                </a:schemeClr>
              </a:solidFill>
            </a:endParaRPr>
          </a:p>
        </p:txBody>
      </p:sp>
      <p:sp>
        <p:nvSpPr>
          <p:cNvPr id="4" name="3 CuadroTexto"/>
          <p:cNvSpPr txBox="1"/>
          <p:nvPr/>
        </p:nvSpPr>
        <p:spPr>
          <a:xfrm>
            <a:off x="5929322" y="1643050"/>
            <a:ext cx="278608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ES" dirty="0"/>
              <a:t>Artículos 181- 183</a:t>
            </a:r>
            <a:endParaRPr lang="es-MX" dirty="0"/>
          </a:p>
        </p:txBody>
      </p:sp>
      <p:sp>
        <p:nvSpPr>
          <p:cNvPr id="5" name="4 CuadroTexto"/>
          <p:cNvSpPr txBox="1"/>
          <p:nvPr/>
        </p:nvSpPr>
        <p:spPr>
          <a:xfrm rot="21016302">
            <a:off x="735376" y="2636797"/>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 Único</a:t>
            </a:r>
            <a:endParaRPr lang="es-MX" sz="2400" dirty="0">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500066"/>
          </a:xfrm>
          <a:prstGeom prst="rect">
            <a:avLst/>
          </a:prstGeo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lvl="0" algn="ctr">
              <a:spcBef>
                <a:spcPct val="0"/>
              </a:spcBef>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a:t>
            </a:r>
            <a:r>
              <a:rPr lang="es-ES" sz="3200" dirty="0">
                <a:latin typeface="+mj-lt"/>
              </a:rPr>
              <a:t>Decimo Primero</a:t>
            </a:r>
            <a:r>
              <a:rPr kumimoji="0" lang="es-ES" sz="3200" b="0" i="0" u="none" strike="noStrike" kern="1200" cap="none" spc="0" normalizeH="0" baseline="0" noProof="0" dirty="0">
                <a:ln>
                  <a:noFill/>
                </a:ln>
                <a:solidFill>
                  <a:schemeClr val="dk1"/>
                </a:solidFill>
                <a:effectLst/>
                <a:uLnTx/>
                <a:uFillTx/>
                <a:latin typeface="+mj-lt"/>
                <a:ea typeface="+mn-ea"/>
                <a:cs typeface="+mn-cs"/>
              </a:rPr>
              <a:t>. Programa</a:t>
            </a:r>
            <a:r>
              <a:rPr kumimoji="0" lang="es-ES" sz="3200" b="0" i="0" u="none" strike="noStrike" kern="1200" cap="none" spc="0" normalizeH="0" noProof="0" dirty="0">
                <a:ln>
                  <a:noFill/>
                </a:ln>
                <a:solidFill>
                  <a:schemeClr val="dk1"/>
                </a:solidFill>
                <a:effectLst/>
                <a:uLnTx/>
                <a:uFillTx/>
                <a:latin typeface="+mj-lt"/>
                <a:ea typeface="+mn-ea"/>
                <a:cs typeface="+mn-cs"/>
              </a:rPr>
              <a:t> Contra las Adicciones</a:t>
            </a:r>
            <a:endParaRPr kumimoji="0" lang="es-MX" sz="320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357158" y="3286124"/>
            <a:ext cx="5286412" cy="2786082"/>
          </a:xfrm>
          <a:prstGeom prst="rect">
            <a:avLst/>
          </a:prstGeom>
        </p:spPr>
        <p:style>
          <a:lnRef idx="1">
            <a:schemeClr val="accent5"/>
          </a:lnRef>
          <a:fillRef idx="2">
            <a:schemeClr val="accent5"/>
          </a:fillRef>
          <a:effectRef idx="1">
            <a:schemeClr val="accent5"/>
          </a:effectRef>
          <a:fontRef idx="minor">
            <a:schemeClr val="dk1"/>
          </a:fontRef>
        </p:style>
        <p:txBody>
          <a:bodyPr/>
          <a:lstStyle/>
          <a:p>
            <a:pPr marL="365760" lvl="0" indent="-256032">
              <a:spcBef>
                <a:spcPts val="300"/>
              </a:spcBef>
              <a:buClr>
                <a:schemeClr val="accent3"/>
              </a:buClr>
              <a:buFont typeface="Georgia"/>
              <a:buChar char="•"/>
            </a:pPr>
            <a:r>
              <a:rPr lang="es-ES" sz="2000" dirty="0">
                <a:solidFill>
                  <a:schemeClr val="accent1">
                    <a:lumMod val="50000"/>
                  </a:schemeClr>
                </a:solidFill>
                <a:latin typeface="+mj-lt"/>
              </a:rPr>
              <a:t>I.- Consejo Nacional Contra las Adicciones</a:t>
            </a:r>
          </a:p>
          <a:p>
            <a:pPr marL="365760" lvl="0" indent="-256032" algn="just">
              <a:spcBef>
                <a:spcPts val="300"/>
              </a:spcBef>
              <a:buClr>
                <a:schemeClr val="accent3"/>
              </a:buClr>
              <a:buFont typeface="Georgia"/>
              <a:buChar char="•"/>
            </a:pPr>
            <a:r>
              <a:rPr lang="es-ES" sz="2000" dirty="0">
                <a:solidFill>
                  <a:schemeClr val="accent1">
                    <a:lumMod val="50000"/>
                  </a:schemeClr>
                </a:solidFill>
                <a:latin typeface="+mj-lt"/>
              </a:rPr>
              <a:t>II.- Programa Contra el Alcoholismo y el Abuso de Bebidas Alcohólicas</a:t>
            </a:r>
          </a:p>
          <a:p>
            <a:pPr marL="365760" lvl="0" indent="-256032" algn="just">
              <a:spcBef>
                <a:spcPts val="300"/>
              </a:spcBef>
              <a:buClr>
                <a:schemeClr val="accent3"/>
              </a:buClr>
              <a:buFont typeface="Georgia"/>
              <a:buChar char="•"/>
            </a:pPr>
            <a:r>
              <a:rPr lang="es-ES" sz="2000" dirty="0">
                <a:solidFill>
                  <a:schemeClr val="accent1">
                    <a:lumMod val="50000"/>
                  </a:schemeClr>
                </a:solidFill>
                <a:latin typeface="+mj-lt"/>
              </a:rPr>
              <a:t>III.- Programa Contra el Tabaquismo</a:t>
            </a:r>
          </a:p>
          <a:p>
            <a:pPr marL="365760" lvl="0" indent="-256032">
              <a:spcBef>
                <a:spcPts val="300"/>
              </a:spcBef>
              <a:buClr>
                <a:schemeClr val="accent3"/>
              </a:buClr>
              <a:buFont typeface="Georgia"/>
              <a:buChar char="•"/>
            </a:pPr>
            <a:r>
              <a:rPr lang="es-ES" sz="2000" dirty="0">
                <a:solidFill>
                  <a:schemeClr val="accent1">
                    <a:lumMod val="50000"/>
                  </a:schemeClr>
                </a:solidFill>
                <a:latin typeface="+mj-lt"/>
              </a:rPr>
              <a:t>IV.- Programa Contra la Farmacodependencia</a:t>
            </a:r>
          </a:p>
          <a:p>
            <a:pPr marL="365760" lvl="0" indent="-256032" algn="just">
              <a:spcBef>
                <a:spcPts val="300"/>
              </a:spcBef>
              <a:buClr>
                <a:schemeClr val="accent3"/>
              </a:buClr>
            </a:pPr>
            <a:endParaRPr lang="es-MX" sz="2000" dirty="0">
              <a:solidFill>
                <a:schemeClr val="accent1">
                  <a:lumMod val="50000"/>
                </a:schemeClr>
              </a:solidFill>
              <a:latin typeface="+mj-lt"/>
            </a:endParaRPr>
          </a:p>
          <a:p>
            <a:pPr marL="365760" indent="-256032" algn="just">
              <a:spcBef>
                <a:spcPts val="300"/>
              </a:spcBef>
              <a:buClr>
                <a:schemeClr val="accent3"/>
              </a:buClr>
              <a:buFont typeface="Georgia"/>
              <a:buChar char="•"/>
            </a:pPr>
            <a:endParaRPr lang="es-MX" sz="2000" dirty="0">
              <a:solidFill>
                <a:schemeClr val="accent1">
                  <a:lumMod val="50000"/>
                </a:schemeClr>
              </a:solidFill>
              <a:latin typeface="+mj-lt"/>
            </a:endParaRPr>
          </a:p>
          <a:p>
            <a:pPr marL="365760" indent="-256032" algn="just">
              <a:spcBef>
                <a:spcPts val="300"/>
              </a:spcBef>
              <a:buClr>
                <a:schemeClr val="accent3"/>
              </a:buClr>
            </a:pPr>
            <a:endParaRPr lang="es-ES" sz="2800" dirty="0">
              <a:solidFill>
                <a:schemeClr val="accent1">
                  <a:lumMod val="50000"/>
                </a:schemeClr>
              </a:solidFill>
            </a:endParaRPr>
          </a:p>
        </p:txBody>
      </p:sp>
      <p:sp>
        <p:nvSpPr>
          <p:cNvPr id="4" name="3 CuadroTexto"/>
          <p:cNvSpPr txBox="1"/>
          <p:nvPr/>
        </p:nvSpPr>
        <p:spPr>
          <a:xfrm>
            <a:off x="5929322" y="1643050"/>
            <a:ext cx="2786082"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ES" dirty="0"/>
              <a:t>Artículos 184- 193</a:t>
            </a:r>
            <a:endParaRPr lang="es-MX" dirty="0"/>
          </a:p>
        </p:txBody>
      </p:sp>
      <p:sp>
        <p:nvSpPr>
          <p:cNvPr id="5" name="4 CuadroTexto"/>
          <p:cNvSpPr txBox="1"/>
          <p:nvPr/>
        </p:nvSpPr>
        <p:spPr>
          <a:xfrm rot="21016302">
            <a:off x="449624" y="2279607"/>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Capítulos</a:t>
            </a:r>
            <a:endParaRPr lang="es-MX" sz="2400" dirty="0">
              <a:latin typeface="+mj-lt"/>
            </a:endParaRPr>
          </a:p>
        </p:txBody>
      </p:sp>
      <p:pic>
        <p:nvPicPr>
          <p:cNvPr id="6" name="5 Imagen" descr="0090bd0cb61ed14caebba82aafee2e1c.jpg"/>
          <p:cNvPicPr>
            <a:picLocks noChangeAspect="1"/>
          </p:cNvPicPr>
          <p:nvPr/>
        </p:nvPicPr>
        <p:blipFill>
          <a:blip r:embed="rId2"/>
          <a:stretch>
            <a:fillRect/>
          </a:stretch>
        </p:blipFill>
        <p:spPr>
          <a:xfrm>
            <a:off x="6072198" y="3143248"/>
            <a:ext cx="2857520" cy="28575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714380"/>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lvl="0" algn="ctr">
              <a:spcBef>
                <a:spcPct val="0"/>
              </a:spcBef>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a:t>
            </a:r>
            <a:r>
              <a:rPr lang="es-ES" sz="3200" dirty="0">
                <a:latin typeface="+mj-lt"/>
              </a:rPr>
              <a:t>Decimo Segundo</a:t>
            </a:r>
            <a:r>
              <a:rPr kumimoji="0" lang="es-ES" sz="3200" b="0" i="0" u="none" strike="noStrike" kern="1200" cap="none" spc="0" normalizeH="0" baseline="0" noProof="0" dirty="0">
                <a:ln>
                  <a:noFill/>
                </a:ln>
                <a:solidFill>
                  <a:schemeClr val="dk1"/>
                </a:solidFill>
                <a:effectLst/>
                <a:uLnTx/>
                <a:uFillTx/>
                <a:latin typeface="+mj-lt"/>
                <a:ea typeface="+mn-ea"/>
                <a:cs typeface="+mn-cs"/>
              </a:rPr>
              <a:t>. Control</a:t>
            </a:r>
            <a:r>
              <a:rPr kumimoji="0" lang="es-ES" sz="3200" b="0" i="0" u="none" strike="noStrike" kern="1200" cap="none" spc="0" normalizeH="0" noProof="0" dirty="0">
                <a:ln>
                  <a:noFill/>
                </a:ln>
                <a:solidFill>
                  <a:schemeClr val="dk1"/>
                </a:solidFill>
                <a:effectLst/>
                <a:uLnTx/>
                <a:uFillTx/>
                <a:latin typeface="+mj-lt"/>
                <a:ea typeface="+mn-ea"/>
                <a:cs typeface="+mn-cs"/>
              </a:rPr>
              <a:t> Sanitario de Productos y Servicios de su Importación y Exportación</a:t>
            </a:r>
            <a:endParaRPr kumimoji="0" lang="es-MX" sz="320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214282" y="2500306"/>
            <a:ext cx="8643998" cy="4214842"/>
          </a:xfrm>
          <a:prstGeom prst="rect">
            <a:avLst/>
          </a:prstGeom>
        </p:spPr>
        <p:style>
          <a:lnRef idx="1">
            <a:schemeClr val="accent6"/>
          </a:lnRef>
          <a:fillRef idx="2">
            <a:schemeClr val="accent6"/>
          </a:fillRef>
          <a:effectRef idx="1">
            <a:schemeClr val="accent6"/>
          </a:effectRef>
          <a:fontRef idx="minor">
            <a:schemeClr val="dk1"/>
          </a:fontRef>
        </p:style>
        <p:txBody>
          <a:bodyPr/>
          <a:lstStyle/>
          <a:p>
            <a:pPr marL="365760" lvl="0" indent="-256032" algn="just">
              <a:spcBef>
                <a:spcPts val="300"/>
              </a:spcBef>
              <a:buClr>
                <a:schemeClr val="accent3"/>
              </a:buClr>
              <a:buFont typeface="Georgia"/>
              <a:buChar char="•"/>
            </a:pPr>
            <a:r>
              <a:rPr lang="es-ES" sz="1600" dirty="0">
                <a:solidFill>
                  <a:schemeClr val="accent1">
                    <a:lumMod val="50000"/>
                  </a:schemeClr>
                </a:solidFill>
                <a:latin typeface="+mj-lt"/>
              </a:rPr>
              <a:t>I.- Disposiciones Comunes</a:t>
            </a:r>
          </a:p>
          <a:p>
            <a:pPr marL="365760" lvl="0" indent="-256032" algn="just">
              <a:spcBef>
                <a:spcPts val="300"/>
              </a:spcBef>
              <a:buClr>
                <a:schemeClr val="accent3"/>
              </a:buClr>
              <a:buFont typeface="Georgia"/>
              <a:buChar char="•"/>
            </a:pPr>
            <a:r>
              <a:rPr lang="es-ES" sz="1600" dirty="0">
                <a:solidFill>
                  <a:schemeClr val="accent1">
                    <a:lumMod val="50000"/>
                  </a:schemeClr>
                </a:solidFill>
                <a:latin typeface="+mj-lt"/>
              </a:rPr>
              <a:t>II.- Alimentos y Bebidas No Alcohólicas</a:t>
            </a:r>
          </a:p>
          <a:p>
            <a:pPr marL="365760" lvl="0" indent="-256032" algn="just">
              <a:spcBef>
                <a:spcPts val="300"/>
              </a:spcBef>
              <a:buClr>
                <a:schemeClr val="accent3"/>
              </a:buClr>
              <a:buFont typeface="Georgia"/>
              <a:buChar char="•"/>
            </a:pPr>
            <a:r>
              <a:rPr lang="es-ES" sz="1600" dirty="0">
                <a:solidFill>
                  <a:schemeClr val="accent1">
                    <a:lumMod val="50000"/>
                  </a:schemeClr>
                </a:solidFill>
                <a:latin typeface="+mj-lt"/>
              </a:rPr>
              <a:t>III.- Bebidas Alcohólicas</a:t>
            </a:r>
          </a:p>
          <a:p>
            <a:pPr marL="365760" lvl="0" indent="-256032" algn="just">
              <a:spcBef>
                <a:spcPts val="300"/>
              </a:spcBef>
              <a:buClr>
                <a:schemeClr val="accent3"/>
              </a:buClr>
              <a:buFont typeface="Georgia"/>
              <a:buChar char="•"/>
            </a:pPr>
            <a:r>
              <a:rPr lang="es-ES" sz="1600" dirty="0">
                <a:solidFill>
                  <a:schemeClr val="accent1">
                    <a:lumMod val="50000"/>
                  </a:schemeClr>
                </a:solidFill>
                <a:latin typeface="+mj-lt"/>
              </a:rPr>
              <a:t>IV.- Medicamentos</a:t>
            </a:r>
          </a:p>
          <a:p>
            <a:pPr marL="365760" lvl="0" indent="-256032" algn="just">
              <a:spcBef>
                <a:spcPts val="300"/>
              </a:spcBef>
              <a:buClr>
                <a:schemeClr val="accent3"/>
              </a:buClr>
              <a:buFont typeface="Georgia"/>
              <a:buChar char="•"/>
            </a:pPr>
            <a:r>
              <a:rPr lang="es-ES" sz="1600" dirty="0">
                <a:solidFill>
                  <a:schemeClr val="accent1">
                    <a:lumMod val="50000"/>
                  </a:schemeClr>
                </a:solidFill>
                <a:latin typeface="+mj-lt"/>
              </a:rPr>
              <a:t>V.- Estupefacientes</a:t>
            </a:r>
          </a:p>
          <a:p>
            <a:pPr marL="365760" lvl="0" indent="-256032" algn="just">
              <a:spcBef>
                <a:spcPts val="300"/>
              </a:spcBef>
              <a:buClr>
                <a:schemeClr val="accent3"/>
              </a:buClr>
              <a:buFont typeface="Georgia"/>
              <a:buChar char="•"/>
            </a:pPr>
            <a:r>
              <a:rPr lang="es-ES" sz="1600" dirty="0">
                <a:solidFill>
                  <a:schemeClr val="accent1">
                    <a:lumMod val="50000"/>
                  </a:schemeClr>
                </a:solidFill>
                <a:latin typeface="+mj-lt"/>
              </a:rPr>
              <a:t>VI.- Sustancias Psicotrópicas</a:t>
            </a:r>
          </a:p>
          <a:p>
            <a:pPr marL="365760" lvl="0" indent="-256032" algn="just">
              <a:spcBef>
                <a:spcPts val="300"/>
              </a:spcBef>
              <a:buClr>
                <a:schemeClr val="accent3"/>
              </a:buClr>
              <a:buFont typeface="Georgia"/>
              <a:buChar char="•"/>
            </a:pPr>
            <a:r>
              <a:rPr lang="es-ES" sz="1600" dirty="0">
                <a:solidFill>
                  <a:schemeClr val="accent1">
                    <a:lumMod val="50000"/>
                  </a:schemeClr>
                </a:solidFill>
                <a:latin typeface="+mj-lt"/>
              </a:rPr>
              <a:t>VII.- Establecimientos Destinados al Proceso de Medicamentos</a:t>
            </a:r>
          </a:p>
          <a:p>
            <a:pPr marL="365760" lvl="0" indent="-256032" algn="just">
              <a:spcBef>
                <a:spcPts val="300"/>
              </a:spcBef>
              <a:buClr>
                <a:schemeClr val="accent3"/>
              </a:buClr>
              <a:buFont typeface="Georgia"/>
              <a:buChar char="•"/>
            </a:pPr>
            <a:r>
              <a:rPr lang="es-ES" sz="1600" dirty="0">
                <a:solidFill>
                  <a:schemeClr val="accent1">
                    <a:lumMod val="50000"/>
                  </a:schemeClr>
                </a:solidFill>
                <a:latin typeface="+mj-lt"/>
              </a:rPr>
              <a:t>VIII.- </a:t>
            </a:r>
            <a:r>
              <a:rPr lang="es-MX" sz="1600" dirty="0">
                <a:solidFill>
                  <a:schemeClr val="accent1">
                    <a:lumMod val="50000"/>
                  </a:schemeClr>
                </a:solidFill>
                <a:latin typeface="+mj-lt"/>
              </a:rPr>
              <a:t>Equipos médicos, prótesis, ortesis, ayudas funcionales, agentes de diagnóstico, insumos de uso odontológico, materiales quirúrgicos, de curación y productos higiénicos.</a:t>
            </a:r>
          </a:p>
          <a:p>
            <a:pPr marL="365760" lvl="0" indent="-256032" algn="just">
              <a:spcBef>
                <a:spcPts val="300"/>
              </a:spcBef>
              <a:buClr>
                <a:schemeClr val="accent3"/>
              </a:buClr>
              <a:buFont typeface="Georgia"/>
              <a:buChar char="•"/>
            </a:pPr>
            <a:r>
              <a:rPr lang="es-ES" sz="1600" dirty="0">
                <a:solidFill>
                  <a:schemeClr val="accent1">
                    <a:lumMod val="50000"/>
                  </a:schemeClr>
                </a:solidFill>
                <a:latin typeface="+mj-lt"/>
              </a:rPr>
              <a:t>IX.- Productos Cosméticos</a:t>
            </a:r>
          </a:p>
          <a:p>
            <a:pPr marL="365760" lvl="0" indent="-256032" algn="just">
              <a:spcBef>
                <a:spcPts val="300"/>
              </a:spcBef>
              <a:buClr>
                <a:schemeClr val="accent3"/>
              </a:buClr>
              <a:buFont typeface="Georgia"/>
              <a:buChar char="•"/>
            </a:pPr>
            <a:r>
              <a:rPr lang="es-ES" sz="1600" dirty="0">
                <a:solidFill>
                  <a:schemeClr val="accent1">
                    <a:lumMod val="50000"/>
                  </a:schemeClr>
                </a:solidFill>
                <a:latin typeface="+mj-lt"/>
              </a:rPr>
              <a:t>X.- Productos de Aseo</a:t>
            </a:r>
          </a:p>
          <a:p>
            <a:pPr marL="365760" lvl="0" indent="-256032" algn="just">
              <a:spcBef>
                <a:spcPts val="300"/>
              </a:spcBef>
              <a:buClr>
                <a:schemeClr val="accent3"/>
              </a:buClr>
              <a:buFont typeface="Georgia"/>
              <a:buChar char="•"/>
            </a:pPr>
            <a:r>
              <a:rPr lang="es-ES" sz="1600" dirty="0">
                <a:solidFill>
                  <a:schemeClr val="accent1">
                    <a:lumMod val="50000"/>
                  </a:schemeClr>
                </a:solidFill>
                <a:latin typeface="+mj-lt"/>
              </a:rPr>
              <a:t>XI.- Tabaco</a:t>
            </a:r>
          </a:p>
          <a:p>
            <a:pPr marL="365760" lvl="0" indent="-256032" algn="just">
              <a:spcBef>
                <a:spcPts val="300"/>
              </a:spcBef>
              <a:buClr>
                <a:schemeClr val="accent3"/>
              </a:buClr>
              <a:buFont typeface="Georgia"/>
              <a:buChar char="•"/>
            </a:pPr>
            <a:r>
              <a:rPr lang="es-ES" sz="1600" dirty="0">
                <a:solidFill>
                  <a:schemeClr val="accent1">
                    <a:lumMod val="50000"/>
                  </a:schemeClr>
                </a:solidFill>
                <a:latin typeface="+mj-lt"/>
              </a:rPr>
              <a:t>XII.- Plaguicidas, Nutrientes Vegetales y Sustancias Toxicas o Peligrosas</a:t>
            </a:r>
          </a:p>
          <a:p>
            <a:pPr marL="365760" lvl="0" indent="-256032" algn="just">
              <a:spcBef>
                <a:spcPts val="300"/>
              </a:spcBef>
              <a:buClr>
                <a:schemeClr val="accent3"/>
              </a:buClr>
              <a:buFont typeface="Georgia"/>
              <a:buChar char="•"/>
            </a:pPr>
            <a:r>
              <a:rPr lang="es-ES" sz="1600" dirty="0">
                <a:solidFill>
                  <a:schemeClr val="accent1">
                    <a:lumMod val="50000"/>
                  </a:schemeClr>
                </a:solidFill>
                <a:latin typeface="+mj-lt"/>
              </a:rPr>
              <a:t>XIII.- Importación y Exportación</a:t>
            </a:r>
          </a:p>
          <a:p>
            <a:pPr marL="365760" lvl="0" indent="-256032" algn="just">
              <a:spcBef>
                <a:spcPts val="300"/>
              </a:spcBef>
              <a:buClr>
                <a:schemeClr val="accent3"/>
              </a:buClr>
              <a:buFont typeface="Georgia"/>
              <a:buChar char="•"/>
            </a:pPr>
            <a:endParaRPr lang="es-ES" sz="1600" dirty="0">
              <a:solidFill>
                <a:schemeClr val="accent1">
                  <a:lumMod val="50000"/>
                </a:schemeClr>
              </a:solidFill>
              <a:latin typeface="+mj-lt"/>
            </a:endParaRPr>
          </a:p>
          <a:p>
            <a:pPr marL="365760" lvl="0" indent="-256032" algn="just">
              <a:spcBef>
                <a:spcPts val="300"/>
              </a:spcBef>
              <a:buClr>
                <a:schemeClr val="accent3"/>
              </a:buClr>
            </a:pPr>
            <a:endParaRPr lang="es-MX" sz="2000" dirty="0">
              <a:solidFill>
                <a:schemeClr val="accent1">
                  <a:lumMod val="50000"/>
                </a:schemeClr>
              </a:solidFill>
              <a:latin typeface="+mj-lt"/>
            </a:endParaRPr>
          </a:p>
          <a:p>
            <a:pPr marL="365760" indent="-256032" algn="just">
              <a:spcBef>
                <a:spcPts val="300"/>
              </a:spcBef>
              <a:buClr>
                <a:schemeClr val="accent3"/>
              </a:buClr>
              <a:buFont typeface="Georgia"/>
              <a:buChar char="•"/>
            </a:pPr>
            <a:endParaRPr lang="es-MX" sz="2000" dirty="0">
              <a:solidFill>
                <a:schemeClr val="accent1">
                  <a:lumMod val="50000"/>
                </a:schemeClr>
              </a:solidFill>
              <a:latin typeface="+mj-lt"/>
            </a:endParaRPr>
          </a:p>
          <a:p>
            <a:pPr marL="365760" indent="-256032" algn="just">
              <a:spcBef>
                <a:spcPts val="300"/>
              </a:spcBef>
              <a:buClr>
                <a:schemeClr val="accent3"/>
              </a:buClr>
            </a:pPr>
            <a:endParaRPr lang="es-ES" sz="2800" dirty="0">
              <a:solidFill>
                <a:schemeClr val="accent1">
                  <a:lumMod val="50000"/>
                </a:schemeClr>
              </a:solidFill>
            </a:endParaRPr>
          </a:p>
        </p:txBody>
      </p:sp>
      <p:sp>
        <p:nvSpPr>
          <p:cNvPr id="4" name="3 CuadroTexto"/>
          <p:cNvSpPr txBox="1"/>
          <p:nvPr/>
        </p:nvSpPr>
        <p:spPr>
          <a:xfrm>
            <a:off x="5929322" y="1643050"/>
            <a:ext cx="2786082"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 dirty="0"/>
              <a:t>Artículos 194- 299</a:t>
            </a:r>
            <a:endParaRPr lang="es-MX" dirty="0"/>
          </a:p>
        </p:txBody>
      </p:sp>
      <p:sp>
        <p:nvSpPr>
          <p:cNvPr id="5" name="4 CuadroTexto"/>
          <p:cNvSpPr txBox="1"/>
          <p:nvPr/>
        </p:nvSpPr>
        <p:spPr>
          <a:xfrm rot="21016302">
            <a:off x="306748" y="1779541"/>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Capítulos</a:t>
            </a:r>
            <a:endParaRPr lang="es-MX" sz="2400" dirty="0">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14356"/>
            <a:ext cx="8229600" cy="714380"/>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lvl="0" algn="ctr">
              <a:spcBef>
                <a:spcPct val="0"/>
              </a:spcBef>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a:t>
            </a:r>
            <a:r>
              <a:rPr lang="es-ES" sz="3200" dirty="0">
                <a:latin typeface="+mj-lt"/>
              </a:rPr>
              <a:t>Decimo Segundo</a:t>
            </a:r>
            <a:r>
              <a:rPr kumimoji="0" lang="es-ES" sz="3200" b="0" i="0" u="none" strike="noStrike" kern="1200" cap="none" spc="0" normalizeH="0" baseline="0" noProof="0" dirty="0">
                <a:ln>
                  <a:noFill/>
                </a:ln>
                <a:solidFill>
                  <a:schemeClr val="dk1"/>
                </a:solidFill>
                <a:effectLst/>
                <a:uLnTx/>
                <a:uFillTx/>
                <a:latin typeface="+mj-lt"/>
                <a:ea typeface="+mn-ea"/>
                <a:cs typeface="+mn-cs"/>
              </a:rPr>
              <a:t>. Control</a:t>
            </a:r>
            <a:r>
              <a:rPr kumimoji="0" lang="es-ES" sz="3200" b="0" i="0" u="none" strike="noStrike" kern="1200" cap="none" spc="0" normalizeH="0" noProof="0" dirty="0">
                <a:ln>
                  <a:noFill/>
                </a:ln>
                <a:solidFill>
                  <a:schemeClr val="dk1"/>
                </a:solidFill>
                <a:effectLst/>
                <a:uLnTx/>
                <a:uFillTx/>
                <a:latin typeface="+mj-lt"/>
                <a:ea typeface="+mn-ea"/>
                <a:cs typeface="+mn-cs"/>
              </a:rPr>
              <a:t> Sanitario de Productos y Servicios de su Importación y Exportación</a:t>
            </a:r>
            <a:endParaRPr kumimoji="0" lang="es-MX" sz="320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285720" y="1928802"/>
            <a:ext cx="8643998" cy="3929090"/>
          </a:xfrm>
          <a:prstGeom prst="rect">
            <a:avLst/>
          </a:prstGeom>
        </p:spPr>
        <p:style>
          <a:lnRef idx="1">
            <a:schemeClr val="accent6"/>
          </a:lnRef>
          <a:fillRef idx="2">
            <a:schemeClr val="accent6"/>
          </a:fillRef>
          <a:effectRef idx="1">
            <a:schemeClr val="accent6"/>
          </a:effectRef>
          <a:fontRef idx="minor">
            <a:schemeClr val="dk1"/>
          </a:fontRef>
        </p:style>
        <p:txBody>
          <a:bodyPr/>
          <a:lstStyle/>
          <a:p>
            <a:pPr marL="365760" indent="-256032" algn="just">
              <a:lnSpc>
                <a:spcPct val="150000"/>
              </a:lnSpc>
              <a:spcBef>
                <a:spcPts val="300"/>
              </a:spcBef>
              <a:buClr>
                <a:schemeClr val="accent3"/>
              </a:buClr>
              <a:buFont typeface="Georgia"/>
              <a:buChar char="•"/>
            </a:pPr>
            <a:r>
              <a:rPr lang="es-MX" dirty="0">
                <a:solidFill>
                  <a:schemeClr val="accent1">
                    <a:lumMod val="50000"/>
                  </a:schemeClr>
                </a:solidFill>
                <a:latin typeface="+mj-lt"/>
              </a:rPr>
              <a:t>Art. 194- Se entiende por control sanitario, el conjunto de acciones de orientación, educación, muestreo, verificación y en su caso, aplicación de medidas de seguridad y sanciones que ejerce la Secretaría de Salud con la participación de los productores, comercializadores y consumidores. El ejercicio del control sanitario será aplicable al proceso, uso, aplicación, importación, exportación y disposición final de: Alimentos y bebidas alcohólicas y no alcohólicas, medicamentos, tabaco, estupefacientes, substancias psicotrópicas, productos de perfumería y belleza, plaguicidas, nutrientes vegetales y substancias tóxicas o peligrosas.</a:t>
            </a:r>
          </a:p>
          <a:p>
            <a:pPr marL="365760" lvl="0" indent="-256032" algn="just">
              <a:spcBef>
                <a:spcPts val="300"/>
              </a:spcBef>
              <a:buClr>
                <a:schemeClr val="accent3"/>
              </a:buClr>
              <a:buFont typeface="Georgia"/>
              <a:buChar char="•"/>
            </a:pPr>
            <a:endParaRPr lang="es-ES" sz="1600" dirty="0">
              <a:solidFill>
                <a:schemeClr val="accent1">
                  <a:lumMod val="50000"/>
                </a:schemeClr>
              </a:solidFill>
              <a:latin typeface="+mj-lt"/>
            </a:endParaRPr>
          </a:p>
          <a:p>
            <a:pPr marL="365760" lvl="0" indent="-256032" algn="just">
              <a:spcBef>
                <a:spcPts val="300"/>
              </a:spcBef>
              <a:buClr>
                <a:schemeClr val="accent3"/>
              </a:buClr>
            </a:pPr>
            <a:endParaRPr lang="es-MX" sz="2000" dirty="0">
              <a:solidFill>
                <a:schemeClr val="accent1">
                  <a:lumMod val="50000"/>
                </a:schemeClr>
              </a:solidFill>
              <a:latin typeface="+mj-lt"/>
            </a:endParaRPr>
          </a:p>
          <a:p>
            <a:pPr marL="365760" indent="-256032" algn="just">
              <a:spcBef>
                <a:spcPts val="300"/>
              </a:spcBef>
              <a:buClr>
                <a:schemeClr val="accent3"/>
              </a:buClr>
              <a:buFont typeface="Georgia"/>
              <a:buChar char="•"/>
            </a:pPr>
            <a:endParaRPr lang="es-MX" sz="2000" dirty="0">
              <a:solidFill>
                <a:schemeClr val="accent1">
                  <a:lumMod val="50000"/>
                </a:schemeClr>
              </a:solidFill>
              <a:latin typeface="+mj-lt"/>
            </a:endParaRPr>
          </a:p>
          <a:p>
            <a:pPr marL="365760" indent="-256032" algn="just">
              <a:spcBef>
                <a:spcPts val="300"/>
              </a:spcBef>
              <a:buClr>
                <a:schemeClr val="accent3"/>
              </a:buClr>
            </a:pPr>
            <a:endParaRPr lang="es-ES" sz="2800" dirty="0">
              <a:solidFill>
                <a:schemeClr val="accent1">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p:cNvSpPr>
            <a:spLocks noChangeArrowheads="1"/>
          </p:cNvSpPr>
          <p:nvPr/>
        </p:nvSpPr>
        <p:spPr bwMode="auto">
          <a:xfrm>
            <a:off x="928662" y="785794"/>
            <a:ext cx="7000924" cy="604837"/>
          </a:xfrm>
          <a:prstGeom prst="rect">
            <a:avLst/>
          </a:prstGeom>
          <a:ln/>
          <a:extLst>
            <a:ext uri="{91240B29-F687-4F45-9708-019B960494DF}">
              <a14:hiddenLine xmlns:a14="http://schemas.microsoft.com/office/drawing/2010/main" w="9525">
                <a:solidFill>
                  <a:schemeClr val="tx1"/>
                </a:solidFill>
                <a:miter lim="800000"/>
                <a:headEnd/>
                <a:tailEnd/>
              </a14:hiddenLine>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s-ES_tradnl" sz="1600" dirty="0"/>
          </a:p>
          <a:p>
            <a:pPr algn="ctr">
              <a:defRPr/>
            </a:pPr>
            <a:r>
              <a:rPr lang="es-ES_tradnl" sz="2000" dirty="0">
                <a:latin typeface="+mj-lt"/>
              </a:rPr>
              <a:t>SECRETARIA DE SALUD- COFEPRIS - CONTROL SANITARIO </a:t>
            </a:r>
          </a:p>
          <a:p>
            <a:pPr algn="ctr">
              <a:defRPr/>
            </a:pPr>
            <a:r>
              <a:rPr lang="es-ES_tradnl" sz="2000" dirty="0">
                <a:latin typeface="+mj-lt"/>
              </a:rPr>
              <a:t>SISTEMA DE VALIDACION DE PROCESOS</a:t>
            </a:r>
            <a:endParaRPr lang="es-ES" sz="2000" dirty="0">
              <a:latin typeface="+mj-lt"/>
            </a:endParaRPr>
          </a:p>
          <a:p>
            <a:pPr algn="ctr">
              <a:defRPr/>
            </a:pPr>
            <a:endParaRPr lang="es-ES" sz="1600" b="1" dirty="0"/>
          </a:p>
        </p:txBody>
      </p:sp>
      <p:sp>
        <p:nvSpPr>
          <p:cNvPr id="3" name="Rectangle 22"/>
          <p:cNvSpPr>
            <a:spLocks noChangeArrowheads="1"/>
          </p:cNvSpPr>
          <p:nvPr/>
        </p:nvSpPr>
        <p:spPr bwMode="auto">
          <a:xfrm>
            <a:off x="2000232" y="5572140"/>
            <a:ext cx="1754187" cy="747713"/>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s-ES_tradnl" sz="2000" b="1">
                <a:solidFill>
                  <a:srgbClr val="404040"/>
                </a:solidFill>
                <a:effectLst>
                  <a:outerShdw blurRad="38100" dist="38100" dir="2700000" algn="tl">
                    <a:srgbClr val="000000"/>
                  </a:outerShdw>
                </a:effectLst>
                <a:latin typeface="Calibri" pitchFamily="34" charset="0"/>
              </a:rPr>
              <a:t>TECNOLOGIAS</a:t>
            </a:r>
            <a:endParaRPr lang="es-ES" sz="2000" b="1">
              <a:solidFill>
                <a:srgbClr val="404040"/>
              </a:solidFill>
              <a:effectLst>
                <a:outerShdw blurRad="38100" dist="38100" dir="2700000" algn="tl">
                  <a:srgbClr val="000000"/>
                </a:outerShdw>
              </a:effectLst>
              <a:latin typeface="Calibri" pitchFamily="34" charset="0"/>
            </a:endParaRPr>
          </a:p>
        </p:txBody>
      </p:sp>
      <p:cxnSp>
        <p:nvCxnSpPr>
          <p:cNvPr id="4" name="2 Conector recto de flecha"/>
          <p:cNvCxnSpPr>
            <a:cxnSpLocks noChangeShapeType="1"/>
            <a:stCxn id="2" idx="2"/>
            <a:endCxn id="38" idx="0"/>
          </p:cNvCxnSpPr>
          <p:nvPr/>
        </p:nvCxnSpPr>
        <p:spPr bwMode="auto">
          <a:xfrm rot="16200000" flipH="1">
            <a:off x="3562735" y="2257020"/>
            <a:ext cx="1752617" cy="19838"/>
          </a:xfrm>
          <a:prstGeom prst="straightConnector1">
            <a:avLst/>
          </a:prstGeom>
          <a:noFill/>
          <a:ln w="38100" algn="ctr">
            <a:solidFill>
              <a:srgbClr val="FFC000"/>
            </a:solidFill>
            <a:round/>
            <a:headEnd/>
            <a:tailEnd type="arrow" w="med" len="med"/>
          </a:ln>
        </p:spPr>
      </p:cxnSp>
      <p:cxnSp>
        <p:nvCxnSpPr>
          <p:cNvPr id="5" name="4 Conector recto de flecha"/>
          <p:cNvCxnSpPr>
            <a:endCxn id="3" idx="0"/>
          </p:cNvCxnSpPr>
          <p:nvPr/>
        </p:nvCxnSpPr>
        <p:spPr>
          <a:xfrm flipH="1">
            <a:off x="2878119" y="3929078"/>
            <a:ext cx="1517650" cy="164306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22"/>
          <p:cNvSpPr>
            <a:spLocks noChangeArrowheads="1"/>
          </p:cNvSpPr>
          <p:nvPr/>
        </p:nvSpPr>
        <p:spPr bwMode="auto">
          <a:xfrm>
            <a:off x="428596" y="1571612"/>
            <a:ext cx="3024187" cy="747713"/>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s-ES_tradnl" sz="2000" b="1">
                <a:solidFill>
                  <a:srgbClr val="404040"/>
                </a:solidFill>
                <a:effectLst>
                  <a:outerShdw blurRad="38100" dist="38100" dir="2700000" algn="tl">
                    <a:srgbClr val="000000"/>
                  </a:outerShdw>
                </a:effectLst>
                <a:latin typeface="Calibri" pitchFamily="34" charset="0"/>
              </a:rPr>
              <a:t>ORIGEN, CALIDAD Y </a:t>
            </a:r>
          </a:p>
          <a:p>
            <a:pPr algn="ctr">
              <a:defRPr/>
            </a:pPr>
            <a:r>
              <a:rPr lang="es-ES_tradnl" sz="2000" b="1">
                <a:solidFill>
                  <a:srgbClr val="404040"/>
                </a:solidFill>
                <a:effectLst>
                  <a:outerShdw blurRad="38100" dist="38100" dir="2700000" algn="tl">
                    <a:srgbClr val="000000"/>
                  </a:outerShdw>
                </a:effectLst>
                <a:latin typeface="Calibri" pitchFamily="34" charset="0"/>
              </a:rPr>
              <a:t>TIPO DE MATERIAS PRIMAS</a:t>
            </a:r>
            <a:endParaRPr lang="es-ES" sz="2000" b="1">
              <a:solidFill>
                <a:srgbClr val="404040"/>
              </a:solidFill>
              <a:effectLst>
                <a:outerShdw blurRad="38100" dist="38100" dir="2700000" algn="tl">
                  <a:srgbClr val="000000"/>
                </a:outerShdw>
              </a:effectLst>
              <a:latin typeface="Calibri" pitchFamily="34" charset="0"/>
            </a:endParaRPr>
          </a:p>
        </p:txBody>
      </p:sp>
      <p:sp>
        <p:nvSpPr>
          <p:cNvPr id="7" name="Rectangle 22"/>
          <p:cNvSpPr>
            <a:spLocks noChangeArrowheads="1"/>
          </p:cNvSpPr>
          <p:nvPr/>
        </p:nvSpPr>
        <p:spPr bwMode="auto">
          <a:xfrm>
            <a:off x="428596" y="3071810"/>
            <a:ext cx="2160587" cy="747712"/>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s-ES_tradnl" sz="2000" b="1" dirty="0">
                <a:solidFill>
                  <a:srgbClr val="404040"/>
                </a:solidFill>
                <a:effectLst>
                  <a:outerShdw blurRad="38100" dist="38100" dir="2700000" algn="tl">
                    <a:srgbClr val="000000"/>
                  </a:outerShdw>
                </a:effectLst>
                <a:latin typeface="Calibri" pitchFamily="34" charset="0"/>
              </a:rPr>
              <a:t>CONTROL DE </a:t>
            </a:r>
          </a:p>
          <a:p>
            <a:pPr algn="ctr">
              <a:defRPr/>
            </a:pPr>
            <a:r>
              <a:rPr lang="es-ES_tradnl" sz="2000" b="1" dirty="0">
                <a:solidFill>
                  <a:srgbClr val="404040"/>
                </a:solidFill>
                <a:effectLst>
                  <a:outerShdw blurRad="38100" dist="38100" dir="2700000" algn="tl">
                    <a:srgbClr val="000000"/>
                  </a:outerShdw>
                </a:effectLst>
                <a:latin typeface="Calibri" pitchFamily="34" charset="0"/>
              </a:rPr>
              <a:t>LA CALIDAD</a:t>
            </a:r>
            <a:endParaRPr lang="es-ES" sz="2000" b="1" dirty="0">
              <a:solidFill>
                <a:srgbClr val="404040"/>
              </a:solidFill>
              <a:effectLst>
                <a:outerShdw blurRad="38100" dist="38100" dir="2700000" algn="tl">
                  <a:srgbClr val="000000"/>
                </a:outerShdw>
              </a:effectLst>
              <a:latin typeface="Calibri" pitchFamily="34" charset="0"/>
            </a:endParaRPr>
          </a:p>
        </p:txBody>
      </p:sp>
      <p:sp>
        <p:nvSpPr>
          <p:cNvPr id="8" name="Rectangle 22"/>
          <p:cNvSpPr>
            <a:spLocks noChangeArrowheads="1"/>
          </p:cNvSpPr>
          <p:nvPr/>
        </p:nvSpPr>
        <p:spPr bwMode="auto">
          <a:xfrm>
            <a:off x="428596" y="4643446"/>
            <a:ext cx="2374900" cy="747713"/>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s-ES_tradnl" sz="2000" b="1" dirty="0">
                <a:solidFill>
                  <a:srgbClr val="404040"/>
                </a:solidFill>
                <a:effectLst>
                  <a:outerShdw blurRad="38100" dist="38100" dir="2700000" algn="tl">
                    <a:srgbClr val="000000"/>
                  </a:outerShdw>
                </a:effectLst>
                <a:latin typeface="Calibri" pitchFamily="34" charset="0"/>
              </a:rPr>
              <a:t>PROCESOS DE </a:t>
            </a:r>
          </a:p>
          <a:p>
            <a:pPr algn="ctr">
              <a:defRPr/>
            </a:pPr>
            <a:r>
              <a:rPr lang="es-ES_tradnl" sz="2000" b="1" dirty="0">
                <a:solidFill>
                  <a:srgbClr val="404040"/>
                </a:solidFill>
                <a:effectLst>
                  <a:outerShdw blurRad="38100" dist="38100" dir="2700000" algn="tl">
                    <a:srgbClr val="000000"/>
                  </a:outerShdw>
                </a:effectLst>
                <a:latin typeface="Calibri" pitchFamily="34" charset="0"/>
              </a:rPr>
              <a:t>PRODUCCIÓN</a:t>
            </a:r>
            <a:endParaRPr lang="es-ES" sz="2000" b="1" dirty="0">
              <a:solidFill>
                <a:srgbClr val="404040"/>
              </a:solidFill>
              <a:effectLst>
                <a:outerShdw blurRad="38100" dist="38100" dir="2700000" algn="tl">
                  <a:srgbClr val="000000"/>
                </a:outerShdw>
              </a:effectLst>
              <a:latin typeface="Calibri" pitchFamily="34" charset="0"/>
            </a:endParaRPr>
          </a:p>
        </p:txBody>
      </p:sp>
      <p:sp>
        <p:nvSpPr>
          <p:cNvPr id="9" name="Rectangle 22"/>
          <p:cNvSpPr>
            <a:spLocks noChangeArrowheads="1"/>
          </p:cNvSpPr>
          <p:nvPr/>
        </p:nvSpPr>
        <p:spPr bwMode="auto">
          <a:xfrm>
            <a:off x="6143636" y="1571612"/>
            <a:ext cx="2376487" cy="747713"/>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s-ES_tradnl" sz="2000" b="1">
                <a:solidFill>
                  <a:srgbClr val="404040"/>
                </a:solidFill>
                <a:effectLst>
                  <a:outerShdw blurRad="38100" dist="38100" dir="2700000" algn="tl">
                    <a:srgbClr val="000000"/>
                  </a:outerShdw>
                </a:effectLst>
                <a:latin typeface="Calibri" pitchFamily="34" charset="0"/>
              </a:rPr>
              <a:t>COMERCIALIZACIÓN</a:t>
            </a:r>
            <a:endParaRPr lang="es-ES" sz="2000" b="1">
              <a:solidFill>
                <a:srgbClr val="404040"/>
              </a:solidFill>
              <a:effectLst>
                <a:outerShdw blurRad="38100" dist="38100" dir="2700000" algn="tl">
                  <a:srgbClr val="000000"/>
                </a:outerShdw>
              </a:effectLst>
              <a:latin typeface="Calibri" pitchFamily="34" charset="0"/>
            </a:endParaRPr>
          </a:p>
        </p:txBody>
      </p:sp>
      <p:sp>
        <p:nvSpPr>
          <p:cNvPr id="10" name="Rectangle 22"/>
          <p:cNvSpPr>
            <a:spLocks noChangeArrowheads="1"/>
          </p:cNvSpPr>
          <p:nvPr/>
        </p:nvSpPr>
        <p:spPr bwMode="auto">
          <a:xfrm>
            <a:off x="6286512" y="3143248"/>
            <a:ext cx="2366962" cy="747713"/>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s-ES_tradnl" sz="2000" b="1">
                <a:solidFill>
                  <a:srgbClr val="404040"/>
                </a:solidFill>
                <a:effectLst>
                  <a:outerShdw blurRad="38100" dist="38100" dir="2700000" algn="tl">
                    <a:srgbClr val="000000"/>
                  </a:outerShdw>
                </a:effectLst>
                <a:latin typeface="Calibri" pitchFamily="34" charset="0"/>
              </a:rPr>
              <a:t>TRANSPORTE</a:t>
            </a:r>
            <a:endParaRPr lang="es-ES" sz="2000" b="1">
              <a:solidFill>
                <a:srgbClr val="404040"/>
              </a:solidFill>
              <a:effectLst>
                <a:outerShdw blurRad="38100" dist="38100" dir="2700000" algn="tl">
                  <a:srgbClr val="000000"/>
                </a:outerShdw>
              </a:effectLst>
              <a:latin typeface="Calibri" pitchFamily="34" charset="0"/>
            </a:endParaRPr>
          </a:p>
        </p:txBody>
      </p:sp>
      <p:sp>
        <p:nvSpPr>
          <p:cNvPr id="11" name="Rectangle 22"/>
          <p:cNvSpPr>
            <a:spLocks noChangeArrowheads="1"/>
          </p:cNvSpPr>
          <p:nvPr/>
        </p:nvSpPr>
        <p:spPr bwMode="auto">
          <a:xfrm>
            <a:off x="6072198" y="4572008"/>
            <a:ext cx="2376487" cy="747712"/>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s-ES_tradnl" sz="2000" b="1">
                <a:solidFill>
                  <a:srgbClr val="404040"/>
                </a:solidFill>
                <a:effectLst>
                  <a:outerShdw blurRad="38100" dist="38100" dir="2700000" algn="tl">
                    <a:srgbClr val="000000"/>
                  </a:outerShdw>
                </a:effectLst>
                <a:latin typeface="Calibri" pitchFamily="34" charset="0"/>
              </a:rPr>
              <a:t>ALMACENAMIENTO</a:t>
            </a:r>
            <a:endParaRPr lang="es-ES" sz="2000" b="1">
              <a:solidFill>
                <a:srgbClr val="404040"/>
              </a:solidFill>
              <a:effectLst>
                <a:outerShdw blurRad="38100" dist="38100" dir="2700000" algn="tl">
                  <a:srgbClr val="000000"/>
                </a:outerShdw>
              </a:effectLst>
              <a:latin typeface="Calibri" pitchFamily="34" charset="0"/>
            </a:endParaRPr>
          </a:p>
        </p:txBody>
      </p:sp>
      <p:cxnSp>
        <p:nvCxnSpPr>
          <p:cNvPr id="12" name="11 Conector recto de flecha"/>
          <p:cNvCxnSpPr>
            <a:endCxn id="10" idx="1"/>
          </p:cNvCxnSpPr>
          <p:nvPr/>
        </p:nvCxnSpPr>
        <p:spPr>
          <a:xfrm>
            <a:off x="5297499" y="3517898"/>
            <a:ext cx="989013"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endCxn id="7" idx="3"/>
          </p:cNvCxnSpPr>
          <p:nvPr/>
        </p:nvCxnSpPr>
        <p:spPr>
          <a:xfrm flipH="1" flipV="1">
            <a:off x="2589183" y="3446460"/>
            <a:ext cx="941388" cy="58737"/>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endCxn id="11" idx="0"/>
          </p:cNvCxnSpPr>
          <p:nvPr/>
        </p:nvCxnSpPr>
        <p:spPr>
          <a:xfrm>
            <a:off x="5311785" y="3563945"/>
            <a:ext cx="1949450" cy="1008063"/>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endCxn id="8" idx="0"/>
          </p:cNvCxnSpPr>
          <p:nvPr/>
        </p:nvCxnSpPr>
        <p:spPr>
          <a:xfrm flipH="1">
            <a:off x="1616046" y="3563946"/>
            <a:ext cx="1914525" cy="10795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endCxn id="6" idx="2"/>
          </p:cNvCxnSpPr>
          <p:nvPr/>
        </p:nvCxnSpPr>
        <p:spPr>
          <a:xfrm flipH="1" flipV="1">
            <a:off x="1941483" y="2319325"/>
            <a:ext cx="1589088" cy="1125537"/>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endCxn id="9" idx="2"/>
          </p:cNvCxnSpPr>
          <p:nvPr/>
        </p:nvCxnSpPr>
        <p:spPr>
          <a:xfrm flipV="1">
            <a:off x="5310198" y="2319325"/>
            <a:ext cx="2022475" cy="1125537"/>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22"/>
          <p:cNvSpPr>
            <a:spLocks noChangeArrowheads="1"/>
          </p:cNvSpPr>
          <p:nvPr/>
        </p:nvSpPr>
        <p:spPr bwMode="auto">
          <a:xfrm>
            <a:off x="4714876" y="5572140"/>
            <a:ext cx="1862137" cy="749300"/>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s-ES_tradnl" sz="2000" b="1">
                <a:solidFill>
                  <a:srgbClr val="404040"/>
                </a:solidFill>
                <a:effectLst>
                  <a:outerShdw blurRad="38100" dist="38100" dir="2700000" algn="tl">
                    <a:srgbClr val="000000"/>
                  </a:outerShdw>
                </a:effectLst>
                <a:latin typeface="Calibri" pitchFamily="34" charset="0"/>
              </a:rPr>
              <a:t>DISTRIBUCIÓN DE</a:t>
            </a:r>
          </a:p>
          <a:p>
            <a:pPr algn="ctr">
              <a:defRPr/>
            </a:pPr>
            <a:r>
              <a:rPr lang="es-ES_tradnl" sz="2000" b="1">
                <a:solidFill>
                  <a:srgbClr val="404040"/>
                </a:solidFill>
                <a:effectLst>
                  <a:outerShdw blurRad="38100" dist="38100" dir="2700000" algn="tl">
                    <a:srgbClr val="000000"/>
                  </a:outerShdw>
                </a:effectLst>
                <a:latin typeface="Calibri" pitchFamily="34" charset="0"/>
              </a:rPr>
              <a:t>MEDICAMENTOS</a:t>
            </a:r>
            <a:endParaRPr lang="es-ES" sz="2000" b="1">
              <a:solidFill>
                <a:srgbClr val="404040"/>
              </a:solidFill>
              <a:effectLst>
                <a:outerShdw blurRad="38100" dist="38100" dir="2700000" algn="tl">
                  <a:srgbClr val="000000"/>
                </a:outerShdw>
              </a:effectLst>
              <a:latin typeface="Calibri" pitchFamily="34" charset="0"/>
            </a:endParaRPr>
          </a:p>
        </p:txBody>
      </p:sp>
      <p:cxnSp>
        <p:nvCxnSpPr>
          <p:cNvPr id="19" name="18 Conector recto de flecha"/>
          <p:cNvCxnSpPr/>
          <p:nvPr/>
        </p:nvCxnSpPr>
        <p:spPr>
          <a:xfrm>
            <a:off x="4500562" y="3929066"/>
            <a:ext cx="1273175" cy="164306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22"/>
          <p:cNvSpPr>
            <a:spLocks noChangeArrowheads="1"/>
          </p:cNvSpPr>
          <p:nvPr/>
        </p:nvSpPr>
        <p:spPr bwMode="auto">
          <a:xfrm>
            <a:off x="3571868" y="3143248"/>
            <a:ext cx="1754187" cy="747713"/>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s-ES_tradnl" sz="2000" b="1" dirty="0">
                <a:solidFill>
                  <a:srgbClr val="404040"/>
                </a:solidFill>
                <a:effectLst>
                  <a:outerShdw blurRad="38100" dist="38100" dir="2700000" algn="tl">
                    <a:srgbClr val="000000"/>
                  </a:outerShdw>
                </a:effectLst>
                <a:latin typeface="Calibri" pitchFamily="34" charset="0"/>
              </a:rPr>
              <a:t>CALIFICACION  </a:t>
            </a:r>
          </a:p>
          <a:p>
            <a:pPr algn="ctr">
              <a:defRPr/>
            </a:pPr>
            <a:r>
              <a:rPr lang="es-ES_tradnl" sz="2000" b="1" dirty="0">
                <a:solidFill>
                  <a:srgbClr val="404040"/>
                </a:solidFill>
                <a:effectLst>
                  <a:outerShdw blurRad="38100" dist="38100" dir="2700000" algn="tl">
                    <a:srgbClr val="000000"/>
                  </a:outerShdw>
                </a:effectLst>
                <a:latin typeface="Calibri" pitchFamily="34" charset="0"/>
              </a:rPr>
              <a:t>B.P.F</a:t>
            </a:r>
            <a:endParaRPr lang="es-ES" sz="2000" b="1" dirty="0">
              <a:solidFill>
                <a:srgbClr val="404040"/>
              </a:solidFill>
              <a:effectLst>
                <a:outerShdw blurRad="38100" dist="38100" dir="2700000" algn="tl">
                  <a:srgbClr val="000000"/>
                </a:outerShdw>
              </a:effectLst>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1928802"/>
            <a:ext cx="4714908" cy="857256"/>
          </a:xfrm>
        </p:spPr>
        <p:txBody>
          <a:bodyPr>
            <a:normAutofit fontScale="90000"/>
          </a:bodyPr>
          <a:lstStyle/>
          <a:p>
            <a:pPr algn="ctr"/>
            <a:r>
              <a:rPr lang="es-MX" sz="2700" dirty="0"/>
              <a:t>La atención médica es el conjunto de servicios que se proporcionan al individuo, con el fin de proteger, promover y restaurar su salud.</a:t>
            </a:r>
            <a:br>
              <a:rPr lang="es-MX" dirty="0"/>
            </a:br>
            <a:endParaRPr lang="es-MX" dirty="0"/>
          </a:p>
        </p:txBody>
      </p:sp>
      <p:sp>
        <p:nvSpPr>
          <p:cNvPr id="3" name="2 Marcador de contenido"/>
          <p:cNvSpPr>
            <a:spLocks noGrp="1"/>
          </p:cNvSpPr>
          <p:nvPr>
            <p:ph idx="1"/>
          </p:nvPr>
        </p:nvSpPr>
        <p:spPr>
          <a:xfrm>
            <a:off x="3143240" y="3571876"/>
            <a:ext cx="5500726" cy="3000396"/>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s-MX" sz="2000" dirty="0">
                <a:solidFill>
                  <a:schemeClr val="tx2"/>
                </a:solidFill>
                <a:latin typeface="+mj-lt"/>
              </a:rPr>
              <a:t>Preventivas, que incluyen las de promoción y educación para la salud y las de protección específica; </a:t>
            </a:r>
          </a:p>
          <a:p>
            <a:pPr algn="just"/>
            <a:r>
              <a:rPr lang="es-MX" sz="2000" dirty="0">
                <a:solidFill>
                  <a:schemeClr val="tx2"/>
                </a:solidFill>
                <a:latin typeface="+mj-lt"/>
              </a:rPr>
              <a:t>Curativas, que tienen como fin, establecer un diagnóstico y proporcionar un tratamiento oportuno y </a:t>
            </a:r>
          </a:p>
          <a:p>
            <a:pPr algn="just"/>
            <a:r>
              <a:rPr lang="es-MX" sz="2000" dirty="0">
                <a:solidFill>
                  <a:schemeClr val="tx2"/>
                </a:solidFill>
                <a:latin typeface="+mj-lt"/>
              </a:rPr>
              <a:t>De rehabilitación, que incluyen acciones tendientes a corregir las invalideces físicas o mentales.</a:t>
            </a:r>
          </a:p>
          <a:p>
            <a:endParaRPr lang="es-MX" dirty="0"/>
          </a:p>
        </p:txBody>
      </p:sp>
      <p:sp>
        <p:nvSpPr>
          <p:cNvPr id="4" name="3 CuadroTexto"/>
          <p:cNvSpPr txBox="1"/>
          <p:nvPr/>
        </p:nvSpPr>
        <p:spPr>
          <a:xfrm rot="20355368">
            <a:off x="533112" y="4206405"/>
            <a:ext cx="2643206" cy="147732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MX" dirty="0">
                <a:latin typeface="Trebuchet MS" pitchFamily="34" charset="0"/>
              </a:rPr>
              <a:t>Las actividades de atención médica que ofrecen los servicios de salud son:</a:t>
            </a:r>
          </a:p>
          <a:p>
            <a:endParaRPr lang="es-MX" dirty="0"/>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a:ln>
                  <a:noFill/>
                </a:ln>
                <a:solidFill>
                  <a:srgbClr val="3F424B"/>
                </a:solidFill>
                <a:effectLst/>
                <a:latin typeface="Verdana" pitchFamily="34" charset="0"/>
                <a:ea typeface="Times New Roman" pitchFamily="18" charset="0"/>
                <a:cs typeface="Times New Roman" pitchFamily="18" charset="0"/>
              </a:rPr>
              <a:t>Las actividades de atenci</a:t>
            </a:r>
            <a:r>
              <a:rPr kumimoji="0" lang="es-MX" sz="800" b="0" i="0" u="none" strike="noStrike" cap="none" normalizeH="0" baseline="0">
                <a:ln>
                  <a:noFill/>
                </a:ln>
                <a:solidFill>
                  <a:srgbClr val="3F424B"/>
                </a:solidFill>
                <a:effectLst/>
                <a:latin typeface="Calibri"/>
                <a:ea typeface="Times New Roman" pitchFamily="18" charset="0"/>
                <a:cs typeface="Times New Roman" pitchFamily="18" charset="0"/>
              </a:rPr>
              <a:t>ó</a:t>
            </a:r>
            <a:r>
              <a:rPr kumimoji="0" lang="es-MX" sz="800" b="0" i="0" u="none" strike="noStrike" cap="none" normalizeH="0" baseline="0">
                <a:ln>
                  <a:noFill/>
                </a:ln>
                <a:solidFill>
                  <a:srgbClr val="3F424B"/>
                </a:solidFill>
                <a:effectLst/>
                <a:latin typeface="Verdana" pitchFamily="34" charset="0"/>
                <a:ea typeface="Times New Roman" pitchFamily="18" charset="0"/>
                <a:cs typeface="Times New Roman" pitchFamily="18" charset="0"/>
              </a:rPr>
              <a:t>n m</a:t>
            </a:r>
            <a:r>
              <a:rPr kumimoji="0" lang="es-MX" sz="800" b="0" i="0" u="none" strike="noStrike" cap="none" normalizeH="0" baseline="0">
                <a:ln>
                  <a:noFill/>
                </a:ln>
                <a:solidFill>
                  <a:srgbClr val="3F424B"/>
                </a:solidFill>
                <a:effectLst/>
                <a:latin typeface="Calibri"/>
                <a:ea typeface="Times New Roman" pitchFamily="18" charset="0"/>
                <a:cs typeface="Times New Roman" pitchFamily="18" charset="0"/>
              </a:rPr>
              <a:t>é</a:t>
            </a:r>
            <a:r>
              <a:rPr kumimoji="0" lang="es-MX" sz="800" b="0" i="0" u="none" strike="noStrike" cap="none" normalizeH="0" baseline="0">
                <a:ln>
                  <a:noFill/>
                </a:ln>
                <a:solidFill>
                  <a:srgbClr val="3F424B"/>
                </a:solidFill>
                <a:effectLst/>
                <a:latin typeface="Verdana" pitchFamily="34" charset="0"/>
                <a:ea typeface="Times New Roman" pitchFamily="18" charset="0"/>
                <a:cs typeface="Times New Roman" pitchFamily="18" charset="0"/>
              </a:rPr>
              <a:t>dica que ofrecen los servicios de salud son:</a:t>
            </a:r>
            <a:endParaRPr kumimoji="0" lang="es-MX" sz="1800" b="0" i="0" u="none" strike="noStrike" cap="none" normalizeH="0" baseline="0">
              <a:ln>
                <a:noFill/>
              </a:ln>
              <a:solidFill>
                <a:schemeClr val="tx1"/>
              </a:solidFill>
              <a:effectLst/>
              <a:latin typeface="Arial" pitchFamily="34" charset="0"/>
            </a:endParaRPr>
          </a:p>
        </p:txBody>
      </p:sp>
      <p:pic>
        <p:nvPicPr>
          <p:cNvPr id="6" name="5 Imagen" descr="sanidad12080411.jpg"/>
          <p:cNvPicPr>
            <a:picLocks noChangeAspect="1"/>
          </p:cNvPicPr>
          <p:nvPr/>
        </p:nvPicPr>
        <p:blipFill>
          <a:blip r:embed="rId2"/>
          <a:stretch>
            <a:fillRect/>
          </a:stretch>
        </p:blipFill>
        <p:spPr>
          <a:xfrm>
            <a:off x="5715008" y="785794"/>
            <a:ext cx="2357454" cy="250702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14356"/>
            <a:ext cx="8229600" cy="714380"/>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lvl="0" algn="ctr">
              <a:spcBef>
                <a:spcPct val="0"/>
              </a:spcBef>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a:t>
            </a:r>
            <a:r>
              <a:rPr lang="es-ES" sz="3200" dirty="0">
                <a:latin typeface="+mj-lt"/>
              </a:rPr>
              <a:t>Decimo Segundo</a:t>
            </a:r>
            <a:r>
              <a:rPr kumimoji="0" lang="es-ES" sz="3200" b="0" i="0" u="none" strike="noStrike" kern="1200" cap="none" spc="0" normalizeH="0" baseline="0" noProof="0" dirty="0">
                <a:ln>
                  <a:noFill/>
                </a:ln>
                <a:solidFill>
                  <a:schemeClr val="dk1"/>
                </a:solidFill>
                <a:effectLst/>
                <a:uLnTx/>
                <a:uFillTx/>
                <a:latin typeface="+mj-lt"/>
                <a:ea typeface="+mn-ea"/>
                <a:cs typeface="+mn-cs"/>
              </a:rPr>
              <a:t>. Control</a:t>
            </a:r>
            <a:r>
              <a:rPr kumimoji="0" lang="es-ES" sz="3200" b="0" i="0" u="none" strike="noStrike" kern="1200" cap="none" spc="0" normalizeH="0" noProof="0" dirty="0">
                <a:ln>
                  <a:noFill/>
                </a:ln>
                <a:solidFill>
                  <a:schemeClr val="dk1"/>
                </a:solidFill>
                <a:effectLst/>
                <a:uLnTx/>
                <a:uFillTx/>
                <a:latin typeface="+mj-lt"/>
                <a:ea typeface="+mn-ea"/>
                <a:cs typeface="+mn-cs"/>
              </a:rPr>
              <a:t> Sanitario de Productos y Servicios de su Importación y Exportación</a:t>
            </a:r>
            <a:endParaRPr kumimoji="0" lang="es-MX" sz="320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214282" y="1928802"/>
            <a:ext cx="8643998" cy="4143404"/>
          </a:xfrm>
          <a:prstGeom prst="rect">
            <a:avLst/>
          </a:prstGeom>
        </p:spPr>
        <p:style>
          <a:lnRef idx="1">
            <a:schemeClr val="accent6"/>
          </a:lnRef>
          <a:fillRef idx="2">
            <a:schemeClr val="accent6"/>
          </a:fillRef>
          <a:effectRef idx="1">
            <a:schemeClr val="accent6"/>
          </a:effectRef>
          <a:fontRef idx="minor">
            <a:schemeClr val="dk1"/>
          </a:fontRef>
        </p:style>
        <p:txBody>
          <a:bodyPr/>
          <a:lstStyle/>
          <a:p>
            <a:pPr marL="365760" indent="-256032" algn="just">
              <a:spcBef>
                <a:spcPts val="300"/>
              </a:spcBef>
              <a:buClr>
                <a:schemeClr val="accent3"/>
              </a:buClr>
              <a:buFont typeface="Georgia"/>
              <a:buChar char="•"/>
            </a:pPr>
            <a:r>
              <a:rPr lang="es-MX" sz="1600" dirty="0">
                <a:solidFill>
                  <a:srgbClr val="404040"/>
                </a:solidFill>
                <a:effectLst>
                  <a:outerShdw blurRad="38100" dist="38100" dir="2700000" algn="tl">
                    <a:srgbClr val="C0C0C0"/>
                  </a:outerShdw>
                </a:effectLst>
                <a:latin typeface="+mj-lt"/>
              </a:rPr>
              <a:t>Para los efectos de esta Ley, se entiende por:</a:t>
            </a:r>
          </a:p>
          <a:p>
            <a:pPr marL="365760" indent="-256032" algn="just">
              <a:spcBef>
                <a:spcPts val="300"/>
              </a:spcBef>
              <a:buClr>
                <a:schemeClr val="accent3"/>
              </a:buClr>
              <a:buFont typeface="Georgia"/>
              <a:buChar char="•"/>
            </a:pPr>
            <a:r>
              <a:rPr lang="es-MX" sz="1600" dirty="0">
                <a:solidFill>
                  <a:srgbClr val="404040"/>
                </a:solidFill>
                <a:effectLst>
                  <a:outerShdw blurRad="38100" dist="38100" dir="2700000" algn="tl">
                    <a:srgbClr val="C0C0C0"/>
                  </a:outerShdw>
                </a:effectLst>
                <a:latin typeface="+mj-lt"/>
              </a:rPr>
              <a:t>I. </a:t>
            </a:r>
            <a:r>
              <a:rPr lang="es-MX" sz="1600" b="1" dirty="0">
                <a:solidFill>
                  <a:srgbClr val="404040"/>
                </a:solidFill>
                <a:effectLst>
                  <a:outerShdw blurRad="38100" dist="38100" dir="2700000" algn="tl">
                    <a:srgbClr val="C0C0C0"/>
                  </a:outerShdw>
                </a:effectLst>
                <a:latin typeface="+mj-lt"/>
              </a:rPr>
              <a:t>Medicamentos:</a:t>
            </a:r>
            <a:r>
              <a:rPr lang="es-MX" sz="1600" dirty="0">
                <a:solidFill>
                  <a:srgbClr val="404040"/>
                </a:solidFill>
                <a:effectLst>
                  <a:outerShdw blurRad="38100" dist="38100" dir="2700000" algn="tl">
                    <a:srgbClr val="C0C0C0"/>
                  </a:outerShdw>
                </a:effectLst>
                <a:latin typeface="+mj-lt"/>
              </a:rPr>
              <a:t> Toda substancia o mezcla de substancias de origen natural o sintético que tenga efecto terapéutico, preventivo o </a:t>
            </a:r>
            <a:r>
              <a:rPr lang="es-MX" sz="1600" dirty="0" err="1">
                <a:solidFill>
                  <a:srgbClr val="404040"/>
                </a:solidFill>
                <a:effectLst>
                  <a:outerShdw blurRad="38100" dist="38100" dir="2700000" algn="tl">
                    <a:srgbClr val="C0C0C0"/>
                  </a:outerShdw>
                </a:effectLst>
                <a:latin typeface="+mj-lt"/>
              </a:rPr>
              <a:t>rehabilitatorio</a:t>
            </a:r>
            <a:r>
              <a:rPr lang="es-MX" sz="1600" dirty="0">
                <a:solidFill>
                  <a:srgbClr val="404040"/>
                </a:solidFill>
                <a:effectLst>
                  <a:outerShdw blurRad="38100" dist="38100" dir="2700000" algn="tl">
                    <a:srgbClr val="C0C0C0"/>
                  </a:outerShdw>
                </a:effectLst>
                <a:latin typeface="+mj-lt"/>
              </a:rPr>
              <a:t>, que se presente en forma farmacéutica y se identifique como tal por su actividad farmacológica, características físicas, químicas y biológicas.</a:t>
            </a:r>
          </a:p>
          <a:p>
            <a:pPr marL="365760" indent="-256032" algn="just">
              <a:spcBef>
                <a:spcPts val="300"/>
              </a:spcBef>
              <a:buClr>
                <a:schemeClr val="accent3"/>
              </a:buClr>
              <a:buFont typeface="Georgia"/>
              <a:buChar char="•"/>
            </a:pPr>
            <a:r>
              <a:rPr lang="es-MX" sz="1600" b="1" dirty="0">
                <a:solidFill>
                  <a:srgbClr val="404040"/>
                </a:solidFill>
                <a:effectLst>
                  <a:outerShdw blurRad="38100" dist="38100" dir="2700000" algn="tl">
                    <a:srgbClr val="C0C0C0"/>
                  </a:outerShdw>
                </a:effectLst>
                <a:latin typeface="+mj-lt"/>
              </a:rPr>
              <a:t>II.</a:t>
            </a:r>
            <a:r>
              <a:rPr lang="es-MX" sz="1600" dirty="0">
                <a:solidFill>
                  <a:srgbClr val="404040"/>
                </a:solidFill>
                <a:effectLst>
                  <a:outerShdw blurRad="38100" dist="38100" dir="2700000" algn="tl">
                    <a:srgbClr val="C0C0C0"/>
                  </a:outerShdw>
                </a:effectLst>
                <a:latin typeface="+mj-lt"/>
              </a:rPr>
              <a:t> </a:t>
            </a:r>
            <a:r>
              <a:rPr lang="es-MX" sz="1600" b="1" dirty="0">
                <a:solidFill>
                  <a:srgbClr val="404040"/>
                </a:solidFill>
                <a:effectLst>
                  <a:outerShdw blurRad="38100" dist="38100" dir="2700000" algn="tl">
                    <a:srgbClr val="C0C0C0"/>
                  </a:outerShdw>
                </a:effectLst>
                <a:latin typeface="+mj-lt"/>
              </a:rPr>
              <a:t>Fármaco:</a:t>
            </a:r>
            <a:r>
              <a:rPr lang="es-MX" sz="1600" dirty="0">
                <a:solidFill>
                  <a:srgbClr val="404040"/>
                </a:solidFill>
                <a:effectLst>
                  <a:outerShdw blurRad="38100" dist="38100" dir="2700000" algn="tl">
                    <a:srgbClr val="C0C0C0"/>
                  </a:outerShdw>
                </a:effectLst>
                <a:latin typeface="+mj-lt"/>
              </a:rPr>
              <a:t> Toda substancia natural, sintética o biotecnológica que tenga alguna actividad farmacológica y que se identifique por sus propiedades físicas, químicas o acciones biológicas, que no se presente en forma farmacéutica y que reúna condiciones para ser empleada como medicamento o ingrediente de un medicamento;</a:t>
            </a:r>
          </a:p>
          <a:p>
            <a:pPr marL="365760" indent="-256032" algn="just">
              <a:spcBef>
                <a:spcPts val="300"/>
              </a:spcBef>
              <a:buClr>
                <a:schemeClr val="accent3"/>
              </a:buClr>
              <a:buFont typeface="Georgia"/>
              <a:buChar char="•"/>
            </a:pPr>
            <a:r>
              <a:rPr lang="es-MX" sz="1600" b="1" dirty="0">
                <a:solidFill>
                  <a:srgbClr val="404040"/>
                </a:solidFill>
                <a:effectLst>
                  <a:outerShdw blurRad="38100" dist="38100" dir="2700000" algn="tl">
                    <a:srgbClr val="C0C0C0"/>
                  </a:outerShdw>
                </a:effectLst>
                <a:latin typeface="+mj-lt"/>
              </a:rPr>
              <a:t>III. Materia prima:</a:t>
            </a:r>
            <a:r>
              <a:rPr lang="es-MX" sz="1600" dirty="0">
                <a:solidFill>
                  <a:srgbClr val="404040"/>
                </a:solidFill>
                <a:effectLst>
                  <a:outerShdw blurRad="38100" dist="38100" dir="2700000" algn="tl">
                    <a:srgbClr val="C0C0C0"/>
                  </a:outerShdw>
                </a:effectLst>
                <a:latin typeface="+mj-lt"/>
              </a:rPr>
              <a:t> substancia de cualquier origen que se use para la elaboración de medicamentos o fármacos naturales o sintéticos;</a:t>
            </a:r>
            <a:r>
              <a:rPr lang="es-MX" sz="1600" b="1" dirty="0">
                <a:solidFill>
                  <a:srgbClr val="404040"/>
                </a:solidFill>
                <a:effectLst>
                  <a:outerShdw blurRad="38100" dist="38100" dir="2700000" algn="tl">
                    <a:srgbClr val="C0C0C0"/>
                  </a:outerShdw>
                </a:effectLst>
                <a:latin typeface="+mj-lt"/>
              </a:rPr>
              <a:t> </a:t>
            </a:r>
          </a:p>
          <a:p>
            <a:pPr marL="365760" indent="-256032" algn="just">
              <a:spcBef>
                <a:spcPts val="300"/>
              </a:spcBef>
              <a:buClr>
                <a:schemeClr val="accent3"/>
              </a:buClr>
              <a:buFont typeface="Georgia"/>
              <a:buChar char="•"/>
            </a:pPr>
            <a:r>
              <a:rPr lang="es-MX" sz="1600" b="1" dirty="0">
                <a:solidFill>
                  <a:srgbClr val="404040"/>
                </a:solidFill>
                <a:effectLst>
                  <a:outerShdw blurRad="38100" dist="38100" dir="2700000" algn="tl">
                    <a:srgbClr val="C0C0C0"/>
                  </a:outerShdw>
                </a:effectLst>
                <a:latin typeface="+mj-lt"/>
              </a:rPr>
              <a:t>IV. Aditivo</a:t>
            </a:r>
            <a:r>
              <a:rPr lang="es-MX" sz="1600" dirty="0">
                <a:solidFill>
                  <a:srgbClr val="404040"/>
                </a:solidFill>
                <a:effectLst>
                  <a:outerShdw blurRad="38100" dist="38100" dir="2700000" algn="tl">
                    <a:srgbClr val="C0C0C0"/>
                  </a:outerShdw>
                </a:effectLst>
                <a:latin typeface="+mj-lt"/>
              </a:rPr>
              <a:t>: toda substancia que se incluya en la formulación de los medicamentos y que actúe como vehículo, conservador o modificador de alguna de sus características para favorecer su eficacia, seguridad, estabilidad, apariencia o aceptabilidad, y</a:t>
            </a:r>
          </a:p>
          <a:p>
            <a:pPr marL="365760" indent="-256032" algn="just">
              <a:spcBef>
                <a:spcPts val="300"/>
              </a:spcBef>
              <a:buClr>
                <a:schemeClr val="accent3"/>
              </a:buClr>
              <a:buFont typeface="Georgia"/>
              <a:buChar char="•"/>
            </a:pPr>
            <a:r>
              <a:rPr lang="es-MX" sz="1600" b="1" dirty="0">
                <a:solidFill>
                  <a:srgbClr val="404040"/>
                </a:solidFill>
                <a:effectLst>
                  <a:outerShdw blurRad="38100" dist="38100" dir="2700000" algn="tl">
                    <a:srgbClr val="C0C0C0"/>
                  </a:outerShdw>
                </a:effectLst>
                <a:latin typeface="+mj-lt"/>
              </a:rPr>
              <a:t>V. Materiales:</a:t>
            </a:r>
            <a:r>
              <a:rPr lang="es-MX" sz="1600" dirty="0">
                <a:solidFill>
                  <a:srgbClr val="404040"/>
                </a:solidFill>
                <a:effectLst>
                  <a:outerShdw blurRad="38100" dist="38100" dir="2700000" algn="tl">
                    <a:srgbClr val="C0C0C0"/>
                  </a:outerShdw>
                </a:effectLst>
                <a:latin typeface="+mj-lt"/>
              </a:rPr>
              <a:t> los insumos necesarios para el envase y empaque de los medicamentos.</a:t>
            </a:r>
          </a:p>
          <a:p>
            <a:pPr marL="365760" indent="-256032" algn="just">
              <a:spcBef>
                <a:spcPts val="300"/>
              </a:spcBef>
              <a:buClr>
                <a:schemeClr val="accent3"/>
              </a:buClr>
              <a:buFont typeface="Georgia"/>
              <a:buChar char="•"/>
            </a:pPr>
            <a:endParaRPr lang="es-MX" dirty="0">
              <a:solidFill>
                <a:srgbClr val="404040"/>
              </a:solidFill>
              <a:effectLst>
                <a:outerShdw blurRad="38100" dist="38100" dir="2700000" algn="tl">
                  <a:srgbClr val="C0C0C0"/>
                </a:outerShdw>
              </a:effectLst>
              <a:latin typeface="Calibri" pitchFamily="34" charset="0"/>
            </a:endParaRPr>
          </a:p>
          <a:p>
            <a:pPr marL="365760" indent="-256032" algn="just">
              <a:spcBef>
                <a:spcPts val="300"/>
              </a:spcBef>
              <a:buClr>
                <a:schemeClr val="accent3"/>
              </a:buClr>
              <a:buFont typeface="Georgia"/>
              <a:buChar char="•"/>
            </a:pPr>
            <a:endParaRPr lang="es-MX" dirty="0">
              <a:solidFill>
                <a:srgbClr val="404040"/>
              </a:solidFill>
              <a:effectLst>
                <a:outerShdw blurRad="38100" dist="38100" dir="2700000" algn="tl">
                  <a:srgbClr val="C0C0C0"/>
                </a:outerShdw>
              </a:effectLst>
              <a:latin typeface="+mj-lt"/>
            </a:endParaRPr>
          </a:p>
          <a:p>
            <a:pPr marL="342900" indent="-342900" eaLnBrk="0" hangingPunct="0">
              <a:spcBef>
                <a:spcPct val="20000"/>
              </a:spcBef>
              <a:buFontTx/>
              <a:buChar char="•"/>
              <a:defRPr/>
            </a:pPr>
            <a:endParaRPr lang="es-MX" sz="4000" dirty="0"/>
          </a:p>
          <a:p>
            <a:pPr marL="342900" indent="-342900" eaLnBrk="0" hangingPunct="0">
              <a:spcBef>
                <a:spcPct val="20000"/>
              </a:spcBef>
              <a:defRPr/>
            </a:pPr>
            <a:endParaRPr lang="es-MX" sz="2800" dirty="0"/>
          </a:p>
          <a:p>
            <a:pPr marL="365760" indent="-256032" algn="just">
              <a:lnSpc>
                <a:spcPct val="150000"/>
              </a:lnSpc>
              <a:spcBef>
                <a:spcPts val="300"/>
              </a:spcBef>
              <a:buClr>
                <a:schemeClr val="accent3"/>
              </a:buClr>
              <a:buFont typeface="Georgia"/>
              <a:buChar char="•"/>
            </a:pPr>
            <a:endParaRPr lang="es-MX" dirty="0">
              <a:solidFill>
                <a:schemeClr val="accent1">
                  <a:lumMod val="50000"/>
                </a:schemeClr>
              </a:solidFill>
              <a:latin typeface="+mj-lt"/>
            </a:endParaRPr>
          </a:p>
          <a:p>
            <a:pPr marL="365760" lvl="0" indent="-256032" algn="just">
              <a:spcBef>
                <a:spcPts val="300"/>
              </a:spcBef>
              <a:buClr>
                <a:schemeClr val="accent3"/>
              </a:buClr>
              <a:buFont typeface="Georgia"/>
              <a:buChar char="•"/>
            </a:pPr>
            <a:endParaRPr lang="es-ES" sz="1600" dirty="0">
              <a:solidFill>
                <a:schemeClr val="accent1">
                  <a:lumMod val="50000"/>
                </a:schemeClr>
              </a:solidFill>
              <a:latin typeface="+mj-lt"/>
            </a:endParaRPr>
          </a:p>
          <a:p>
            <a:pPr marL="365760" lvl="0" indent="-256032" algn="just">
              <a:spcBef>
                <a:spcPts val="300"/>
              </a:spcBef>
              <a:buClr>
                <a:schemeClr val="accent3"/>
              </a:buClr>
            </a:pPr>
            <a:endParaRPr lang="es-MX" sz="2000" dirty="0">
              <a:solidFill>
                <a:schemeClr val="accent1">
                  <a:lumMod val="50000"/>
                </a:schemeClr>
              </a:solidFill>
              <a:latin typeface="+mj-lt"/>
            </a:endParaRPr>
          </a:p>
          <a:p>
            <a:pPr marL="365760" indent="-256032" algn="just">
              <a:spcBef>
                <a:spcPts val="300"/>
              </a:spcBef>
              <a:buClr>
                <a:schemeClr val="accent3"/>
              </a:buClr>
              <a:buFont typeface="Georgia"/>
              <a:buChar char="•"/>
            </a:pPr>
            <a:endParaRPr lang="es-MX" sz="2000" dirty="0">
              <a:solidFill>
                <a:schemeClr val="accent1">
                  <a:lumMod val="50000"/>
                </a:schemeClr>
              </a:solidFill>
              <a:latin typeface="+mj-lt"/>
            </a:endParaRPr>
          </a:p>
          <a:p>
            <a:pPr marL="365760" indent="-256032" algn="just">
              <a:spcBef>
                <a:spcPts val="300"/>
              </a:spcBef>
              <a:buClr>
                <a:schemeClr val="accent3"/>
              </a:buClr>
            </a:pPr>
            <a:endParaRPr lang="es-ES" sz="2800" dirty="0">
              <a:solidFill>
                <a:schemeClr val="accent1">
                  <a:lumMod val="5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p:cNvSpPr>
            <a:spLocks noChangeArrowheads="1"/>
          </p:cNvSpPr>
          <p:nvPr/>
        </p:nvSpPr>
        <p:spPr bwMode="auto">
          <a:xfrm>
            <a:off x="1785918" y="857232"/>
            <a:ext cx="5400675" cy="604838"/>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s-ES" sz="2000" b="1" dirty="0">
                <a:solidFill>
                  <a:srgbClr val="404040"/>
                </a:solidFill>
                <a:effectLst>
                  <a:outerShdw blurRad="38100" dist="38100" dir="2700000" algn="tl">
                    <a:srgbClr val="000000"/>
                  </a:outerShdw>
                </a:effectLst>
                <a:latin typeface="Calibri" pitchFamily="34" charset="0"/>
              </a:rPr>
              <a:t>CLASIFICACIÓN DE MEDICAMENTOS</a:t>
            </a:r>
          </a:p>
          <a:p>
            <a:pPr algn="ctr">
              <a:defRPr/>
            </a:pPr>
            <a:r>
              <a:rPr lang="es-ES" sz="2000" b="1" dirty="0">
                <a:solidFill>
                  <a:srgbClr val="404040"/>
                </a:solidFill>
                <a:effectLst>
                  <a:outerShdw blurRad="38100" dist="38100" dir="2700000" algn="tl">
                    <a:srgbClr val="000000"/>
                  </a:outerShdw>
                </a:effectLst>
                <a:latin typeface="Calibri" pitchFamily="34" charset="0"/>
              </a:rPr>
              <a:t>LEY GENERAL DE SALUD ARTÍCULO 224  LGS</a:t>
            </a:r>
          </a:p>
        </p:txBody>
      </p:sp>
      <p:sp>
        <p:nvSpPr>
          <p:cNvPr id="3" name="Rectangle 22"/>
          <p:cNvSpPr>
            <a:spLocks noChangeArrowheads="1"/>
          </p:cNvSpPr>
          <p:nvPr/>
        </p:nvSpPr>
        <p:spPr bwMode="auto">
          <a:xfrm>
            <a:off x="1785918" y="1857364"/>
            <a:ext cx="5400675" cy="604837"/>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s-MX" sz="2000" b="1">
                <a:solidFill>
                  <a:srgbClr val="404040"/>
                </a:solidFill>
                <a:effectLst>
                  <a:outerShdw blurRad="38100" dist="38100" dir="2700000" algn="tl">
                    <a:srgbClr val="000000"/>
                  </a:outerShdw>
                </a:effectLst>
                <a:latin typeface="Calibri" pitchFamily="34" charset="0"/>
              </a:rPr>
              <a:t>A. POR SU FORMA DE PREPARACIÓN</a:t>
            </a:r>
            <a:endParaRPr lang="es-ES" sz="2000" b="1">
              <a:solidFill>
                <a:srgbClr val="404040"/>
              </a:solidFill>
              <a:effectLst>
                <a:outerShdw blurRad="38100" dist="38100" dir="2700000" algn="tl">
                  <a:srgbClr val="000000"/>
                </a:outerShdw>
              </a:effectLst>
              <a:latin typeface="Calibri" pitchFamily="34" charset="0"/>
            </a:endParaRPr>
          </a:p>
        </p:txBody>
      </p:sp>
      <p:sp>
        <p:nvSpPr>
          <p:cNvPr id="4" name="Rectangle 22"/>
          <p:cNvSpPr>
            <a:spLocks noChangeArrowheads="1"/>
          </p:cNvSpPr>
          <p:nvPr/>
        </p:nvSpPr>
        <p:spPr bwMode="auto">
          <a:xfrm>
            <a:off x="285720" y="3071810"/>
            <a:ext cx="2305050" cy="604837"/>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s-MX" sz="2000" b="1">
                <a:solidFill>
                  <a:srgbClr val="404040"/>
                </a:solidFill>
                <a:effectLst>
                  <a:outerShdw blurRad="38100" dist="38100" dir="2700000" algn="tl">
                    <a:srgbClr val="000000"/>
                  </a:outerShdw>
                </a:effectLst>
                <a:latin typeface="Calibri" pitchFamily="34" charset="0"/>
              </a:rPr>
              <a:t>I .- MAGISTRALES</a:t>
            </a:r>
            <a:endParaRPr lang="es-ES" sz="2000" b="1">
              <a:solidFill>
                <a:srgbClr val="404040"/>
              </a:solidFill>
              <a:effectLst>
                <a:outerShdw blurRad="38100" dist="38100" dir="2700000" algn="tl">
                  <a:srgbClr val="000000"/>
                </a:outerShdw>
              </a:effectLst>
              <a:latin typeface="Calibri" pitchFamily="34" charset="0"/>
            </a:endParaRPr>
          </a:p>
        </p:txBody>
      </p:sp>
      <p:sp>
        <p:nvSpPr>
          <p:cNvPr id="5" name="Rectangle 22"/>
          <p:cNvSpPr>
            <a:spLocks noChangeArrowheads="1"/>
          </p:cNvSpPr>
          <p:nvPr/>
        </p:nvSpPr>
        <p:spPr bwMode="auto">
          <a:xfrm>
            <a:off x="3214678" y="3071810"/>
            <a:ext cx="2520950" cy="604837"/>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s-MX" sz="2000" b="1">
                <a:solidFill>
                  <a:srgbClr val="404040"/>
                </a:solidFill>
                <a:effectLst>
                  <a:outerShdw blurRad="38100" dist="38100" dir="2700000" algn="tl">
                    <a:srgbClr val="000000"/>
                  </a:outerShdw>
                </a:effectLst>
                <a:latin typeface="Calibri" pitchFamily="34" charset="0"/>
              </a:rPr>
              <a:t>II.- OFICINALES</a:t>
            </a:r>
            <a:endParaRPr lang="es-ES" sz="2000" b="1">
              <a:solidFill>
                <a:srgbClr val="404040"/>
              </a:solidFill>
              <a:effectLst>
                <a:outerShdw blurRad="38100" dist="38100" dir="2700000" algn="tl">
                  <a:srgbClr val="000000"/>
                </a:outerShdw>
              </a:effectLst>
              <a:latin typeface="Calibri" pitchFamily="34" charset="0"/>
            </a:endParaRPr>
          </a:p>
        </p:txBody>
      </p:sp>
      <p:sp>
        <p:nvSpPr>
          <p:cNvPr id="6" name="Rectangle 22"/>
          <p:cNvSpPr>
            <a:spLocks noChangeArrowheads="1"/>
          </p:cNvSpPr>
          <p:nvPr/>
        </p:nvSpPr>
        <p:spPr bwMode="auto">
          <a:xfrm>
            <a:off x="6357950" y="3071810"/>
            <a:ext cx="2520950" cy="604837"/>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s-MX" sz="2000" b="1">
                <a:solidFill>
                  <a:srgbClr val="404040"/>
                </a:solidFill>
                <a:effectLst>
                  <a:outerShdw blurRad="38100" dist="38100" dir="2700000" algn="tl">
                    <a:srgbClr val="000000"/>
                  </a:outerShdw>
                </a:effectLst>
                <a:latin typeface="Calibri" pitchFamily="34" charset="0"/>
              </a:rPr>
              <a:t>III.- ESPECIALIDADES </a:t>
            </a:r>
          </a:p>
          <a:p>
            <a:pPr algn="ctr">
              <a:defRPr/>
            </a:pPr>
            <a:r>
              <a:rPr lang="es-MX" sz="2000" b="1">
                <a:solidFill>
                  <a:srgbClr val="404040"/>
                </a:solidFill>
                <a:effectLst>
                  <a:outerShdw blurRad="38100" dist="38100" dir="2700000" algn="tl">
                    <a:srgbClr val="000000"/>
                  </a:outerShdw>
                </a:effectLst>
                <a:latin typeface="Calibri" pitchFamily="34" charset="0"/>
              </a:rPr>
              <a:t>FARMACÉUTICAS</a:t>
            </a:r>
            <a:endParaRPr lang="es-ES" sz="2000" b="1">
              <a:solidFill>
                <a:srgbClr val="404040"/>
              </a:solidFill>
              <a:effectLst>
                <a:outerShdw blurRad="38100" dist="38100" dir="2700000" algn="tl">
                  <a:srgbClr val="000000"/>
                </a:outerShdw>
              </a:effectLst>
              <a:latin typeface="Calibri" pitchFamily="34" charset="0"/>
            </a:endParaRPr>
          </a:p>
        </p:txBody>
      </p:sp>
      <p:sp>
        <p:nvSpPr>
          <p:cNvPr id="7" name="Rectangle 22"/>
          <p:cNvSpPr>
            <a:spLocks noChangeArrowheads="1"/>
          </p:cNvSpPr>
          <p:nvPr/>
        </p:nvSpPr>
        <p:spPr bwMode="auto">
          <a:xfrm>
            <a:off x="1928794" y="4143380"/>
            <a:ext cx="5256212" cy="604838"/>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s-MX" sz="2000" b="1">
                <a:solidFill>
                  <a:srgbClr val="404040"/>
                </a:solidFill>
                <a:effectLst>
                  <a:outerShdw blurRad="38100" dist="38100" dir="2700000" algn="tl">
                    <a:srgbClr val="000000"/>
                  </a:outerShdw>
                </a:effectLst>
                <a:latin typeface="Calibri" pitchFamily="34" charset="0"/>
              </a:rPr>
              <a:t>B. POR SU NATURALEZA</a:t>
            </a:r>
            <a:endParaRPr lang="es-ES" sz="2000" b="1">
              <a:solidFill>
                <a:srgbClr val="404040"/>
              </a:solidFill>
              <a:effectLst>
                <a:outerShdw blurRad="38100" dist="38100" dir="2700000" algn="tl">
                  <a:srgbClr val="000000"/>
                </a:outerShdw>
              </a:effectLst>
              <a:latin typeface="Calibri" pitchFamily="34" charset="0"/>
            </a:endParaRPr>
          </a:p>
        </p:txBody>
      </p:sp>
      <p:sp>
        <p:nvSpPr>
          <p:cNvPr id="8" name="Rectangle 22"/>
          <p:cNvSpPr>
            <a:spLocks noChangeArrowheads="1"/>
          </p:cNvSpPr>
          <p:nvPr/>
        </p:nvSpPr>
        <p:spPr bwMode="auto">
          <a:xfrm>
            <a:off x="500034" y="5143512"/>
            <a:ext cx="2520950" cy="604837"/>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s-MX" sz="2000" b="1">
                <a:solidFill>
                  <a:srgbClr val="404040"/>
                </a:solidFill>
                <a:effectLst>
                  <a:outerShdw blurRad="38100" dist="38100" dir="2700000" algn="tl">
                    <a:srgbClr val="000000"/>
                  </a:outerShdw>
                </a:effectLst>
                <a:latin typeface="Calibri" pitchFamily="34" charset="0"/>
              </a:rPr>
              <a:t>I.- ALOPÁTICOS</a:t>
            </a:r>
            <a:endParaRPr lang="es-ES" sz="2000" b="1">
              <a:solidFill>
                <a:srgbClr val="404040"/>
              </a:solidFill>
              <a:effectLst>
                <a:outerShdw blurRad="38100" dist="38100" dir="2700000" algn="tl">
                  <a:srgbClr val="000000"/>
                </a:outerShdw>
              </a:effectLst>
              <a:latin typeface="Calibri" pitchFamily="34" charset="0"/>
            </a:endParaRPr>
          </a:p>
        </p:txBody>
      </p:sp>
      <p:sp>
        <p:nvSpPr>
          <p:cNvPr id="9" name="Rectangle 22"/>
          <p:cNvSpPr>
            <a:spLocks noChangeArrowheads="1"/>
          </p:cNvSpPr>
          <p:nvPr/>
        </p:nvSpPr>
        <p:spPr bwMode="auto">
          <a:xfrm>
            <a:off x="3357554" y="5143512"/>
            <a:ext cx="2520950" cy="604837"/>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s-MX" sz="2000" b="1">
                <a:solidFill>
                  <a:srgbClr val="404040"/>
                </a:solidFill>
                <a:effectLst>
                  <a:outerShdw blurRad="38100" dist="38100" dir="2700000" algn="tl">
                    <a:srgbClr val="000000"/>
                  </a:outerShdw>
                </a:effectLst>
                <a:latin typeface="Calibri" pitchFamily="34" charset="0"/>
              </a:rPr>
              <a:t>II.- HOMEOPÁTICOS</a:t>
            </a:r>
            <a:endParaRPr lang="es-ES" sz="2000" b="1">
              <a:solidFill>
                <a:srgbClr val="404040"/>
              </a:solidFill>
              <a:effectLst>
                <a:outerShdw blurRad="38100" dist="38100" dir="2700000" algn="tl">
                  <a:srgbClr val="000000"/>
                </a:outerShdw>
              </a:effectLst>
              <a:latin typeface="Calibri" pitchFamily="34" charset="0"/>
            </a:endParaRPr>
          </a:p>
        </p:txBody>
      </p:sp>
      <p:sp>
        <p:nvSpPr>
          <p:cNvPr id="10" name="Rectangle 22"/>
          <p:cNvSpPr>
            <a:spLocks noChangeArrowheads="1"/>
          </p:cNvSpPr>
          <p:nvPr/>
        </p:nvSpPr>
        <p:spPr bwMode="auto">
          <a:xfrm>
            <a:off x="6357950" y="5143512"/>
            <a:ext cx="2520950" cy="604837"/>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s-MX" sz="2000" b="1">
                <a:solidFill>
                  <a:srgbClr val="404040"/>
                </a:solidFill>
                <a:effectLst>
                  <a:outerShdw blurRad="38100" dist="38100" dir="2700000" algn="tl">
                    <a:srgbClr val="000000"/>
                  </a:outerShdw>
                </a:effectLst>
                <a:latin typeface="Calibri" pitchFamily="34" charset="0"/>
              </a:rPr>
              <a:t>III.- HERBOLARIOS</a:t>
            </a:r>
            <a:endParaRPr lang="es-ES" sz="2000" b="1">
              <a:solidFill>
                <a:srgbClr val="404040"/>
              </a:solidFill>
              <a:effectLst>
                <a:outerShdw blurRad="38100" dist="38100" dir="2700000" algn="tl">
                  <a:srgbClr val="000000"/>
                </a:outerShdw>
              </a:effectLst>
              <a:latin typeface="Calibri" pitchFamily="34" charset="0"/>
            </a:endParaRPr>
          </a:p>
        </p:txBody>
      </p:sp>
      <p:cxnSp>
        <p:nvCxnSpPr>
          <p:cNvPr id="11" name="10 Conector recto de flecha"/>
          <p:cNvCxnSpPr/>
          <p:nvPr/>
        </p:nvCxnSpPr>
        <p:spPr>
          <a:xfrm>
            <a:off x="4572000" y="1500174"/>
            <a:ext cx="0" cy="37465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2 Conector recto de flecha"/>
          <p:cNvCxnSpPr/>
          <p:nvPr/>
        </p:nvCxnSpPr>
        <p:spPr>
          <a:xfrm>
            <a:off x="4572000" y="2500306"/>
            <a:ext cx="2844800" cy="50323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2 Conector recto de flecha"/>
          <p:cNvCxnSpPr>
            <a:cxnSpLocks noChangeShapeType="1"/>
          </p:cNvCxnSpPr>
          <p:nvPr/>
        </p:nvCxnSpPr>
        <p:spPr bwMode="auto">
          <a:xfrm flipH="1">
            <a:off x="1857356" y="2500306"/>
            <a:ext cx="2700338" cy="503238"/>
          </a:xfrm>
          <a:prstGeom prst="straightConnector1">
            <a:avLst/>
          </a:prstGeom>
          <a:noFill/>
          <a:ln w="38100" algn="ctr">
            <a:solidFill>
              <a:srgbClr val="FFC000"/>
            </a:solidFill>
            <a:round/>
            <a:headEnd/>
            <a:tailEnd type="arrow" w="med" len="med"/>
          </a:ln>
        </p:spPr>
      </p:cxnSp>
      <p:cxnSp>
        <p:nvCxnSpPr>
          <p:cNvPr id="14" name="2 Conector recto de flecha"/>
          <p:cNvCxnSpPr/>
          <p:nvPr/>
        </p:nvCxnSpPr>
        <p:spPr>
          <a:xfrm>
            <a:off x="4643438" y="4714884"/>
            <a:ext cx="0" cy="40322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2 Conector recto de flecha"/>
          <p:cNvCxnSpPr/>
          <p:nvPr/>
        </p:nvCxnSpPr>
        <p:spPr>
          <a:xfrm>
            <a:off x="4643438" y="4714884"/>
            <a:ext cx="2808287" cy="40322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2 Conector recto de flecha"/>
          <p:cNvCxnSpPr>
            <a:cxnSpLocks noChangeShapeType="1"/>
          </p:cNvCxnSpPr>
          <p:nvPr/>
        </p:nvCxnSpPr>
        <p:spPr bwMode="auto">
          <a:xfrm flipH="1">
            <a:off x="2071670" y="4714884"/>
            <a:ext cx="2592388" cy="403225"/>
          </a:xfrm>
          <a:prstGeom prst="straightConnector1">
            <a:avLst/>
          </a:prstGeom>
          <a:noFill/>
          <a:ln w="38100" algn="ctr">
            <a:solidFill>
              <a:srgbClr val="FFC000"/>
            </a:solidFill>
            <a:round/>
            <a:headEnd/>
            <a:tailEnd type="arrow" w="med" len="med"/>
          </a:ln>
        </p:spPr>
      </p:cxnSp>
      <p:cxnSp>
        <p:nvCxnSpPr>
          <p:cNvPr id="17" name="2 Conector recto de flecha"/>
          <p:cNvCxnSpPr/>
          <p:nvPr/>
        </p:nvCxnSpPr>
        <p:spPr>
          <a:xfrm>
            <a:off x="4572000" y="3643314"/>
            <a:ext cx="0" cy="47625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2 Conector recto de flecha"/>
          <p:cNvCxnSpPr/>
          <p:nvPr/>
        </p:nvCxnSpPr>
        <p:spPr>
          <a:xfrm>
            <a:off x="4572000" y="2500306"/>
            <a:ext cx="0" cy="50323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p:cNvSpPr>
            <a:spLocks noChangeArrowheads="1"/>
          </p:cNvSpPr>
          <p:nvPr/>
        </p:nvSpPr>
        <p:spPr bwMode="auto">
          <a:xfrm>
            <a:off x="1357290" y="785794"/>
            <a:ext cx="6572296" cy="720725"/>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dk1"/>
          </a:lnRef>
          <a:fillRef idx="2">
            <a:schemeClr val="dk1"/>
          </a:fillRef>
          <a:effectRef idx="1">
            <a:schemeClr val="dk1"/>
          </a:effectRef>
          <a:fontRef idx="minor">
            <a:schemeClr val="dk1"/>
          </a:fontRef>
        </p:style>
        <p:txBody>
          <a:bodyPr wrap="none" anchor="ctr"/>
          <a:lstStyle/>
          <a:p>
            <a:pPr algn="ctr">
              <a:defRPr/>
            </a:pPr>
            <a:r>
              <a:rPr lang="es-ES" sz="2000" b="1" dirty="0">
                <a:solidFill>
                  <a:srgbClr val="404040"/>
                </a:solidFill>
                <a:effectLst>
                  <a:outerShdw blurRad="38100" dist="38100" dir="2700000" algn="tl">
                    <a:srgbClr val="000000"/>
                  </a:outerShdw>
                </a:effectLst>
                <a:latin typeface="Calibri" pitchFamily="34" charset="0"/>
              </a:rPr>
              <a:t>PRODUCTOS DE ORIGEN BIOLÓGICO O </a:t>
            </a:r>
          </a:p>
          <a:p>
            <a:pPr algn="ctr">
              <a:defRPr/>
            </a:pPr>
            <a:r>
              <a:rPr lang="es-ES" sz="2000" b="1" dirty="0">
                <a:solidFill>
                  <a:srgbClr val="404040"/>
                </a:solidFill>
                <a:effectLst>
                  <a:outerShdw blurRad="38100" dist="38100" dir="2700000" algn="tl">
                    <a:srgbClr val="000000"/>
                  </a:outerShdw>
                </a:effectLst>
                <a:latin typeface="Calibri" pitchFamily="34" charset="0"/>
              </a:rPr>
              <a:t>SUSTANCIAS ANÁLOGAS SEMISITÉTICAS. ARTICULO 225 LGS</a:t>
            </a:r>
          </a:p>
        </p:txBody>
      </p:sp>
      <p:sp>
        <p:nvSpPr>
          <p:cNvPr id="3" name="Rectangle 22"/>
          <p:cNvSpPr>
            <a:spLocks noChangeArrowheads="1"/>
          </p:cNvSpPr>
          <p:nvPr/>
        </p:nvSpPr>
        <p:spPr bwMode="auto">
          <a:xfrm>
            <a:off x="846121" y="1722419"/>
            <a:ext cx="3168650" cy="1008062"/>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dk1"/>
          </a:lnRef>
          <a:fillRef idx="2">
            <a:schemeClr val="dk1"/>
          </a:fillRef>
          <a:effectRef idx="1">
            <a:schemeClr val="dk1"/>
          </a:effectRef>
          <a:fontRef idx="minor">
            <a:schemeClr val="dk1"/>
          </a:fontRef>
        </p:style>
        <p:txBody>
          <a:bodyPr wrap="none" anchor="ctr"/>
          <a:lstStyle/>
          <a:p>
            <a:pPr marL="457200" indent="-457200" algn="ctr">
              <a:defRPr/>
            </a:pPr>
            <a:r>
              <a:rPr lang="es-ES" sz="2000" b="1" dirty="0">
                <a:solidFill>
                  <a:srgbClr val="404040"/>
                </a:solidFill>
                <a:effectLst>
                  <a:outerShdw blurRad="38100" dist="38100" dir="2700000" algn="tl">
                    <a:srgbClr val="000000"/>
                  </a:outerShdw>
                </a:effectLst>
                <a:latin typeface="Calibri" pitchFamily="34" charset="0"/>
              </a:rPr>
              <a:t>I.- Toxoides, vacunas y </a:t>
            </a:r>
          </a:p>
          <a:p>
            <a:pPr marL="457200" indent="-457200" algn="ctr">
              <a:defRPr/>
            </a:pPr>
            <a:r>
              <a:rPr lang="es-ES" sz="2000" b="1" dirty="0">
                <a:solidFill>
                  <a:srgbClr val="404040"/>
                </a:solidFill>
                <a:effectLst>
                  <a:outerShdw blurRad="38100" dist="38100" dir="2700000" algn="tl">
                    <a:srgbClr val="000000"/>
                  </a:outerShdw>
                </a:effectLst>
                <a:latin typeface="Calibri" pitchFamily="34" charset="0"/>
              </a:rPr>
              <a:t>preparaciones bacterianas </a:t>
            </a:r>
          </a:p>
          <a:p>
            <a:pPr marL="457200" indent="-457200" algn="ctr">
              <a:defRPr/>
            </a:pPr>
            <a:r>
              <a:rPr lang="es-ES" sz="2000" b="1" dirty="0">
                <a:solidFill>
                  <a:srgbClr val="404040"/>
                </a:solidFill>
                <a:effectLst>
                  <a:outerShdw blurRad="38100" dist="38100" dir="2700000" algn="tl">
                    <a:srgbClr val="000000"/>
                  </a:outerShdw>
                </a:effectLst>
                <a:latin typeface="Calibri" pitchFamily="34" charset="0"/>
              </a:rPr>
              <a:t>de uso parenteral</a:t>
            </a:r>
          </a:p>
        </p:txBody>
      </p:sp>
      <p:sp>
        <p:nvSpPr>
          <p:cNvPr id="4" name="Rectangle 22"/>
          <p:cNvSpPr>
            <a:spLocks noChangeArrowheads="1"/>
          </p:cNvSpPr>
          <p:nvPr/>
        </p:nvSpPr>
        <p:spPr bwMode="auto">
          <a:xfrm>
            <a:off x="5165708" y="1866881"/>
            <a:ext cx="3168650" cy="720725"/>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dk1"/>
          </a:lnRef>
          <a:fillRef idx="2">
            <a:schemeClr val="dk1"/>
          </a:fillRef>
          <a:effectRef idx="1">
            <a:schemeClr val="dk1"/>
          </a:effectRef>
          <a:fontRef idx="minor">
            <a:schemeClr val="dk1"/>
          </a:fontRef>
        </p:style>
        <p:txBody>
          <a:bodyPr wrap="none" anchor="ctr"/>
          <a:lstStyle/>
          <a:p>
            <a:pPr algn="ctr">
              <a:defRPr/>
            </a:pPr>
            <a:r>
              <a:rPr lang="es-MX" sz="2000" b="1" dirty="0">
                <a:solidFill>
                  <a:srgbClr val="404040"/>
                </a:solidFill>
                <a:effectLst>
                  <a:outerShdw blurRad="38100" dist="38100" dir="2700000" algn="tl">
                    <a:srgbClr val="000000"/>
                  </a:outerShdw>
                </a:effectLst>
                <a:latin typeface="Calibri" pitchFamily="34" charset="0"/>
              </a:rPr>
              <a:t>II.- Vacunas virales de </a:t>
            </a:r>
          </a:p>
          <a:p>
            <a:pPr algn="ctr">
              <a:defRPr/>
            </a:pPr>
            <a:r>
              <a:rPr lang="es-MX" sz="2000" b="1" dirty="0">
                <a:solidFill>
                  <a:srgbClr val="404040"/>
                </a:solidFill>
                <a:effectLst>
                  <a:outerShdw blurRad="38100" dist="38100" dir="2700000" algn="tl">
                    <a:srgbClr val="000000"/>
                  </a:outerShdw>
                </a:effectLst>
                <a:latin typeface="Calibri" pitchFamily="34" charset="0"/>
              </a:rPr>
              <a:t>uso oral o parenteral</a:t>
            </a:r>
            <a:endParaRPr lang="es-ES" sz="2000" b="1" dirty="0">
              <a:solidFill>
                <a:srgbClr val="404040"/>
              </a:solidFill>
              <a:effectLst>
                <a:outerShdw blurRad="38100" dist="38100" dir="2700000" algn="tl">
                  <a:srgbClr val="000000"/>
                </a:outerShdw>
              </a:effectLst>
              <a:latin typeface="Calibri" pitchFamily="34" charset="0"/>
            </a:endParaRPr>
          </a:p>
        </p:txBody>
      </p:sp>
      <p:sp>
        <p:nvSpPr>
          <p:cNvPr id="5" name="Rectangle 22"/>
          <p:cNvSpPr>
            <a:spLocks noChangeArrowheads="1"/>
          </p:cNvSpPr>
          <p:nvPr/>
        </p:nvSpPr>
        <p:spPr bwMode="auto">
          <a:xfrm>
            <a:off x="846121" y="2946381"/>
            <a:ext cx="3168650" cy="720725"/>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dk1"/>
          </a:lnRef>
          <a:fillRef idx="2">
            <a:schemeClr val="dk1"/>
          </a:fillRef>
          <a:effectRef idx="1">
            <a:schemeClr val="dk1"/>
          </a:effectRef>
          <a:fontRef idx="minor">
            <a:schemeClr val="dk1"/>
          </a:fontRef>
        </p:style>
        <p:txBody>
          <a:bodyPr wrap="none" anchor="ctr"/>
          <a:lstStyle/>
          <a:p>
            <a:pPr algn="ctr">
              <a:defRPr/>
            </a:pPr>
            <a:r>
              <a:rPr lang="es-MX" sz="2000" b="1">
                <a:solidFill>
                  <a:srgbClr val="404040"/>
                </a:solidFill>
                <a:effectLst>
                  <a:outerShdw blurRad="38100" dist="38100" dir="2700000" algn="tl">
                    <a:srgbClr val="000000"/>
                  </a:outerShdw>
                </a:effectLst>
                <a:latin typeface="Calibri" pitchFamily="34" charset="0"/>
              </a:rPr>
              <a:t>III.- Sueros y antitoxinas </a:t>
            </a:r>
          </a:p>
          <a:p>
            <a:pPr algn="ctr">
              <a:defRPr/>
            </a:pPr>
            <a:r>
              <a:rPr lang="es-MX" sz="2000" b="1">
                <a:solidFill>
                  <a:srgbClr val="404040"/>
                </a:solidFill>
                <a:effectLst>
                  <a:outerShdw blurRad="38100" dist="38100" dir="2700000" algn="tl">
                    <a:srgbClr val="000000"/>
                  </a:outerShdw>
                </a:effectLst>
                <a:latin typeface="Calibri" pitchFamily="34" charset="0"/>
              </a:rPr>
              <a:t>de origen animal</a:t>
            </a:r>
            <a:endParaRPr lang="es-ES" sz="2000" b="1">
              <a:solidFill>
                <a:srgbClr val="404040"/>
              </a:solidFill>
              <a:effectLst>
                <a:outerShdw blurRad="38100" dist="38100" dir="2700000" algn="tl">
                  <a:srgbClr val="000000"/>
                </a:outerShdw>
              </a:effectLst>
              <a:latin typeface="Calibri" pitchFamily="34" charset="0"/>
            </a:endParaRPr>
          </a:p>
        </p:txBody>
      </p:sp>
      <p:sp>
        <p:nvSpPr>
          <p:cNvPr id="6" name="Rectangle 22"/>
          <p:cNvSpPr>
            <a:spLocks noChangeArrowheads="1"/>
          </p:cNvSpPr>
          <p:nvPr/>
        </p:nvSpPr>
        <p:spPr bwMode="auto">
          <a:xfrm>
            <a:off x="5165708" y="2873356"/>
            <a:ext cx="3168650" cy="720725"/>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dk1"/>
          </a:lnRef>
          <a:fillRef idx="2">
            <a:schemeClr val="dk1"/>
          </a:fillRef>
          <a:effectRef idx="1">
            <a:schemeClr val="dk1"/>
          </a:effectRef>
          <a:fontRef idx="minor">
            <a:schemeClr val="dk1"/>
          </a:fontRef>
        </p:style>
        <p:txBody>
          <a:bodyPr wrap="none" anchor="ctr"/>
          <a:lstStyle/>
          <a:p>
            <a:pPr algn="ctr">
              <a:defRPr/>
            </a:pPr>
            <a:r>
              <a:rPr lang="es-ES" sz="2000" b="1">
                <a:solidFill>
                  <a:srgbClr val="404040"/>
                </a:solidFill>
                <a:effectLst>
                  <a:outerShdw blurRad="38100" dist="38100" dir="2700000" algn="tl">
                    <a:srgbClr val="000000"/>
                  </a:outerShdw>
                </a:effectLst>
                <a:latin typeface="Calibri" pitchFamily="34" charset="0"/>
              </a:rPr>
              <a:t>IV.- Hemoderivados</a:t>
            </a:r>
          </a:p>
        </p:txBody>
      </p:sp>
      <p:sp>
        <p:nvSpPr>
          <p:cNvPr id="7" name="Rectangle 22"/>
          <p:cNvSpPr>
            <a:spLocks noChangeArrowheads="1"/>
          </p:cNvSpPr>
          <p:nvPr/>
        </p:nvSpPr>
        <p:spPr bwMode="auto">
          <a:xfrm>
            <a:off x="846121" y="3883006"/>
            <a:ext cx="3168650" cy="792163"/>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dk1"/>
          </a:lnRef>
          <a:fillRef idx="2">
            <a:schemeClr val="dk1"/>
          </a:fillRef>
          <a:effectRef idx="1">
            <a:schemeClr val="dk1"/>
          </a:effectRef>
          <a:fontRef idx="minor">
            <a:schemeClr val="dk1"/>
          </a:fontRef>
        </p:style>
        <p:txBody>
          <a:bodyPr wrap="none" anchor="ctr"/>
          <a:lstStyle/>
          <a:p>
            <a:pPr algn="ctr">
              <a:defRPr/>
            </a:pPr>
            <a:r>
              <a:rPr lang="es-ES" sz="2000" b="1">
                <a:solidFill>
                  <a:srgbClr val="404040"/>
                </a:solidFill>
                <a:effectLst>
                  <a:outerShdw blurRad="38100" dist="38100" dir="2700000" algn="tl">
                    <a:srgbClr val="000000"/>
                  </a:outerShdw>
                </a:effectLst>
                <a:latin typeface="Calibri" pitchFamily="34" charset="0"/>
              </a:rPr>
              <a:t>V.- Vacunas y preparaciones </a:t>
            </a:r>
          </a:p>
          <a:p>
            <a:pPr algn="ctr">
              <a:defRPr/>
            </a:pPr>
            <a:r>
              <a:rPr lang="es-ES" sz="2000" b="1">
                <a:solidFill>
                  <a:srgbClr val="404040"/>
                </a:solidFill>
                <a:effectLst>
                  <a:outerShdw blurRad="38100" dist="38100" dir="2700000" algn="tl">
                    <a:srgbClr val="000000"/>
                  </a:outerShdw>
                </a:effectLst>
                <a:latin typeface="Calibri" pitchFamily="34" charset="0"/>
              </a:rPr>
              <a:t>microbianas para uso oral</a:t>
            </a:r>
          </a:p>
        </p:txBody>
      </p:sp>
      <p:sp>
        <p:nvSpPr>
          <p:cNvPr id="8" name="Rectangle 22"/>
          <p:cNvSpPr>
            <a:spLocks noChangeArrowheads="1"/>
          </p:cNvSpPr>
          <p:nvPr/>
        </p:nvSpPr>
        <p:spPr bwMode="auto">
          <a:xfrm>
            <a:off x="5165708" y="3883006"/>
            <a:ext cx="3168650" cy="935038"/>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dk1"/>
          </a:lnRef>
          <a:fillRef idx="2">
            <a:schemeClr val="dk1"/>
          </a:fillRef>
          <a:effectRef idx="1">
            <a:schemeClr val="dk1"/>
          </a:effectRef>
          <a:fontRef idx="minor">
            <a:schemeClr val="dk1"/>
          </a:fontRef>
        </p:style>
        <p:txBody>
          <a:bodyPr wrap="none" anchor="ctr"/>
          <a:lstStyle/>
          <a:p>
            <a:pPr algn="ctr">
              <a:defRPr/>
            </a:pPr>
            <a:r>
              <a:rPr lang="es-ES" sz="2000" b="1">
                <a:solidFill>
                  <a:srgbClr val="404040"/>
                </a:solidFill>
                <a:effectLst>
                  <a:outerShdw blurRad="38100" dist="38100" dir="2700000" algn="tl">
                    <a:srgbClr val="000000"/>
                  </a:outerShdw>
                </a:effectLst>
                <a:latin typeface="Calibri" pitchFamily="34" charset="0"/>
              </a:rPr>
              <a:t>VI.- Materiales biológicos </a:t>
            </a:r>
          </a:p>
          <a:p>
            <a:pPr algn="ctr">
              <a:defRPr/>
            </a:pPr>
            <a:r>
              <a:rPr lang="es-ES" sz="2000" b="1">
                <a:solidFill>
                  <a:srgbClr val="404040"/>
                </a:solidFill>
                <a:effectLst>
                  <a:outerShdw blurRad="38100" dist="38100" dir="2700000" algn="tl">
                    <a:srgbClr val="000000"/>
                  </a:outerShdw>
                </a:effectLst>
                <a:latin typeface="Calibri" pitchFamily="34" charset="0"/>
              </a:rPr>
              <a:t>para diagnóstico que se </a:t>
            </a:r>
          </a:p>
          <a:p>
            <a:pPr algn="ctr">
              <a:defRPr/>
            </a:pPr>
            <a:r>
              <a:rPr lang="es-ES" sz="2000" b="1">
                <a:solidFill>
                  <a:srgbClr val="404040"/>
                </a:solidFill>
                <a:effectLst>
                  <a:outerShdw blurRad="38100" dist="38100" dir="2700000" algn="tl">
                    <a:srgbClr val="000000"/>
                  </a:outerShdw>
                </a:effectLst>
                <a:latin typeface="Calibri" pitchFamily="34" charset="0"/>
              </a:rPr>
              <a:t>administran al paciente</a:t>
            </a:r>
          </a:p>
        </p:txBody>
      </p:sp>
      <p:sp>
        <p:nvSpPr>
          <p:cNvPr id="9" name="Rectangle 22"/>
          <p:cNvSpPr>
            <a:spLocks noChangeArrowheads="1"/>
          </p:cNvSpPr>
          <p:nvPr/>
        </p:nvSpPr>
        <p:spPr bwMode="auto">
          <a:xfrm>
            <a:off x="846121" y="4889481"/>
            <a:ext cx="3168650" cy="504825"/>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dk1"/>
          </a:lnRef>
          <a:fillRef idx="2">
            <a:schemeClr val="dk1"/>
          </a:fillRef>
          <a:effectRef idx="1">
            <a:schemeClr val="dk1"/>
          </a:effectRef>
          <a:fontRef idx="minor">
            <a:schemeClr val="dk1"/>
          </a:fontRef>
        </p:style>
        <p:txBody>
          <a:bodyPr wrap="none" anchor="ctr"/>
          <a:lstStyle/>
          <a:p>
            <a:pPr algn="ctr">
              <a:defRPr/>
            </a:pPr>
            <a:r>
              <a:rPr lang="es-ES" sz="2000" b="1">
                <a:solidFill>
                  <a:srgbClr val="404040"/>
                </a:solidFill>
                <a:effectLst>
                  <a:outerShdw blurRad="38100" dist="38100" dir="2700000" algn="tl">
                    <a:srgbClr val="000000"/>
                  </a:outerShdw>
                </a:effectLst>
                <a:latin typeface="Calibri" pitchFamily="34" charset="0"/>
              </a:rPr>
              <a:t>VII.- Antibióticos</a:t>
            </a:r>
          </a:p>
        </p:txBody>
      </p:sp>
      <p:sp>
        <p:nvSpPr>
          <p:cNvPr id="10" name="Rectangle 22"/>
          <p:cNvSpPr>
            <a:spLocks noChangeArrowheads="1"/>
          </p:cNvSpPr>
          <p:nvPr/>
        </p:nvSpPr>
        <p:spPr bwMode="auto">
          <a:xfrm>
            <a:off x="5165708" y="5033944"/>
            <a:ext cx="3168650" cy="792162"/>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dk1"/>
          </a:lnRef>
          <a:fillRef idx="2">
            <a:schemeClr val="dk1"/>
          </a:fillRef>
          <a:effectRef idx="1">
            <a:schemeClr val="dk1"/>
          </a:effectRef>
          <a:fontRef idx="minor">
            <a:schemeClr val="dk1"/>
          </a:fontRef>
        </p:style>
        <p:txBody>
          <a:bodyPr wrap="none" anchor="ctr"/>
          <a:lstStyle/>
          <a:p>
            <a:pPr algn="ctr">
              <a:defRPr/>
            </a:pPr>
            <a:r>
              <a:rPr lang="es-ES" sz="2000" b="1">
                <a:solidFill>
                  <a:srgbClr val="404040"/>
                </a:solidFill>
                <a:effectLst>
                  <a:outerShdw blurRad="38100" dist="38100" dir="2700000" algn="tl">
                    <a:srgbClr val="000000"/>
                  </a:outerShdw>
                </a:effectLst>
                <a:latin typeface="Calibri" pitchFamily="34" charset="0"/>
              </a:rPr>
              <a:t>VIII.- Hormonas </a:t>
            </a:r>
          </a:p>
          <a:p>
            <a:pPr algn="ctr">
              <a:defRPr/>
            </a:pPr>
            <a:r>
              <a:rPr lang="es-ES" sz="2000" b="1">
                <a:solidFill>
                  <a:srgbClr val="404040"/>
                </a:solidFill>
                <a:effectLst>
                  <a:outerShdw blurRad="38100" dist="38100" dir="2700000" algn="tl">
                    <a:srgbClr val="000000"/>
                  </a:outerShdw>
                </a:effectLst>
                <a:latin typeface="Calibri" pitchFamily="34" charset="0"/>
              </a:rPr>
              <a:t>macrocelulares y enzimas</a:t>
            </a:r>
          </a:p>
        </p:txBody>
      </p:sp>
      <p:sp>
        <p:nvSpPr>
          <p:cNvPr id="11" name="Rectangle 22"/>
          <p:cNvSpPr>
            <a:spLocks noChangeArrowheads="1"/>
          </p:cNvSpPr>
          <p:nvPr/>
        </p:nvSpPr>
        <p:spPr bwMode="auto">
          <a:xfrm>
            <a:off x="846121" y="5610206"/>
            <a:ext cx="3168650" cy="792163"/>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dk1"/>
          </a:lnRef>
          <a:fillRef idx="2">
            <a:schemeClr val="dk1"/>
          </a:fillRef>
          <a:effectRef idx="1">
            <a:schemeClr val="dk1"/>
          </a:effectRef>
          <a:fontRef idx="minor">
            <a:schemeClr val="dk1"/>
          </a:fontRef>
        </p:style>
        <p:txBody>
          <a:bodyPr wrap="none" anchor="ctr"/>
          <a:lstStyle/>
          <a:p>
            <a:pPr algn="ctr">
              <a:defRPr/>
            </a:pPr>
            <a:r>
              <a:rPr lang="es-ES" sz="2000" b="1">
                <a:solidFill>
                  <a:srgbClr val="404040"/>
                </a:solidFill>
                <a:effectLst>
                  <a:outerShdw blurRad="38100" dist="38100" dir="2700000" algn="tl">
                    <a:srgbClr val="000000"/>
                  </a:outerShdw>
                </a:effectLst>
                <a:latin typeface="Calibri" pitchFamily="34" charset="0"/>
              </a:rPr>
              <a:t>IX. Los demás que </a:t>
            </a:r>
          </a:p>
          <a:p>
            <a:pPr algn="ctr">
              <a:defRPr/>
            </a:pPr>
            <a:r>
              <a:rPr lang="es-ES" sz="2000" b="1">
                <a:solidFill>
                  <a:srgbClr val="404040"/>
                </a:solidFill>
                <a:effectLst>
                  <a:outerShdw blurRad="38100" dist="38100" dir="2700000" algn="tl">
                    <a:srgbClr val="000000"/>
                  </a:outerShdw>
                </a:effectLst>
                <a:latin typeface="Calibri" pitchFamily="34" charset="0"/>
              </a:rPr>
              <a:t>determina la Secretaría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p:cNvSpPr>
            <a:spLocks noChangeArrowheads="1"/>
          </p:cNvSpPr>
          <p:nvPr/>
        </p:nvSpPr>
        <p:spPr bwMode="auto">
          <a:xfrm>
            <a:off x="714348" y="1071546"/>
            <a:ext cx="7632700" cy="792162"/>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s-ES" sz="2000" b="1" dirty="0">
                <a:solidFill>
                  <a:srgbClr val="404040"/>
                </a:solidFill>
                <a:effectLst>
                  <a:outerShdw blurRad="38100" dist="38100" dir="2700000" algn="tl">
                    <a:srgbClr val="000000"/>
                  </a:outerShdw>
                </a:effectLst>
                <a:latin typeface="Calibri" pitchFamily="34" charset="0"/>
              </a:rPr>
              <a:t>MEDICAMENTOS PARA SU VENTA Y SUMINISTRO AL PÚBLICO</a:t>
            </a:r>
          </a:p>
          <a:p>
            <a:pPr algn="ctr">
              <a:defRPr/>
            </a:pPr>
            <a:r>
              <a:rPr lang="es-MX" sz="2000" b="1" dirty="0">
                <a:solidFill>
                  <a:srgbClr val="404040"/>
                </a:solidFill>
                <a:effectLst>
                  <a:outerShdw blurRad="38100" dist="38100" dir="2700000" algn="tl">
                    <a:srgbClr val="000000"/>
                  </a:outerShdw>
                </a:effectLst>
                <a:latin typeface="Calibri" pitchFamily="34" charset="0"/>
              </a:rPr>
              <a:t>LEY GENERAL DE SALUD ARTÍCULO 226  LGS</a:t>
            </a:r>
            <a:endParaRPr lang="es-ES" sz="2000" b="1" dirty="0">
              <a:solidFill>
                <a:srgbClr val="404040"/>
              </a:solidFill>
              <a:effectLst>
                <a:outerShdw blurRad="38100" dist="38100" dir="2700000" algn="tl">
                  <a:srgbClr val="000000"/>
                </a:outerShdw>
              </a:effectLst>
              <a:latin typeface="Calibri" pitchFamily="34" charset="0"/>
            </a:endParaRPr>
          </a:p>
        </p:txBody>
      </p:sp>
      <p:sp>
        <p:nvSpPr>
          <p:cNvPr id="3" name="Rectangle 22"/>
          <p:cNvSpPr>
            <a:spLocks noChangeArrowheads="1"/>
          </p:cNvSpPr>
          <p:nvPr/>
        </p:nvSpPr>
        <p:spPr bwMode="auto">
          <a:xfrm>
            <a:off x="714348" y="2152633"/>
            <a:ext cx="2016125" cy="1582738"/>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s-ES" sz="2000" b="1">
                <a:solidFill>
                  <a:srgbClr val="404040"/>
                </a:solidFill>
                <a:effectLst>
                  <a:outerShdw blurRad="38100" dist="38100" dir="2700000" algn="tl">
                    <a:srgbClr val="000000"/>
                  </a:outerShdw>
                </a:effectLst>
                <a:latin typeface="Calibri" pitchFamily="34" charset="0"/>
              </a:rPr>
              <a:t>GRUPO I</a:t>
            </a:r>
          </a:p>
          <a:p>
            <a:pPr algn="ctr">
              <a:defRPr/>
            </a:pPr>
            <a:endParaRPr lang="es-MX" sz="2000" b="1">
              <a:solidFill>
                <a:srgbClr val="404040"/>
              </a:solidFill>
              <a:effectLst>
                <a:outerShdw blurRad="38100" dist="38100" dir="2700000" algn="tl">
                  <a:srgbClr val="000000"/>
                </a:outerShdw>
              </a:effectLst>
              <a:latin typeface="Calibri" pitchFamily="34" charset="0"/>
            </a:endParaRPr>
          </a:p>
          <a:p>
            <a:pPr algn="ctr">
              <a:defRPr/>
            </a:pPr>
            <a:r>
              <a:rPr lang="es-MX" sz="2000" b="1">
                <a:solidFill>
                  <a:srgbClr val="404040"/>
                </a:solidFill>
                <a:effectLst>
                  <a:outerShdw blurRad="38100" dist="38100" dir="2700000" algn="tl">
                    <a:srgbClr val="000000"/>
                  </a:outerShdw>
                </a:effectLst>
                <a:latin typeface="Calibri" pitchFamily="34" charset="0"/>
              </a:rPr>
              <a:t>ESTUPEFACIENTES</a:t>
            </a:r>
            <a:endParaRPr lang="es-ES" sz="2000" b="1">
              <a:solidFill>
                <a:srgbClr val="404040"/>
              </a:solidFill>
              <a:effectLst>
                <a:outerShdw blurRad="38100" dist="38100" dir="2700000" algn="tl">
                  <a:srgbClr val="000000"/>
                </a:outerShdw>
              </a:effectLst>
              <a:latin typeface="Calibri" pitchFamily="34" charset="0"/>
            </a:endParaRPr>
          </a:p>
        </p:txBody>
      </p:sp>
      <p:sp>
        <p:nvSpPr>
          <p:cNvPr id="4" name="Rectangle 22"/>
          <p:cNvSpPr>
            <a:spLocks noChangeArrowheads="1"/>
          </p:cNvSpPr>
          <p:nvPr/>
        </p:nvSpPr>
        <p:spPr bwMode="auto">
          <a:xfrm>
            <a:off x="3235298" y="2152633"/>
            <a:ext cx="2303463" cy="1582738"/>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s-ES" sz="2000" b="1">
                <a:solidFill>
                  <a:srgbClr val="404040"/>
                </a:solidFill>
                <a:effectLst>
                  <a:outerShdw blurRad="38100" dist="38100" dir="2700000" algn="tl">
                    <a:srgbClr val="000000"/>
                  </a:outerShdw>
                </a:effectLst>
                <a:latin typeface="Calibri" pitchFamily="34" charset="0"/>
              </a:rPr>
              <a:t>GRUPO II Y III</a:t>
            </a:r>
          </a:p>
          <a:p>
            <a:pPr algn="ctr">
              <a:defRPr/>
            </a:pPr>
            <a:endParaRPr lang="es-ES" sz="2000" b="1">
              <a:solidFill>
                <a:srgbClr val="404040"/>
              </a:solidFill>
              <a:effectLst>
                <a:outerShdw blurRad="38100" dist="38100" dir="2700000" algn="tl">
                  <a:srgbClr val="000000"/>
                </a:outerShdw>
              </a:effectLst>
              <a:latin typeface="Calibri" pitchFamily="34" charset="0"/>
            </a:endParaRPr>
          </a:p>
          <a:p>
            <a:pPr algn="ctr">
              <a:defRPr/>
            </a:pPr>
            <a:r>
              <a:rPr lang="es-MX" sz="2000" b="1">
                <a:solidFill>
                  <a:srgbClr val="404040"/>
                </a:solidFill>
                <a:effectLst>
                  <a:outerShdw blurRad="38100" dist="38100" dir="2700000" algn="tl">
                    <a:srgbClr val="000000"/>
                  </a:outerShdw>
                </a:effectLst>
                <a:latin typeface="Calibri" pitchFamily="34" charset="0"/>
              </a:rPr>
              <a:t>PSICOTRÓPICOS</a:t>
            </a:r>
            <a:endParaRPr lang="es-ES" sz="2000" b="1">
              <a:solidFill>
                <a:srgbClr val="404040"/>
              </a:solidFill>
              <a:effectLst>
                <a:outerShdw blurRad="38100" dist="38100" dir="2700000" algn="tl">
                  <a:srgbClr val="000000"/>
                </a:outerShdw>
              </a:effectLst>
              <a:latin typeface="Calibri" pitchFamily="34" charset="0"/>
            </a:endParaRPr>
          </a:p>
        </p:txBody>
      </p:sp>
      <p:sp>
        <p:nvSpPr>
          <p:cNvPr id="5" name="Rectangle 22"/>
          <p:cNvSpPr>
            <a:spLocks noChangeArrowheads="1"/>
          </p:cNvSpPr>
          <p:nvPr/>
        </p:nvSpPr>
        <p:spPr bwMode="auto">
          <a:xfrm>
            <a:off x="6043586" y="2152633"/>
            <a:ext cx="2232025" cy="1582738"/>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s-ES" sz="2000" b="1">
                <a:solidFill>
                  <a:srgbClr val="404040"/>
                </a:solidFill>
                <a:effectLst>
                  <a:outerShdw blurRad="38100" dist="38100" dir="2700000" algn="tl">
                    <a:srgbClr val="000000"/>
                  </a:outerShdw>
                </a:effectLst>
                <a:latin typeface="Calibri" pitchFamily="34" charset="0"/>
              </a:rPr>
              <a:t>GRUPO IV</a:t>
            </a:r>
          </a:p>
          <a:p>
            <a:pPr algn="ctr">
              <a:defRPr/>
            </a:pPr>
            <a:endParaRPr lang="es-ES" sz="2000" b="1">
              <a:solidFill>
                <a:srgbClr val="404040"/>
              </a:solidFill>
              <a:effectLst>
                <a:outerShdw blurRad="38100" dist="38100" dir="2700000" algn="tl">
                  <a:srgbClr val="000000"/>
                </a:outerShdw>
              </a:effectLst>
              <a:latin typeface="Calibri" pitchFamily="34" charset="0"/>
            </a:endParaRPr>
          </a:p>
          <a:p>
            <a:pPr algn="ctr">
              <a:defRPr/>
            </a:pPr>
            <a:r>
              <a:rPr lang="es-MX" sz="2000" b="1">
                <a:solidFill>
                  <a:srgbClr val="404040"/>
                </a:solidFill>
                <a:effectLst>
                  <a:outerShdw blurRad="38100" dist="38100" dir="2700000" algn="tl">
                    <a:srgbClr val="000000"/>
                  </a:outerShdw>
                </a:effectLst>
                <a:latin typeface="Calibri" pitchFamily="34" charset="0"/>
              </a:rPr>
              <a:t>MEDICAMENTOS </a:t>
            </a:r>
          </a:p>
          <a:p>
            <a:pPr algn="ctr">
              <a:defRPr/>
            </a:pPr>
            <a:r>
              <a:rPr lang="es-MX" sz="2000" b="1">
                <a:solidFill>
                  <a:srgbClr val="404040"/>
                </a:solidFill>
                <a:effectLst>
                  <a:outerShdw blurRad="38100" dist="38100" dir="2700000" algn="tl">
                    <a:srgbClr val="000000"/>
                  </a:outerShdw>
                </a:effectLst>
                <a:latin typeface="Calibri" pitchFamily="34" charset="0"/>
              </a:rPr>
              <a:t>QUE REQUIEREN </a:t>
            </a:r>
          </a:p>
          <a:p>
            <a:pPr algn="ctr">
              <a:defRPr/>
            </a:pPr>
            <a:r>
              <a:rPr lang="es-MX" sz="2000" b="1">
                <a:solidFill>
                  <a:srgbClr val="404040"/>
                </a:solidFill>
                <a:effectLst>
                  <a:outerShdw blurRad="38100" dist="38100" dir="2700000" algn="tl">
                    <a:srgbClr val="000000"/>
                  </a:outerShdw>
                </a:effectLst>
                <a:latin typeface="Calibri" pitchFamily="34" charset="0"/>
              </a:rPr>
              <a:t>RECETA MÉDICA</a:t>
            </a:r>
            <a:endParaRPr lang="es-ES" sz="2000" b="1">
              <a:solidFill>
                <a:srgbClr val="404040"/>
              </a:solidFill>
              <a:effectLst>
                <a:outerShdw blurRad="38100" dist="38100" dir="2700000" algn="tl">
                  <a:srgbClr val="000000"/>
                </a:outerShdw>
              </a:effectLst>
              <a:latin typeface="Calibri" pitchFamily="34" charset="0"/>
            </a:endParaRPr>
          </a:p>
        </p:txBody>
      </p:sp>
      <p:sp>
        <p:nvSpPr>
          <p:cNvPr id="6" name="Rectangle 22"/>
          <p:cNvSpPr>
            <a:spLocks noChangeArrowheads="1"/>
          </p:cNvSpPr>
          <p:nvPr/>
        </p:nvSpPr>
        <p:spPr bwMode="auto">
          <a:xfrm>
            <a:off x="714348" y="4240196"/>
            <a:ext cx="3240088" cy="1582737"/>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s-ES" sz="2000" b="1">
                <a:solidFill>
                  <a:srgbClr val="404040"/>
                </a:solidFill>
                <a:effectLst>
                  <a:outerShdw blurRad="38100" dist="38100" dir="2700000" algn="tl">
                    <a:srgbClr val="000000"/>
                  </a:outerShdw>
                </a:effectLst>
                <a:latin typeface="Calibri" pitchFamily="34" charset="0"/>
              </a:rPr>
              <a:t>GRUPO V</a:t>
            </a:r>
          </a:p>
          <a:p>
            <a:pPr algn="ctr">
              <a:defRPr/>
            </a:pPr>
            <a:endParaRPr lang="es-MX" sz="2000" b="1">
              <a:solidFill>
                <a:srgbClr val="404040"/>
              </a:solidFill>
              <a:effectLst>
                <a:outerShdw blurRad="38100" dist="38100" dir="2700000" algn="tl">
                  <a:srgbClr val="000000"/>
                </a:outerShdw>
              </a:effectLst>
              <a:latin typeface="Calibri" pitchFamily="34" charset="0"/>
            </a:endParaRPr>
          </a:p>
          <a:p>
            <a:pPr algn="ctr">
              <a:defRPr/>
            </a:pPr>
            <a:r>
              <a:rPr lang="es-MX" sz="2000" b="1">
                <a:solidFill>
                  <a:srgbClr val="404040"/>
                </a:solidFill>
                <a:effectLst>
                  <a:outerShdw blurRad="38100" dist="38100" dir="2700000" algn="tl">
                    <a:srgbClr val="000000"/>
                  </a:outerShdw>
                </a:effectLst>
                <a:latin typeface="Calibri" pitchFamily="34" charset="0"/>
              </a:rPr>
              <a:t>MEDICAMENTOS QUE NO</a:t>
            </a:r>
          </a:p>
          <a:p>
            <a:pPr algn="ctr">
              <a:defRPr/>
            </a:pPr>
            <a:r>
              <a:rPr lang="es-MX" sz="2000" b="1">
                <a:solidFill>
                  <a:srgbClr val="404040"/>
                </a:solidFill>
                <a:effectLst>
                  <a:outerShdw blurRad="38100" dist="38100" dir="2700000" algn="tl">
                    <a:srgbClr val="000000"/>
                  </a:outerShdw>
                </a:effectLst>
                <a:latin typeface="Calibri" pitchFamily="34" charset="0"/>
              </a:rPr>
              <a:t>REQUIERA RECETA MÉDICA</a:t>
            </a:r>
            <a:endParaRPr lang="es-ES" sz="2000" b="1">
              <a:solidFill>
                <a:srgbClr val="404040"/>
              </a:solidFill>
              <a:effectLst>
                <a:outerShdw blurRad="38100" dist="38100" dir="2700000" algn="tl">
                  <a:srgbClr val="000000"/>
                </a:outerShdw>
              </a:effectLst>
              <a:latin typeface="Calibri" pitchFamily="34" charset="0"/>
            </a:endParaRPr>
          </a:p>
        </p:txBody>
      </p:sp>
      <p:sp>
        <p:nvSpPr>
          <p:cNvPr id="7" name="Rectangle 22"/>
          <p:cNvSpPr>
            <a:spLocks noChangeArrowheads="1"/>
          </p:cNvSpPr>
          <p:nvPr/>
        </p:nvSpPr>
        <p:spPr bwMode="auto">
          <a:xfrm>
            <a:off x="4748186" y="4241783"/>
            <a:ext cx="3527425" cy="1582738"/>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s-ES" sz="2000" b="1">
                <a:solidFill>
                  <a:srgbClr val="404040"/>
                </a:solidFill>
                <a:effectLst>
                  <a:outerShdw blurRad="38100" dist="38100" dir="2700000" algn="tl">
                    <a:srgbClr val="000000"/>
                  </a:outerShdw>
                </a:effectLst>
                <a:latin typeface="Calibri" pitchFamily="34" charset="0"/>
              </a:rPr>
              <a:t>GRUPO VI</a:t>
            </a:r>
          </a:p>
          <a:p>
            <a:pPr algn="ctr">
              <a:defRPr/>
            </a:pPr>
            <a:endParaRPr lang="es-MX" sz="2000" b="1">
              <a:solidFill>
                <a:srgbClr val="404040"/>
              </a:solidFill>
              <a:effectLst>
                <a:outerShdw blurRad="38100" dist="38100" dir="2700000" algn="tl">
                  <a:srgbClr val="000000"/>
                </a:outerShdw>
              </a:effectLst>
              <a:latin typeface="Calibri" pitchFamily="34" charset="0"/>
            </a:endParaRPr>
          </a:p>
          <a:p>
            <a:pPr algn="ctr">
              <a:defRPr/>
            </a:pPr>
            <a:r>
              <a:rPr lang="es-MX" sz="2000" b="1">
                <a:solidFill>
                  <a:srgbClr val="404040"/>
                </a:solidFill>
                <a:effectLst>
                  <a:outerShdw blurRad="38100" dist="38100" dir="2700000" algn="tl">
                    <a:srgbClr val="000000"/>
                  </a:outerShdw>
                </a:effectLst>
                <a:latin typeface="Calibri" pitchFamily="34" charset="0"/>
              </a:rPr>
              <a:t>MEDICAMENTOS QUE NO </a:t>
            </a:r>
          </a:p>
          <a:p>
            <a:pPr algn="ctr">
              <a:defRPr/>
            </a:pPr>
            <a:r>
              <a:rPr lang="es-MX" sz="2000" b="1">
                <a:solidFill>
                  <a:srgbClr val="404040"/>
                </a:solidFill>
                <a:effectLst>
                  <a:outerShdw blurRad="38100" dist="38100" dir="2700000" algn="tl">
                    <a:srgbClr val="000000"/>
                  </a:outerShdw>
                </a:effectLst>
                <a:latin typeface="Calibri" pitchFamily="34" charset="0"/>
              </a:rPr>
              <a:t>REQUIEREN RECETA MÉDICA </a:t>
            </a:r>
          </a:p>
          <a:p>
            <a:pPr algn="ctr">
              <a:defRPr/>
            </a:pPr>
            <a:r>
              <a:rPr lang="es-MX" sz="2000" b="1">
                <a:solidFill>
                  <a:srgbClr val="404040"/>
                </a:solidFill>
                <a:effectLst>
                  <a:outerShdw blurRad="38100" dist="38100" dir="2700000" algn="tl">
                    <a:srgbClr val="000000"/>
                  </a:outerShdw>
                </a:effectLst>
                <a:latin typeface="Calibri" pitchFamily="34" charset="0"/>
              </a:rPr>
              <a:t>“LIBRE VENTA”</a:t>
            </a:r>
            <a:endParaRPr lang="es-ES" sz="2000" b="1">
              <a:solidFill>
                <a:srgbClr val="404040"/>
              </a:solidFill>
              <a:effectLst>
                <a:outerShdw blurRad="38100" dist="38100" dir="2700000" algn="tl">
                  <a:srgbClr val="000000"/>
                </a:outerShdw>
              </a:effectLst>
              <a:latin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642918"/>
            <a:ext cx="8229600" cy="1357314"/>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0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Calibri" pitchFamily="34" charset="0"/>
                <a:ea typeface="+mj-ea"/>
                <a:cs typeface="+mj-cs"/>
              </a:rPr>
              <a:t>Articulo 257 LSG</a:t>
            </a:r>
            <a:br>
              <a:rPr kumimoji="0" lang="es-MX" sz="2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Calibri" pitchFamily="34" charset="0"/>
                <a:ea typeface="+mj-ea"/>
                <a:cs typeface="+mj-cs"/>
              </a:rPr>
            </a:br>
            <a:r>
              <a:rPr kumimoji="0" lang="es-MX" sz="2000" b="0" i="0" u="none" strike="noStrike" kern="1200" cap="none" spc="0" normalizeH="0" baseline="0" noProof="0" dirty="0">
                <a:ln>
                  <a:noFill/>
                </a:ln>
                <a:solidFill>
                  <a:srgbClr val="404040"/>
                </a:solidFill>
                <a:effectLst>
                  <a:outerShdw blurRad="38100" dist="38100" dir="2700000" algn="tl">
                    <a:srgbClr val="C0C0C0"/>
                  </a:outerShdw>
                </a:effectLst>
                <a:uLnTx/>
                <a:uFillTx/>
                <a:latin typeface="Calibri" pitchFamily="34" charset="0"/>
                <a:ea typeface="+mj-ea"/>
                <a:cs typeface="+mj-cs"/>
              </a:rPr>
              <a:t>Los establecimientos que se destinen al proceso de  MEDICAMENTOS, incluyendo su importación y exportación se clasifican, para los efectos de esta ley, en:</a:t>
            </a:r>
          </a:p>
        </p:txBody>
      </p:sp>
      <p:sp>
        <p:nvSpPr>
          <p:cNvPr id="3" name="Rectangle 22"/>
          <p:cNvSpPr>
            <a:spLocks noChangeArrowheads="1"/>
          </p:cNvSpPr>
          <p:nvPr/>
        </p:nvSpPr>
        <p:spPr bwMode="auto">
          <a:xfrm>
            <a:off x="592110" y="2176445"/>
            <a:ext cx="2376487" cy="544512"/>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pPr marL="457200" indent="-457200" algn="ctr">
              <a:defRPr/>
            </a:pPr>
            <a:r>
              <a:rPr lang="es-ES_tradnl" sz="1800" dirty="0">
                <a:solidFill>
                  <a:srgbClr val="404040"/>
                </a:solidFill>
                <a:effectLst>
                  <a:outerShdw blurRad="38100" dist="38100" dir="2700000" algn="tl">
                    <a:srgbClr val="000000"/>
                  </a:outerShdw>
                </a:effectLst>
                <a:latin typeface="Calibri" pitchFamily="34" charset="0"/>
              </a:rPr>
              <a:t>I.-Fabricas o laboratorios </a:t>
            </a:r>
          </a:p>
          <a:p>
            <a:pPr marL="457200" indent="-457200" algn="ctr">
              <a:defRPr/>
            </a:pPr>
            <a:r>
              <a:rPr lang="es-ES_tradnl" sz="1800" dirty="0">
                <a:solidFill>
                  <a:srgbClr val="404040"/>
                </a:solidFill>
                <a:effectLst>
                  <a:outerShdw blurRad="38100" dist="38100" dir="2700000" algn="tl">
                    <a:srgbClr val="000000"/>
                  </a:outerShdw>
                </a:effectLst>
                <a:latin typeface="Calibri" pitchFamily="34" charset="0"/>
              </a:rPr>
              <a:t>de materias primas</a:t>
            </a:r>
            <a:endParaRPr lang="es-ES" sz="1800" dirty="0">
              <a:solidFill>
                <a:srgbClr val="404040"/>
              </a:solidFill>
              <a:effectLst>
                <a:outerShdw blurRad="38100" dist="38100" dir="2700000" algn="tl">
                  <a:srgbClr val="000000"/>
                </a:outerShdw>
              </a:effectLst>
              <a:latin typeface="Calibri" pitchFamily="34" charset="0"/>
            </a:endParaRPr>
          </a:p>
        </p:txBody>
      </p:sp>
      <p:sp>
        <p:nvSpPr>
          <p:cNvPr id="4" name="Rectangle 22"/>
          <p:cNvSpPr>
            <a:spLocks noChangeArrowheads="1"/>
          </p:cNvSpPr>
          <p:nvPr/>
        </p:nvSpPr>
        <p:spPr bwMode="auto">
          <a:xfrm>
            <a:off x="592110" y="2863832"/>
            <a:ext cx="2376487" cy="792163"/>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pPr marL="457200" indent="-457200" algn="ctr">
              <a:defRPr/>
            </a:pPr>
            <a:r>
              <a:rPr lang="es-ES_tradnl" sz="1800">
                <a:solidFill>
                  <a:srgbClr val="404040"/>
                </a:solidFill>
                <a:effectLst>
                  <a:outerShdw blurRad="38100" dist="38100" dir="2700000" algn="tl">
                    <a:srgbClr val="000000"/>
                  </a:outerShdw>
                </a:effectLst>
                <a:latin typeface="Calibri" pitchFamily="34" charset="0"/>
              </a:rPr>
              <a:t>II.-Fabricas o laboratorios </a:t>
            </a:r>
          </a:p>
          <a:p>
            <a:pPr marL="457200" indent="-457200" algn="ctr">
              <a:defRPr/>
            </a:pPr>
            <a:r>
              <a:rPr lang="es-ES_tradnl" sz="1800">
                <a:solidFill>
                  <a:srgbClr val="404040"/>
                </a:solidFill>
                <a:effectLst>
                  <a:outerShdw blurRad="38100" dist="38100" dir="2700000" algn="tl">
                    <a:srgbClr val="000000"/>
                  </a:outerShdw>
                </a:effectLst>
                <a:latin typeface="Calibri" pitchFamily="34" charset="0"/>
              </a:rPr>
              <a:t>de medicamentos o prods. </a:t>
            </a:r>
          </a:p>
          <a:p>
            <a:pPr marL="457200" indent="-457200" algn="ctr">
              <a:defRPr/>
            </a:pPr>
            <a:r>
              <a:rPr lang="es-ES_tradnl" sz="1800">
                <a:solidFill>
                  <a:srgbClr val="404040"/>
                </a:solidFill>
                <a:effectLst>
                  <a:outerShdw blurRad="38100" dist="38100" dir="2700000" algn="tl">
                    <a:srgbClr val="000000"/>
                  </a:outerShdw>
                </a:effectLst>
                <a:latin typeface="Calibri" pitchFamily="34" charset="0"/>
              </a:rPr>
              <a:t>biológicos de uso humano</a:t>
            </a:r>
            <a:endParaRPr lang="es-ES" sz="1800">
              <a:solidFill>
                <a:srgbClr val="404040"/>
              </a:solidFill>
              <a:effectLst>
                <a:outerShdw blurRad="38100" dist="38100" dir="2700000" algn="tl">
                  <a:srgbClr val="000000"/>
                </a:outerShdw>
              </a:effectLst>
              <a:latin typeface="Calibri" pitchFamily="34" charset="0"/>
            </a:endParaRPr>
          </a:p>
        </p:txBody>
      </p:sp>
      <p:sp>
        <p:nvSpPr>
          <p:cNvPr id="5" name="Rectangle 22"/>
          <p:cNvSpPr>
            <a:spLocks noChangeArrowheads="1"/>
          </p:cNvSpPr>
          <p:nvPr/>
        </p:nvSpPr>
        <p:spPr bwMode="auto">
          <a:xfrm>
            <a:off x="592110" y="3800457"/>
            <a:ext cx="2376487" cy="576263"/>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pPr marL="457200" indent="-457200" algn="ctr">
              <a:defRPr/>
            </a:pPr>
            <a:r>
              <a:rPr lang="es-ES_tradnl" sz="1800">
                <a:solidFill>
                  <a:srgbClr val="404040"/>
                </a:solidFill>
                <a:effectLst>
                  <a:outerShdw blurRad="38100" dist="38100" dir="2700000" algn="tl">
                    <a:srgbClr val="000000"/>
                  </a:outerShdw>
                </a:effectLst>
                <a:latin typeface="Calibri" pitchFamily="34" charset="0"/>
              </a:rPr>
              <a:t>III.-</a:t>
            </a:r>
            <a:r>
              <a:rPr lang="es-MX" sz="1800">
                <a:solidFill>
                  <a:srgbClr val="404040"/>
                </a:solidFill>
                <a:effectLst>
                  <a:outerShdw blurRad="38100" dist="38100" dir="2700000" algn="tl">
                    <a:srgbClr val="000000"/>
                  </a:outerShdw>
                </a:effectLst>
                <a:latin typeface="Calibri" pitchFamily="34" charset="0"/>
              </a:rPr>
              <a:t>Fábrica o laboratorio </a:t>
            </a:r>
          </a:p>
          <a:p>
            <a:pPr marL="457200" indent="-457200" algn="ctr">
              <a:defRPr/>
            </a:pPr>
            <a:r>
              <a:rPr lang="es-MX" sz="1800">
                <a:solidFill>
                  <a:srgbClr val="404040"/>
                </a:solidFill>
                <a:effectLst>
                  <a:outerShdw blurRad="38100" dist="38100" dir="2700000" algn="tl">
                    <a:srgbClr val="000000"/>
                  </a:outerShdw>
                </a:effectLst>
                <a:latin typeface="Calibri" pitchFamily="34" charset="0"/>
              </a:rPr>
              <a:t>de remedios herbolarios</a:t>
            </a:r>
            <a:endParaRPr lang="es-ES" sz="1800">
              <a:solidFill>
                <a:srgbClr val="404040"/>
              </a:solidFill>
              <a:effectLst>
                <a:outerShdw blurRad="38100" dist="38100" dir="2700000" algn="tl">
                  <a:srgbClr val="000000"/>
                </a:outerShdw>
              </a:effectLst>
              <a:latin typeface="Calibri" pitchFamily="34" charset="0"/>
            </a:endParaRPr>
          </a:p>
        </p:txBody>
      </p:sp>
      <p:sp>
        <p:nvSpPr>
          <p:cNvPr id="6" name="Rectangle 22"/>
          <p:cNvSpPr>
            <a:spLocks noChangeArrowheads="1"/>
          </p:cNvSpPr>
          <p:nvPr/>
        </p:nvSpPr>
        <p:spPr bwMode="auto">
          <a:xfrm>
            <a:off x="592110" y="4521182"/>
            <a:ext cx="2376487" cy="792163"/>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pPr marL="457200" indent="-457200" algn="ctr">
              <a:defRPr/>
            </a:pPr>
            <a:r>
              <a:rPr lang="es-MX" sz="1800">
                <a:solidFill>
                  <a:srgbClr val="404040"/>
                </a:solidFill>
                <a:effectLst>
                  <a:outerShdw blurRad="38100" dist="38100" dir="2700000" algn="tl">
                    <a:srgbClr val="000000"/>
                  </a:outerShdw>
                </a:effectLst>
                <a:latin typeface="Calibri" pitchFamily="34" charset="0"/>
              </a:rPr>
              <a:t>IV. Laboratorio de </a:t>
            </a:r>
          </a:p>
          <a:p>
            <a:pPr marL="457200" indent="-457200" algn="ctr">
              <a:defRPr/>
            </a:pPr>
            <a:r>
              <a:rPr lang="es-MX" sz="1800">
                <a:solidFill>
                  <a:srgbClr val="404040"/>
                </a:solidFill>
                <a:effectLst>
                  <a:outerShdw blurRad="38100" dist="38100" dir="2700000" algn="tl">
                    <a:srgbClr val="000000"/>
                  </a:outerShdw>
                </a:effectLst>
                <a:latin typeface="Calibri" pitchFamily="34" charset="0"/>
              </a:rPr>
              <a:t>control químico, </a:t>
            </a:r>
          </a:p>
          <a:p>
            <a:pPr marL="457200" indent="-457200" algn="ctr">
              <a:defRPr/>
            </a:pPr>
            <a:r>
              <a:rPr lang="es-MX" sz="1800">
                <a:solidFill>
                  <a:srgbClr val="404040"/>
                </a:solidFill>
                <a:effectLst>
                  <a:outerShdw blurRad="38100" dist="38100" dir="2700000" algn="tl">
                    <a:srgbClr val="000000"/>
                  </a:outerShdw>
                </a:effectLst>
                <a:latin typeface="Calibri" pitchFamily="34" charset="0"/>
              </a:rPr>
              <a:t>biológico, farmacéutico</a:t>
            </a:r>
            <a:endParaRPr lang="es-ES" sz="1800">
              <a:solidFill>
                <a:srgbClr val="404040"/>
              </a:solidFill>
              <a:effectLst>
                <a:outerShdw blurRad="38100" dist="38100" dir="2700000" algn="tl">
                  <a:srgbClr val="000000"/>
                </a:outerShdw>
              </a:effectLst>
              <a:latin typeface="Calibri" pitchFamily="34" charset="0"/>
            </a:endParaRPr>
          </a:p>
        </p:txBody>
      </p:sp>
      <p:sp>
        <p:nvSpPr>
          <p:cNvPr id="7" name="Rectangle 22"/>
          <p:cNvSpPr>
            <a:spLocks noChangeArrowheads="1"/>
          </p:cNvSpPr>
          <p:nvPr/>
        </p:nvSpPr>
        <p:spPr bwMode="auto">
          <a:xfrm>
            <a:off x="592110" y="5457807"/>
            <a:ext cx="3240087" cy="863600"/>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pPr marL="457200" indent="-457200" algn="ctr">
              <a:defRPr/>
            </a:pPr>
            <a:r>
              <a:rPr lang="es-MX" sz="1800">
                <a:solidFill>
                  <a:srgbClr val="404040"/>
                </a:solidFill>
                <a:effectLst>
                  <a:outerShdw blurRad="38100" dist="38100" dir="2700000" algn="tl">
                    <a:srgbClr val="000000"/>
                  </a:outerShdw>
                </a:effectLst>
                <a:latin typeface="Calibri" pitchFamily="34" charset="0"/>
              </a:rPr>
              <a:t>V. Almacén de acondicionamiento </a:t>
            </a:r>
          </a:p>
          <a:p>
            <a:pPr marL="457200" indent="-457200" algn="ctr">
              <a:defRPr/>
            </a:pPr>
            <a:r>
              <a:rPr lang="es-MX" sz="1800">
                <a:solidFill>
                  <a:srgbClr val="404040"/>
                </a:solidFill>
                <a:effectLst>
                  <a:outerShdw blurRad="38100" dist="38100" dir="2700000" algn="tl">
                    <a:srgbClr val="000000"/>
                  </a:outerShdw>
                </a:effectLst>
                <a:latin typeface="Calibri" pitchFamily="34" charset="0"/>
              </a:rPr>
              <a:t>de meds. o prods. biols. y de </a:t>
            </a:r>
          </a:p>
          <a:p>
            <a:pPr marL="457200" indent="-457200" algn="ctr">
              <a:defRPr/>
            </a:pPr>
            <a:r>
              <a:rPr lang="es-MX" sz="1800">
                <a:solidFill>
                  <a:srgbClr val="404040"/>
                </a:solidFill>
                <a:effectLst>
                  <a:outerShdw blurRad="38100" dist="38100" dir="2700000" algn="tl">
                    <a:srgbClr val="000000"/>
                  </a:outerShdw>
                </a:effectLst>
                <a:latin typeface="Calibri" pitchFamily="34" charset="0"/>
              </a:rPr>
              <a:t>remedios herbolarios</a:t>
            </a:r>
            <a:endParaRPr lang="es-ES" sz="1800">
              <a:solidFill>
                <a:srgbClr val="404040"/>
              </a:solidFill>
              <a:effectLst>
                <a:outerShdw blurRad="38100" dist="38100" dir="2700000" algn="tl">
                  <a:srgbClr val="000000"/>
                </a:outerShdw>
              </a:effectLst>
              <a:latin typeface="Calibri" pitchFamily="34" charset="0"/>
            </a:endParaRPr>
          </a:p>
        </p:txBody>
      </p:sp>
      <p:sp>
        <p:nvSpPr>
          <p:cNvPr id="8" name="Rectangle 22"/>
          <p:cNvSpPr>
            <a:spLocks noChangeArrowheads="1"/>
          </p:cNvSpPr>
          <p:nvPr/>
        </p:nvSpPr>
        <p:spPr bwMode="auto">
          <a:xfrm>
            <a:off x="3184497" y="2219307"/>
            <a:ext cx="2736850" cy="1004888"/>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pPr marL="457200" indent="-457200" algn="ctr">
              <a:defRPr/>
            </a:pPr>
            <a:r>
              <a:rPr lang="es-MX" sz="1800" dirty="0">
                <a:solidFill>
                  <a:srgbClr val="404040"/>
                </a:solidFill>
                <a:effectLst>
                  <a:outerShdw blurRad="38100" dist="38100" dir="2700000" algn="tl">
                    <a:srgbClr val="000000"/>
                  </a:outerShdw>
                </a:effectLst>
                <a:latin typeface="Calibri" pitchFamily="34" charset="0"/>
              </a:rPr>
              <a:t>VI. Almacén de depósito y </a:t>
            </a:r>
          </a:p>
          <a:p>
            <a:pPr marL="457200" indent="-457200" algn="ctr">
              <a:defRPr/>
            </a:pPr>
            <a:r>
              <a:rPr lang="es-MX" sz="1800" dirty="0">
                <a:solidFill>
                  <a:srgbClr val="404040"/>
                </a:solidFill>
                <a:effectLst>
                  <a:outerShdw blurRad="38100" dist="38100" dir="2700000" algn="tl">
                    <a:srgbClr val="000000"/>
                  </a:outerShdw>
                </a:effectLst>
                <a:latin typeface="Calibri" pitchFamily="34" charset="0"/>
              </a:rPr>
              <a:t>distribución de </a:t>
            </a:r>
            <a:r>
              <a:rPr lang="es-MX" sz="1800" dirty="0" err="1">
                <a:solidFill>
                  <a:srgbClr val="404040"/>
                </a:solidFill>
                <a:effectLst>
                  <a:outerShdw blurRad="38100" dist="38100" dir="2700000" algn="tl">
                    <a:srgbClr val="000000"/>
                  </a:outerShdw>
                </a:effectLst>
                <a:latin typeface="Calibri" pitchFamily="34" charset="0"/>
              </a:rPr>
              <a:t>meds</a:t>
            </a:r>
            <a:r>
              <a:rPr lang="es-MX" sz="1800" dirty="0">
                <a:solidFill>
                  <a:srgbClr val="404040"/>
                </a:solidFill>
                <a:effectLst>
                  <a:outerShdw blurRad="38100" dist="38100" dir="2700000" algn="tl">
                    <a:srgbClr val="000000"/>
                  </a:outerShdw>
                </a:effectLst>
                <a:latin typeface="Calibri" pitchFamily="34" charset="0"/>
              </a:rPr>
              <a:t>. o </a:t>
            </a:r>
            <a:r>
              <a:rPr lang="es-MX" sz="1800" dirty="0" err="1">
                <a:solidFill>
                  <a:srgbClr val="404040"/>
                </a:solidFill>
                <a:effectLst>
                  <a:outerShdw blurRad="38100" dist="38100" dir="2700000" algn="tl">
                    <a:srgbClr val="000000"/>
                  </a:outerShdw>
                </a:effectLst>
                <a:latin typeface="Calibri" pitchFamily="34" charset="0"/>
              </a:rPr>
              <a:t>prods</a:t>
            </a:r>
            <a:r>
              <a:rPr lang="es-MX" sz="1800" dirty="0">
                <a:solidFill>
                  <a:srgbClr val="404040"/>
                </a:solidFill>
                <a:effectLst>
                  <a:outerShdw blurRad="38100" dist="38100" dir="2700000" algn="tl">
                    <a:srgbClr val="000000"/>
                  </a:outerShdw>
                </a:effectLst>
                <a:latin typeface="Calibri" pitchFamily="34" charset="0"/>
              </a:rPr>
              <a:t>.</a:t>
            </a:r>
          </a:p>
          <a:p>
            <a:pPr marL="457200" indent="-457200" algn="ctr">
              <a:defRPr/>
            </a:pPr>
            <a:r>
              <a:rPr lang="es-MX" sz="1800" dirty="0">
                <a:solidFill>
                  <a:srgbClr val="404040"/>
                </a:solidFill>
                <a:effectLst>
                  <a:outerShdw blurRad="38100" dist="38100" dir="2700000" algn="tl">
                    <a:srgbClr val="000000"/>
                  </a:outerShdw>
                </a:effectLst>
                <a:latin typeface="Calibri" pitchFamily="34" charset="0"/>
              </a:rPr>
              <a:t> </a:t>
            </a:r>
            <a:r>
              <a:rPr lang="es-MX" sz="1800" dirty="0" err="1">
                <a:solidFill>
                  <a:srgbClr val="404040"/>
                </a:solidFill>
                <a:effectLst>
                  <a:outerShdw blurRad="38100" dist="38100" dir="2700000" algn="tl">
                    <a:srgbClr val="000000"/>
                  </a:outerShdw>
                </a:effectLst>
                <a:latin typeface="Calibri" pitchFamily="34" charset="0"/>
              </a:rPr>
              <a:t>biols</a:t>
            </a:r>
            <a:r>
              <a:rPr lang="es-MX" sz="1800" dirty="0">
                <a:solidFill>
                  <a:srgbClr val="404040"/>
                </a:solidFill>
                <a:effectLst>
                  <a:outerShdw blurRad="38100" dist="38100" dir="2700000" algn="tl">
                    <a:srgbClr val="000000"/>
                  </a:outerShdw>
                </a:effectLst>
                <a:latin typeface="Calibri" pitchFamily="34" charset="0"/>
              </a:rPr>
              <a:t>. para uso humano, </a:t>
            </a:r>
          </a:p>
          <a:p>
            <a:pPr marL="457200" indent="-457200" algn="ctr">
              <a:defRPr/>
            </a:pPr>
            <a:r>
              <a:rPr lang="es-MX" sz="1800" dirty="0">
                <a:solidFill>
                  <a:srgbClr val="404040"/>
                </a:solidFill>
                <a:effectLst>
                  <a:outerShdw blurRad="38100" dist="38100" dir="2700000" algn="tl">
                    <a:srgbClr val="000000"/>
                  </a:outerShdw>
                </a:effectLst>
                <a:latin typeface="Calibri" pitchFamily="34" charset="0"/>
              </a:rPr>
              <a:t>y de remedios herbolarios</a:t>
            </a:r>
            <a:endParaRPr lang="es-ES" sz="1800" dirty="0">
              <a:solidFill>
                <a:srgbClr val="404040"/>
              </a:solidFill>
              <a:effectLst>
                <a:outerShdw blurRad="38100" dist="38100" dir="2700000" algn="tl">
                  <a:srgbClr val="000000"/>
                </a:outerShdw>
              </a:effectLst>
              <a:latin typeface="Calibri" pitchFamily="34" charset="0"/>
            </a:endParaRPr>
          </a:p>
        </p:txBody>
      </p:sp>
      <p:sp>
        <p:nvSpPr>
          <p:cNvPr id="9" name="Rectangle 22"/>
          <p:cNvSpPr>
            <a:spLocks noChangeArrowheads="1"/>
          </p:cNvSpPr>
          <p:nvPr/>
        </p:nvSpPr>
        <p:spPr bwMode="auto">
          <a:xfrm>
            <a:off x="3184497" y="3368657"/>
            <a:ext cx="2736850" cy="630238"/>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pPr marL="457200" indent="-457200" algn="ctr">
              <a:defRPr/>
            </a:pPr>
            <a:r>
              <a:rPr lang="es-MX" sz="1800" dirty="0" err="1">
                <a:solidFill>
                  <a:srgbClr val="404040"/>
                </a:solidFill>
                <a:effectLst>
                  <a:outerShdw blurRad="38100" dist="38100" dir="2700000" algn="tl">
                    <a:srgbClr val="000000"/>
                  </a:outerShdw>
                </a:effectLst>
                <a:latin typeface="Calibri" pitchFamily="34" charset="0"/>
              </a:rPr>
              <a:t>VII.Almacén</a:t>
            </a:r>
            <a:r>
              <a:rPr lang="es-MX" sz="1800" dirty="0">
                <a:solidFill>
                  <a:srgbClr val="404040"/>
                </a:solidFill>
                <a:effectLst>
                  <a:outerShdw blurRad="38100" dist="38100" dir="2700000" algn="tl">
                    <a:srgbClr val="000000"/>
                  </a:outerShdw>
                </a:effectLst>
                <a:latin typeface="Calibri" pitchFamily="34" charset="0"/>
              </a:rPr>
              <a:t> de depósito </a:t>
            </a:r>
          </a:p>
          <a:p>
            <a:pPr marL="457200" indent="-457200" algn="ctr">
              <a:defRPr/>
            </a:pPr>
            <a:r>
              <a:rPr lang="es-MX" sz="1800" dirty="0">
                <a:solidFill>
                  <a:srgbClr val="404040"/>
                </a:solidFill>
                <a:effectLst>
                  <a:outerShdw blurRad="38100" dist="38100" dir="2700000" algn="tl">
                    <a:srgbClr val="000000"/>
                  </a:outerShdw>
                </a:effectLst>
                <a:latin typeface="Calibri" pitchFamily="34" charset="0"/>
              </a:rPr>
              <a:t>y </a:t>
            </a:r>
            <a:r>
              <a:rPr lang="es-MX" sz="1800" dirty="0" err="1">
                <a:solidFill>
                  <a:srgbClr val="404040"/>
                </a:solidFill>
                <a:effectLst>
                  <a:outerShdw blurRad="38100" dist="38100" dir="2700000" algn="tl">
                    <a:srgbClr val="000000"/>
                  </a:outerShdw>
                </a:effectLst>
                <a:latin typeface="Calibri" pitchFamily="34" charset="0"/>
              </a:rPr>
              <a:t>dist</a:t>
            </a:r>
            <a:r>
              <a:rPr lang="es-MX" sz="1800" dirty="0">
                <a:solidFill>
                  <a:srgbClr val="404040"/>
                </a:solidFill>
                <a:effectLst>
                  <a:outerShdw blurRad="38100" dist="38100" dir="2700000" algn="tl">
                    <a:srgbClr val="000000"/>
                  </a:outerShdw>
                </a:effectLst>
                <a:latin typeface="Calibri" pitchFamily="34" charset="0"/>
              </a:rPr>
              <a:t>. de materias primas </a:t>
            </a:r>
          </a:p>
        </p:txBody>
      </p:sp>
      <p:sp>
        <p:nvSpPr>
          <p:cNvPr id="10" name="Rectangle 22"/>
          <p:cNvSpPr>
            <a:spLocks noChangeArrowheads="1"/>
          </p:cNvSpPr>
          <p:nvPr/>
        </p:nvSpPr>
        <p:spPr bwMode="auto">
          <a:xfrm>
            <a:off x="3184497" y="4160820"/>
            <a:ext cx="2736850" cy="369887"/>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pPr marL="457200" indent="-457200" algn="ctr">
              <a:defRPr/>
            </a:pPr>
            <a:r>
              <a:rPr lang="es-MX" sz="1800">
                <a:solidFill>
                  <a:srgbClr val="404040"/>
                </a:solidFill>
                <a:effectLst>
                  <a:outerShdw blurRad="38100" dist="38100" dir="2700000" algn="tl">
                    <a:srgbClr val="000000"/>
                  </a:outerShdw>
                </a:effectLst>
                <a:latin typeface="Calibri" pitchFamily="34" charset="0"/>
              </a:rPr>
              <a:t>VIII. Droguería</a:t>
            </a:r>
            <a:endParaRPr lang="es-ES" sz="1800">
              <a:solidFill>
                <a:srgbClr val="404040"/>
              </a:solidFill>
              <a:effectLst>
                <a:outerShdw blurRad="38100" dist="38100" dir="2700000" algn="tl">
                  <a:srgbClr val="000000"/>
                </a:outerShdw>
              </a:effectLst>
              <a:latin typeface="Calibri" pitchFamily="34" charset="0"/>
            </a:endParaRPr>
          </a:p>
        </p:txBody>
      </p:sp>
      <p:sp>
        <p:nvSpPr>
          <p:cNvPr id="11" name="Rectangle 22"/>
          <p:cNvSpPr>
            <a:spLocks noChangeArrowheads="1"/>
          </p:cNvSpPr>
          <p:nvPr/>
        </p:nvSpPr>
        <p:spPr bwMode="auto">
          <a:xfrm>
            <a:off x="3184497" y="4703745"/>
            <a:ext cx="2736850" cy="320675"/>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pPr marL="457200" indent="-457200" algn="ctr">
              <a:defRPr/>
            </a:pPr>
            <a:r>
              <a:rPr lang="es-MX" sz="1800">
                <a:solidFill>
                  <a:srgbClr val="404040"/>
                </a:solidFill>
                <a:effectLst>
                  <a:outerShdw blurRad="38100" dist="38100" dir="2700000" algn="tl">
                    <a:srgbClr val="000000"/>
                  </a:outerShdw>
                </a:effectLst>
                <a:latin typeface="Calibri" pitchFamily="34" charset="0"/>
              </a:rPr>
              <a:t>IX. Botica</a:t>
            </a:r>
            <a:endParaRPr lang="es-ES" sz="1800">
              <a:solidFill>
                <a:srgbClr val="404040"/>
              </a:solidFill>
              <a:effectLst>
                <a:outerShdw blurRad="38100" dist="38100" dir="2700000" algn="tl">
                  <a:srgbClr val="000000"/>
                </a:outerShdw>
              </a:effectLst>
              <a:latin typeface="Calibri" pitchFamily="34" charset="0"/>
            </a:endParaRPr>
          </a:p>
        </p:txBody>
      </p:sp>
      <p:sp>
        <p:nvSpPr>
          <p:cNvPr id="12" name="Rectangle 22"/>
          <p:cNvSpPr>
            <a:spLocks noChangeArrowheads="1"/>
          </p:cNvSpPr>
          <p:nvPr/>
        </p:nvSpPr>
        <p:spPr bwMode="auto">
          <a:xfrm>
            <a:off x="6135660" y="2216132"/>
            <a:ext cx="2520950" cy="374650"/>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pPr marL="457200" indent="-457200" algn="ctr">
              <a:defRPr/>
            </a:pPr>
            <a:r>
              <a:rPr lang="es-MX" sz="1800">
                <a:solidFill>
                  <a:srgbClr val="404040"/>
                </a:solidFill>
                <a:effectLst>
                  <a:outerShdw blurRad="38100" dist="38100" dir="2700000" algn="tl">
                    <a:srgbClr val="000000"/>
                  </a:outerShdw>
                </a:effectLst>
                <a:latin typeface="Calibri" pitchFamily="34" charset="0"/>
              </a:rPr>
              <a:t>X. Farmacia</a:t>
            </a:r>
            <a:endParaRPr lang="es-ES" sz="1800">
              <a:solidFill>
                <a:srgbClr val="404040"/>
              </a:solidFill>
              <a:effectLst>
                <a:outerShdw blurRad="38100" dist="38100" dir="2700000" algn="tl">
                  <a:srgbClr val="000000"/>
                </a:outerShdw>
              </a:effectLst>
              <a:latin typeface="Calibri" pitchFamily="34" charset="0"/>
            </a:endParaRPr>
          </a:p>
        </p:txBody>
      </p:sp>
      <p:sp>
        <p:nvSpPr>
          <p:cNvPr id="13" name="Rectangle 22"/>
          <p:cNvSpPr>
            <a:spLocks noChangeArrowheads="1"/>
          </p:cNvSpPr>
          <p:nvPr/>
        </p:nvSpPr>
        <p:spPr bwMode="auto">
          <a:xfrm>
            <a:off x="6135660" y="2720957"/>
            <a:ext cx="2592387" cy="1152525"/>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pPr marL="457200" indent="-457200" algn="ctr">
              <a:defRPr/>
            </a:pPr>
            <a:r>
              <a:rPr lang="es-MX" sz="1800">
                <a:solidFill>
                  <a:srgbClr val="404040"/>
                </a:solidFill>
                <a:effectLst>
                  <a:outerShdw blurRad="38100" dist="38100" dir="2700000" algn="tl">
                    <a:srgbClr val="000000"/>
                  </a:outerShdw>
                </a:effectLst>
                <a:latin typeface="Calibri" pitchFamily="34" charset="0"/>
              </a:rPr>
              <a:t>XI. Establecimientos </a:t>
            </a:r>
          </a:p>
          <a:p>
            <a:pPr marL="457200" indent="-457200" algn="ctr">
              <a:defRPr/>
            </a:pPr>
            <a:r>
              <a:rPr lang="es-MX" sz="1800">
                <a:solidFill>
                  <a:srgbClr val="404040"/>
                </a:solidFill>
                <a:effectLst>
                  <a:outerShdw blurRad="38100" dist="38100" dir="2700000" algn="tl">
                    <a:srgbClr val="000000"/>
                  </a:outerShdw>
                </a:effectLst>
                <a:latin typeface="Calibri" pitchFamily="34" charset="0"/>
              </a:rPr>
              <a:t>destinados al proceso </a:t>
            </a:r>
          </a:p>
          <a:p>
            <a:pPr marL="457200" indent="-457200" algn="ctr">
              <a:defRPr/>
            </a:pPr>
            <a:r>
              <a:rPr lang="es-MX" sz="1800">
                <a:solidFill>
                  <a:srgbClr val="404040"/>
                </a:solidFill>
                <a:effectLst>
                  <a:outerShdw blurRad="38100" dist="38100" dir="2700000" algn="tl">
                    <a:srgbClr val="000000"/>
                  </a:outerShdw>
                </a:effectLst>
                <a:latin typeface="Calibri" pitchFamily="34" charset="0"/>
              </a:rPr>
              <a:t>de medicamentos </a:t>
            </a:r>
          </a:p>
          <a:p>
            <a:pPr marL="457200" indent="-457200" algn="ctr">
              <a:defRPr/>
            </a:pPr>
            <a:r>
              <a:rPr lang="es-MX" sz="1800">
                <a:solidFill>
                  <a:srgbClr val="404040"/>
                </a:solidFill>
                <a:effectLst>
                  <a:outerShdw blurRad="38100" dist="38100" dir="2700000" algn="tl">
                    <a:srgbClr val="000000"/>
                  </a:outerShdw>
                </a:effectLst>
                <a:latin typeface="Calibri" pitchFamily="34" charset="0"/>
              </a:rPr>
              <a:t>para uso veterinario</a:t>
            </a:r>
            <a:endParaRPr lang="es-ES" sz="1800">
              <a:solidFill>
                <a:srgbClr val="404040"/>
              </a:solidFill>
              <a:effectLst>
                <a:outerShdw blurRad="38100" dist="38100" dir="2700000" algn="tl">
                  <a:srgbClr val="000000"/>
                </a:outerShdw>
              </a:effectLst>
              <a:latin typeface="Calibri" pitchFamily="34" charset="0"/>
            </a:endParaRPr>
          </a:p>
        </p:txBody>
      </p:sp>
      <p:sp>
        <p:nvSpPr>
          <p:cNvPr id="14" name="Rectangle 22"/>
          <p:cNvSpPr>
            <a:spLocks noChangeArrowheads="1"/>
          </p:cNvSpPr>
          <p:nvPr/>
        </p:nvSpPr>
        <p:spPr bwMode="auto">
          <a:xfrm>
            <a:off x="6135660" y="4016357"/>
            <a:ext cx="2592387" cy="1008063"/>
          </a:xfrm>
          <a:prstGeom prst="rect">
            <a:avLst/>
          </a:prstGeom>
          <a:ln/>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pPr marL="457200" indent="-457200" algn="ctr">
              <a:defRPr/>
            </a:pPr>
            <a:r>
              <a:rPr lang="es-MX" sz="1800">
                <a:solidFill>
                  <a:srgbClr val="404040"/>
                </a:solidFill>
                <a:effectLst>
                  <a:outerShdw blurRad="38100" dist="38100" dir="2700000" algn="tl">
                    <a:srgbClr val="000000"/>
                  </a:outerShdw>
                </a:effectLst>
                <a:latin typeface="Calibri" pitchFamily="34" charset="0"/>
              </a:rPr>
              <a:t>XII. Los demás que </a:t>
            </a:r>
          </a:p>
          <a:p>
            <a:pPr marL="457200" indent="-457200" algn="ctr">
              <a:defRPr/>
            </a:pPr>
            <a:r>
              <a:rPr lang="es-MX" sz="1800">
                <a:solidFill>
                  <a:srgbClr val="404040"/>
                </a:solidFill>
                <a:effectLst>
                  <a:outerShdw blurRad="38100" dist="38100" dir="2700000" algn="tl">
                    <a:srgbClr val="000000"/>
                  </a:outerShdw>
                </a:effectLst>
                <a:latin typeface="Calibri" pitchFamily="34" charset="0"/>
              </a:rPr>
              <a:t>determine el Consejo </a:t>
            </a:r>
          </a:p>
          <a:p>
            <a:pPr marL="457200" indent="-457200" algn="ctr">
              <a:defRPr/>
            </a:pPr>
            <a:r>
              <a:rPr lang="es-MX" sz="1800">
                <a:solidFill>
                  <a:srgbClr val="404040"/>
                </a:solidFill>
                <a:effectLst>
                  <a:outerShdw blurRad="38100" dist="38100" dir="2700000" algn="tl">
                    <a:srgbClr val="000000"/>
                  </a:outerShdw>
                </a:effectLst>
                <a:latin typeface="Calibri" pitchFamily="34" charset="0"/>
              </a:rPr>
              <a:t>de Salubridad General </a:t>
            </a:r>
            <a:endParaRPr lang="es-ES" sz="1800">
              <a:solidFill>
                <a:srgbClr val="404040"/>
              </a:solidFill>
              <a:effectLst>
                <a:outerShdw blurRad="38100" dist="38100" dir="2700000" algn="tl">
                  <a:srgbClr val="000000"/>
                </a:outerShdw>
              </a:effectLst>
              <a:latin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500066"/>
          </a:xfrm>
          <a:prstGeom prst="rect">
            <a:avLst/>
          </a:prstGeom>
        </p:spPr>
        <p:style>
          <a:lnRef idx="1">
            <a:schemeClr val="dk1"/>
          </a:lnRef>
          <a:fillRef idx="2">
            <a:schemeClr val="dk1"/>
          </a:fillRef>
          <a:effectRef idx="1">
            <a:schemeClr val="dk1"/>
          </a:effectRef>
          <a:fontRef idx="minor">
            <a:schemeClr val="dk1"/>
          </a:fontRef>
        </p:style>
        <p:txBody>
          <a:bodyPr>
            <a:normAutofit fontScale="92500" lnSpcReduction="20000"/>
          </a:bodyPr>
          <a:lstStyle/>
          <a:p>
            <a:pPr lvl="0" algn="ctr">
              <a:spcBef>
                <a:spcPct val="0"/>
              </a:spcBef>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a:t>
            </a:r>
            <a:r>
              <a:rPr lang="es-ES" sz="3200" dirty="0">
                <a:latin typeface="+mj-lt"/>
              </a:rPr>
              <a:t>Decimo Tercero</a:t>
            </a:r>
            <a:r>
              <a:rPr kumimoji="0" lang="es-ES" sz="3200" b="0" i="0" u="none" strike="noStrike" kern="1200" cap="none" spc="0" normalizeH="0" baseline="0" noProof="0" dirty="0">
                <a:ln>
                  <a:noFill/>
                </a:ln>
                <a:solidFill>
                  <a:schemeClr val="dk1"/>
                </a:solidFill>
                <a:effectLst/>
                <a:uLnTx/>
                <a:uFillTx/>
                <a:latin typeface="+mj-lt"/>
                <a:ea typeface="+mn-ea"/>
                <a:cs typeface="+mn-cs"/>
              </a:rPr>
              <a:t>. Publicidad</a:t>
            </a:r>
            <a:endParaRPr kumimoji="0" lang="es-MX" sz="320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285720" y="2786058"/>
            <a:ext cx="8643998" cy="3571900"/>
          </a:xfrm>
          <a:prstGeom prst="rect">
            <a:avLst/>
          </a:prstGeom>
        </p:spPr>
        <p:style>
          <a:lnRef idx="1">
            <a:schemeClr val="dk1"/>
          </a:lnRef>
          <a:fillRef idx="2">
            <a:schemeClr val="dk1"/>
          </a:fillRef>
          <a:effectRef idx="1">
            <a:schemeClr val="dk1"/>
          </a:effectRef>
          <a:fontRef idx="minor">
            <a:schemeClr val="dk1"/>
          </a:fontRef>
        </p:style>
        <p:txBody>
          <a:bodyPr/>
          <a:lstStyle/>
          <a:p>
            <a:pPr marL="365760" lvl="0" indent="-256032" algn="just">
              <a:spcBef>
                <a:spcPts val="300"/>
              </a:spcBef>
              <a:buClr>
                <a:schemeClr val="accent3"/>
              </a:buClr>
              <a:buFont typeface="Georgia"/>
              <a:buChar char="•"/>
            </a:pPr>
            <a:r>
              <a:rPr lang="es-MX" dirty="0">
                <a:solidFill>
                  <a:schemeClr val="accent1">
                    <a:lumMod val="50000"/>
                  </a:schemeClr>
                </a:solidFill>
                <a:latin typeface="+mj-lt"/>
              </a:rPr>
              <a:t>Art. 307- Tratándose de publicidad de alimentos y bebidas alcohólicas, ésta no deberá asociarse directa o indirectamente con el consumo de bebidas alcohólicas. La publicidad no deberá inducir a hábitos de alimentación nocivos, ni atribuir a los alimentos industrializados un valor superior o distinto al que tengan en realidad. La publicidad de alimentos y bebidas no alcohólicas deberá incluir en forma visual, auditiva o visual y auditiva, según sea para impresos, radio o cine y televisión, mensajes precautorios de la condición del producto o mensajes promotores de una alimentación equilibrada.</a:t>
            </a:r>
          </a:p>
          <a:p>
            <a:pPr marL="365760" indent="-256032" algn="just">
              <a:spcBef>
                <a:spcPts val="300"/>
              </a:spcBef>
              <a:buClr>
                <a:schemeClr val="accent3"/>
              </a:buClr>
              <a:buFont typeface="Georgia"/>
              <a:buChar char="•"/>
            </a:pPr>
            <a:r>
              <a:rPr lang="es-MX" dirty="0">
                <a:solidFill>
                  <a:schemeClr val="accent1">
                    <a:lumMod val="50000"/>
                  </a:schemeClr>
                </a:solidFill>
                <a:latin typeface="+mj-lt"/>
              </a:rPr>
              <a:t>Art. 309- Los horarios en los que las estaciones de radio y televisión y las salas de exhibición cinematográfica podrán transmitir o proyectar, según el caso, publicidad de bebidas alcohólicas o de tabaco, se ajustarán a lo que establezcan las disposiciones generales aplicables.</a:t>
            </a:r>
          </a:p>
          <a:p>
            <a:pPr marL="365760" lvl="0" indent="-256032" algn="just">
              <a:spcBef>
                <a:spcPts val="300"/>
              </a:spcBef>
              <a:buClr>
                <a:schemeClr val="accent3"/>
              </a:buClr>
              <a:buFont typeface="Georgia"/>
              <a:buChar char="•"/>
            </a:pPr>
            <a:endParaRPr lang="es-MX" dirty="0">
              <a:solidFill>
                <a:schemeClr val="accent1">
                  <a:lumMod val="50000"/>
                </a:schemeClr>
              </a:solidFill>
              <a:latin typeface="+mj-lt"/>
            </a:endParaRPr>
          </a:p>
          <a:p>
            <a:pPr marL="365760" indent="-256032" algn="just">
              <a:spcBef>
                <a:spcPts val="300"/>
              </a:spcBef>
              <a:buClr>
                <a:schemeClr val="accent3"/>
              </a:buClr>
              <a:buFont typeface="Georgia"/>
              <a:buChar char="•"/>
            </a:pPr>
            <a:endParaRPr lang="es-MX" sz="2000" dirty="0">
              <a:solidFill>
                <a:schemeClr val="accent1">
                  <a:lumMod val="50000"/>
                </a:schemeClr>
              </a:solidFill>
              <a:latin typeface="+mj-lt"/>
            </a:endParaRPr>
          </a:p>
          <a:p>
            <a:pPr marL="365760" indent="-256032" algn="just">
              <a:spcBef>
                <a:spcPts val="300"/>
              </a:spcBef>
              <a:buClr>
                <a:schemeClr val="accent3"/>
              </a:buClr>
            </a:pPr>
            <a:endParaRPr lang="es-ES" sz="2800" dirty="0">
              <a:solidFill>
                <a:schemeClr val="accent1">
                  <a:lumMod val="50000"/>
                </a:schemeClr>
              </a:solidFill>
            </a:endParaRPr>
          </a:p>
        </p:txBody>
      </p:sp>
      <p:sp>
        <p:nvSpPr>
          <p:cNvPr id="4" name="3 CuadroTexto"/>
          <p:cNvSpPr txBox="1"/>
          <p:nvPr/>
        </p:nvSpPr>
        <p:spPr>
          <a:xfrm>
            <a:off x="5929322" y="1643050"/>
            <a:ext cx="2786082"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s-ES" dirty="0"/>
              <a:t>Artículos 300- 312</a:t>
            </a:r>
            <a:endParaRPr lang="es-MX" dirty="0"/>
          </a:p>
        </p:txBody>
      </p:sp>
      <p:sp>
        <p:nvSpPr>
          <p:cNvPr id="5" name="4 CuadroTexto"/>
          <p:cNvSpPr txBox="1"/>
          <p:nvPr/>
        </p:nvSpPr>
        <p:spPr>
          <a:xfrm rot="21016302">
            <a:off x="449624" y="1922417"/>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 Único</a:t>
            </a:r>
            <a:endParaRPr lang="es-MX" sz="2400" dirty="0">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642942"/>
          </a:xfrm>
          <a:prstGeom prst="rect">
            <a:avLst/>
          </a:prstGeo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lvl="0" algn="ctr">
              <a:spcBef>
                <a:spcPct val="0"/>
              </a:spcBef>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a:t>
            </a:r>
            <a:r>
              <a:rPr lang="es-ES" sz="3200" dirty="0">
                <a:latin typeface="+mj-lt"/>
              </a:rPr>
              <a:t>Decimo Cuarto</a:t>
            </a:r>
            <a:r>
              <a:rPr kumimoji="0" lang="es-ES" sz="3200" b="0" i="0" u="none" strike="noStrike" kern="1200" cap="none" spc="0" normalizeH="0" baseline="0" noProof="0" dirty="0">
                <a:ln>
                  <a:noFill/>
                </a:ln>
                <a:solidFill>
                  <a:schemeClr val="dk1"/>
                </a:solidFill>
                <a:effectLst/>
                <a:uLnTx/>
                <a:uFillTx/>
                <a:latin typeface="+mj-lt"/>
                <a:ea typeface="+mn-ea"/>
                <a:cs typeface="+mn-cs"/>
              </a:rPr>
              <a:t>. Donación,</a:t>
            </a:r>
            <a:r>
              <a:rPr kumimoji="0" lang="es-ES" sz="3200" b="0" i="0" u="none" strike="noStrike" kern="1200" cap="none" spc="0" normalizeH="0" noProof="0" dirty="0">
                <a:ln>
                  <a:noFill/>
                </a:ln>
                <a:solidFill>
                  <a:schemeClr val="dk1"/>
                </a:solidFill>
                <a:effectLst/>
                <a:uLnTx/>
                <a:uFillTx/>
                <a:latin typeface="+mj-lt"/>
                <a:ea typeface="+mn-ea"/>
                <a:cs typeface="+mn-cs"/>
              </a:rPr>
              <a:t> Trasplantes y Perdidas de la Vida</a:t>
            </a:r>
            <a:endParaRPr kumimoji="0" lang="es-MX" sz="320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714348" y="3071810"/>
            <a:ext cx="4857784" cy="2571768"/>
          </a:xfrm>
          <a:prstGeom prst="rect">
            <a:avLst/>
          </a:prstGeom>
        </p:spPr>
        <p:style>
          <a:lnRef idx="1">
            <a:schemeClr val="accent5"/>
          </a:lnRef>
          <a:fillRef idx="2">
            <a:schemeClr val="accent5"/>
          </a:fillRef>
          <a:effectRef idx="1">
            <a:schemeClr val="accent5"/>
          </a:effectRef>
          <a:fontRef idx="minor">
            <a:schemeClr val="dk1"/>
          </a:fontRef>
        </p:style>
        <p:txBody>
          <a:bodyPr/>
          <a:lstStyle/>
          <a:p>
            <a:pPr marL="365760" lvl="0" indent="-256032" algn="just">
              <a:spcBef>
                <a:spcPts val="300"/>
              </a:spcBef>
              <a:buClr>
                <a:schemeClr val="accent3"/>
              </a:buClr>
              <a:buFont typeface="Georgia"/>
              <a:buChar char="•"/>
            </a:pPr>
            <a:r>
              <a:rPr lang="es-ES" sz="2400" dirty="0">
                <a:solidFill>
                  <a:schemeClr val="accent1">
                    <a:lumMod val="50000"/>
                  </a:schemeClr>
                </a:solidFill>
                <a:latin typeface="+mj-lt"/>
              </a:rPr>
              <a:t>I.- Disposiciones comunes</a:t>
            </a:r>
          </a:p>
          <a:p>
            <a:pPr marL="365760" lvl="0" indent="-256032" algn="just">
              <a:spcBef>
                <a:spcPts val="300"/>
              </a:spcBef>
              <a:buClr>
                <a:schemeClr val="accent3"/>
              </a:buClr>
              <a:buFont typeface="Georgia"/>
              <a:buChar char="•"/>
            </a:pPr>
            <a:r>
              <a:rPr lang="es-ES" sz="2400" dirty="0">
                <a:solidFill>
                  <a:schemeClr val="accent1">
                    <a:lumMod val="50000"/>
                  </a:schemeClr>
                </a:solidFill>
                <a:latin typeface="+mj-lt"/>
              </a:rPr>
              <a:t>II.- Donación</a:t>
            </a:r>
          </a:p>
          <a:p>
            <a:pPr marL="365760" lvl="0" indent="-256032" algn="just">
              <a:spcBef>
                <a:spcPts val="300"/>
              </a:spcBef>
              <a:buClr>
                <a:schemeClr val="accent3"/>
              </a:buClr>
              <a:buFont typeface="Georgia"/>
              <a:buChar char="•"/>
            </a:pPr>
            <a:r>
              <a:rPr lang="es-ES" sz="2400" dirty="0">
                <a:solidFill>
                  <a:schemeClr val="accent1">
                    <a:lumMod val="50000"/>
                  </a:schemeClr>
                </a:solidFill>
                <a:latin typeface="+mj-lt"/>
              </a:rPr>
              <a:t>III.- Trasplante</a:t>
            </a:r>
          </a:p>
          <a:p>
            <a:pPr marL="365760" lvl="0" indent="-256032" algn="just">
              <a:spcBef>
                <a:spcPts val="300"/>
              </a:spcBef>
              <a:buClr>
                <a:schemeClr val="accent3"/>
              </a:buClr>
              <a:buFont typeface="Georgia"/>
              <a:buChar char="•"/>
            </a:pPr>
            <a:r>
              <a:rPr lang="es-ES" sz="2400" dirty="0">
                <a:solidFill>
                  <a:schemeClr val="accent1">
                    <a:lumMod val="50000"/>
                  </a:schemeClr>
                </a:solidFill>
                <a:latin typeface="+mj-lt"/>
              </a:rPr>
              <a:t>IV.- Perdida de la Vida</a:t>
            </a:r>
          </a:p>
          <a:p>
            <a:pPr marL="365760" lvl="0" indent="-256032" algn="just">
              <a:spcBef>
                <a:spcPts val="300"/>
              </a:spcBef>
              <a:buClr>
                <a:schemeClr val="accent3"/>
              </a:buClr>
              <a:buFont typeface="Georgia"/>
              <a:buChar char="•"/>
            </a:pPr>
            <a:r>
              <a:rPr lang="es-ES" sz="2400" dirty="0">
                <a:solidFill>
                  <a:schemeClr val="accent1">
                    <a:lumMod val="50000"/>
                  </a:schemeClr>
                </a:solidFill>
                <a:latin typeface="+mj-lt"/>
              </a:rPr>
              <a:t>V.- Cadáveres</a:t>
            </a:r>
          </a:p>
          <a:p>
            <a:pPr marL="365760" lvl="0" indent="-256032" algn="just">
              <a:spcBef>
                <a:spcPts val="300"/>
              </a:spcBef>
              <a:buClr>
                <a:schemeClr val="accent3"/>
              </a:buClr>
              <a:buFont typeface="Georgia"/>
              <a:buChar char="•"/>
            </a:pPr>
            <a:endParaRPr lang="es-ES" sz="2800" dirty="0">
              <a:solidFill>
                <a:schemeClr val="accent1">
                  <a:lumMod val="50000"/>
                </a:schemeClr>
              </a:solidFill>
            </a:endParaRPr>
          </a:p>
        </p:txBody>
      </p:sp>
      <p:sp>
        <p:nvSpPr>
          <p:cNvPr id="4" name="3 CuadroTexto"/>
          <p:cNvSpPr txBox="1"/>
          <p:nvPr/>
        </p:nvSpPr>
        <p:spPr>
          <a:xfrm>
            <a:off x="5929322" y="1643050"/>
            <a:ext cx="2786082"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ES" dirty="0"/>
              <a:t>Artículos 313- 350</a:t>
            </a:r>
            <a:endParaRPr lang="es-MX" dirty="0"/>
          </a:p>
        </p:txBody>
      </p:sp>
      <p:sp>
        <p:nvSpPr>
          <p:cNvPr id="5" name="4 CuadroTexto"/>
          <p:cNvSpPr txBox="1"/>
          <p:nvPr/>
        </p:nvSpPr>
        <p:spPr>
          <a:xfrm rot="21016302">
            <a:off x="449624" y="2208169"/>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Capítulos</a:t>
            </a:r>
            <a:endParaRPr lang="es-MX" sz="2400" dirty="0">
              <a:latin typeface="+mj-lt"/>
            </a:endParaRPr>
          </a:p>
        </p:txBody>
      </p:sp>
      <p:pic>
        <p:nvPicPr>
          <p:cNvPr id="6" name="5 Imagen" descr="descarga (1).jpg"/>
          <p:cNvPicPr>
            <a:picLocks noChangeAspect="1"/>
          </p:cNvPicPr>
          <p:nvPr/>
        </p:nvPicPr>
        <p:blipFill>
          <a:blip r:embed="rId2"/>
          <a:stretch>
            <a:fillRect/>
          </a:stretch>
        </p:blipFill>
        <p:spPr>
          <a:xfrm>
            <a:off x="5786446" y="3214686"/>
            <a:ext cx="3134589" cy="234791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642942"/>
          </a:xfrm>
          <a:prstGeom prst="rect">
            <a:avLst/>
          </a:prstGeo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lvl="0" algn="ctr">
              <a:spcBef>
                <a:spcPct val="0"/>
              </a:spcBef>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a:t>
            </a:r>
            <a:r>
              <a:rPr lang="es-ES" sz="3200" dirty="0">
                <a:latin typeface="+mj-lt"/>
              </a:rPr>
              <a:t>Decimo Cuarto</a:t>
            </a:r>
            <a:r>
              <a:rPr kumimoji="0" lang="es-ES" sz="3200" b="0" i="0" u="none" strike="noStrike" kern="1200" cap="none" spc="0" normalizeH="0" baseline="0" noProof="0" dirty="0">
                <a:ln>
                  <a:noFill/>
                </a:ln>
                <a:solidFill>
                  <a:schemeClr val="dk1"/>
                </a:solidFill>
                <a:effectLst/>
                <a:uLnTx/>
                <a:uFillTx/>
                <a:latin typeface="+mj-lt"/>
                <a:ea typeface="+mn-ea"/>
                <a:cs typeface="+mn-cs"/>
              </a:rPr>
              <a:t>. Donación,</a:t>
            </a:r>
            <a:r>
              <a:rPr kumimoji="0" lang="es-ES" sz="3200" b="0" i="0" u="none" strike="noStrike" kern="1200" cap="none" spc="0" normalizeH="0" noProof="0" dirty="0">
                <a:ln>
                  <a:noFill/>
                </a:ln>
                <a:solidFill>
                  <a:schemeClr val="dk1"/>
                </a:solidFill>
                <a:effectLst/>
                <a:uLnTx/>
                <a:uFillTx/>
                <a:latin typeface="+mj-lt"/>
                <a:ea typeface="+mn-ea"/>
                <a:cs typeface="+mn-cs"/>
              </a:rPr>
              <a:t> Trasplantes y Perdidas de la Vida</a:t>
            </a:r>
            <a:endParaRPr kumimoji="0" lang="es-MX" sz="320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571472" y="1857364"/>
            <a:ext cx="8286808" cy="4572032"/>
          </a:xfrm>
          <a:prstGeom prst="rect">
            <a:avLst/>
          </a:prstGeom>
        </p:spPr>
        <p:style>
          <a:lnRef idx="1">
            <a:schemeClr val="accent5"/>
          </a:lnRef>
          <a:fillRef idx="2">
            <a:schemeClr val="accent5"/>
          </a:fillRef>
          <a:effectRef idx="1">
            <a:schemeClr val="accent5"/>
          </a:effectRef>
          <a:fontRef idx="minor">
            <a:schemeClr val="dk1"/>
          </a:fontRef>
        </p:style>
        <p:txBody>
          <a:bodyPr/>
          <a:lstStyle/>
          <a:p>
            <a:pPr marL="365760" indent="-256032" algn="just">
              <a:spcBef>
                <a:spcPts val="300"/>
              </a:spcBef>
              <a:buClr>
                <a:schemeClr val="accent3"/>
              </a:buClr>
              <a:buFont typeface="Georgia"/>
              <a:buChar char="•"/>
            </a:pPr>
            <a:r>
              <a:rPr lang="es-MX" sz="2000" dirty="0">
                <a:solidFill>
                  <a:schemeClr val="accent1">
                    <a:lumMod val="50000"/>
                  </a:schemeClr>
                </a:solidFill>
                <a:latin typeface="+mj-lt"/>
              </a:rPr>
              <a:t>Art. 313- Compete a la Secretaría de Salud: </a:t>
            </a:r>
          </a:p>
          <a:p>
            <a:pPr marL="365760" indent="-256032" algn="just">
              <a:spcBef>
                <a:spcPts val="300"/>
              </a:spcBef>
              <a:buClr>
                <a:schemeClr val="accent3"/>
              </a:buClr>
              <a:buFont typeface="Georgia"/>
              <a:buChar char="•"/>
            </a:pPr>
            <a:r>
              <a:rPr lang="es-MX" sz="2000" dirty="0">
                <a:solidFill>
                  <a:schemeClr val="accent1">
                    <a:lumMod val="50000"/>
                  </a:schemeClr>
                </a:solidFill>
                <a:latin typeface="+mj-lt"/>
              </a:rPr>
              <a:t>I- El control sanitario de las donaciones y trasplantes de órganos, tejidos y células de seres humanos, por conducto del órgano desconcentrado Centro Nacional de Trasplantes, y </a:t>
            </a:r>
          </a:p>
          <a:p>
            <a:pPr marL="365760" indent="-256032" algn="just">
              <a:spcBef>
                <a:spcPts val="300"/>
              </a:spcBef>
              <a:buClr>
                <a:schemeClr val="accent3"/>
              </a:buClr>
              <a:buFont typeface="Georgia"/>
              <a:buChar char="•"/>
            </a:pPr>
            <a:r>
              <a:rPr lang="es-MX" sz="2000" dirty="0">
                <a:solidFill>
                  <a:schemeClr val="accent1">
                    <a:lumMod val="50000"/>
                  </a:schemeClr>
                </a:solidFill>
                <a:latin typeface="+mj-lt"/>
              </a:rPr>
              <a:t>II- La regulación y el control sanitario sobre cadáveres.</a:t>
            </a:r>
          </a:p>
          <a:p>
            <a:pPr marL="365760" indent="-256032" algn="just">
              <a:spcBef>
                <a:spcPts val="300"/>
              </a:spcBef>
              <a:buClr>
                <a:schemeClr val="accent3"/>
              </a:buClr>
              <a:buFont typeface="Georgia"/>
              <a:buChar char="•"/>
            </a:pPr>
            <a:r>
              <a:rPr lang="es-MX" sz="2000" dirty="0">
                <a:solidFill>
                  <a:schemeClr val="accent1">
                    <a:lumMod val="50000"/>
                  </a:schemeClr>
                </a:solidFill>
                <a:latin typeface="+mj-lt"/>
              </a:rPr>
              <a:t>Art. 350 bis 4- Las instituciones educativas que obtengan cadáveres de personas desconocidas serán depositarias de ellos durante 10 días, con objeto de dar oportunidad a los familiares para reclamarlos. En este lapso los cadáveres permanecerán en las instituciones y únicamente recibirán el tratamiento para su conservación y el manejo sanitario que señalen las disposiciones respectivas. Una vez concluido el plazo correspondiente sin reclamación, las instituciones educativas podrán utilizar el cadáver.</a:t>
            </a:r>
          </a:p>
          <a:p>
            <a:pPr marL="365760" lvl="0" indent="-256032" algn="just">
              <a:spcBef>
                <a:spcPts val="300"/>
              </a:spcBef>
              <a:buClr>
                <a:schemeClr val="accent3"/>
              </a:buClr>
              <a:buFont typeface="Georgia"/>
              <a:buChar char="•"/>
            </a:pPr>
            <a:endParaRPr lang="es-ES" sz="2400" dirty="0">
              <a:solidFill>
                <a:schemeClr val="accent1">
                  <a:lumMod val="50000"/>
                </a:schemeClr>
              </a:solidFill>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642942"/>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92500"/>
          </a:bodyPr>
          <a:lstStyle/>
          <a:p>
            <a:pPr lvl="0" algn="ctr">
              <a:spcBef>
                <a:spcPct val="0"/>
              </a:spcBef>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a:t>
            </a:r>
            <a:r>
              <a:rPr lang="es-ES" sz="3200" dirty="0">
                <a:latin typeface="+mj-lt"/>
              </a:rPr>
              <a:t>Decimo Quinto</a:t>
            </a:r>
            <a:r>
              <a:rPr kumimoji="0" lang="es-ES" sz="3200" b="0" i="0" u="none" strike="noStrike" kern="1200" cap="none" spc="0" normalizeH="0" baseline="0" noProof="0" dirty="0">
                <a:ln>
                  <a:noFill/>
                </a:ln>
                <a:solidFill>
                  <a:schemeClr val="dk1"/>
                </a:solidFill>
                <a:effectLst/>
                <a:uLnTx/>
                <a:uFillTx/>
                <a:latin typeface="+mj-lt"/>
                <a:ea typeface="+mn-ea"/>
                <a:cs typeface="+mn-cs"/>
              </a:rPr>
              <a:t>. Sanidad</a:t>
            </a:r>
            <a:r>
              <a:rPr kumimoji="0" lang="es-ES" sz="3200" b="0" i="0" u="none" strike="noStrike" kern="1200" cap="none" spc="0" normalizeH="0" noProof="0" dirty="0">
                <a:ln>
                  <a:noFill/>
                </a:ln>
                <a:solidFill>
                  <a:schemeClr val="dk1"/>
                </a:solidFill>
                <a:effectLst/>
                <a:uLnTx/>
                <a:uFillTx/>
                <a:latin typeface="+mj-lt"/>
                <a:ea typeface="+mn-ea"/>
                <a:cs typeface="+mn-cs"/>
              </a:rPr>
              <a:t> Internacional</a:t>
            </a:r>
            <a:endParaRPr kumimoji="0" lang="es-MX" sz="320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1000100" y="3429000"/>
            <a:ext cx="7215238" cy="1500198"/>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65760" lvl="0" indent="-256032" algn="just">
              <a:spcBef>
                <a:spcPts val="300"/>
              </a:spcBef>
              <a:buClr>
                <a:schemeClr val="accent3"/>
              </a:buClr>
              <a:buFont typeface="Georgia"/>
              <a:buChar char="•"/>
            </a:pPr>
            <a:r>
              <a:rPr lang="es-ES" sz="2400" dirty="0">
                <a:solidFill>
                  <a:schemeClr val="accent1">
                    <a:lumMod val="50000"/>
                  </a:schemeClr>
                </a:solidFill>
                <a:latin typeface="+mj-lt"/>
              </a:rPr>
              <a:t>I.- Disposiciones comunes</a:t>
            </a:r>
          </a:p>
          <a:p>
            <a:pPr marL="365760" lvl="0" indent="-256032" algn="just">
              <a:spcBef>
                <a:spcPts val="300"/>
              </a:spcBef>
              <a:buClr>
                <a:schemeClr val="accent3"/>
              </a:buClr>
              <a:buFont typeface="Georgia"/>
              <a:buChar char="•"/>
            </a:pPr>
            <a:r>
              <a:rPr lang="es-ES" sz="2400" dirty="0">
                <a:solidFill>
                  <a:schemeClr val="accent1">
                    <a:lumMod val="50000"/>
                  </a:schemeClr>
                </a:solidFill>
                <a:latin typeface="+mj-lt"/>
              </a:rPr>
              <a:t>II.- Sanidad en Materia de Migración</a:t>
            </a:r>
          </a:p>
          <a:p>
            <a:pPr marL="365760" lvl="0" indent="-256032" algn="just">
              <a:spcBef>
                <a:spcPts val="300"/>
              </a:spcBef>
              <a:buClr>
                <a:schemeClr val="accent3"/>
              </a:buClr>
              <a:buFont typeface="Georgia"/>
              <a:buChar char="•"/>
            </a:pPr>
            <a:r>
              <a:rPr lang="es-ES" sz="2400" dirty="0">
                <a:solidFill>
                  <a:schemeClr val="accent1">
                    <a:lumMod val="50000"/>
                  </a:schemeClr>
                </a:solidFill>
                <a:latin typeface="+mj-lt"/>
              </a:rPr>
              <a:t>III.- Sanidad Marítima, Aérea y Terrestre</a:t>
            </a:r>
          </a:p>
          <a:p>
            <a:pPr marL="365760" lvl="0" indent="-256032" algn="just">
              <a:spcBef>
                <a:spcPts val="300"/>
              </a:spcBef>
              <a:buClr>
                <a:schemeClr val="accent3"/>
              </a:buClr>
              <a:buFont typeface="Georgia"/>
              <a:buChar char="•"/>
            </a:pPr>
            <a:endParaRPr lang="es-ES" sz="2800" dirty="0">
              <a:solidFill>
                <a:schemeClr val="accent1">
                  <a:lumMod val="50000"/>
                </a:schemeClr>
              </a:solidFill>
            </a:endParaRPr>
          </a:p>
        </p:txBody>
      </p:sp>
      <p:sp>
        <p:nvSpPr>
          <p:cNvPr id="4" name="3 CuadroTexto"/>
          <p:cNvSpPr txBox="1"/>
          <p:nvPr/>
        </p:nvSpPr>
        <p:spPr>
          <a:xfrm>
            <a:off x="5929322" y="1643050"/>
            <a:ext cx="278608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dirty="0"/>
              <a:t>Artículos 351- 367</a:t>
            </a:r>
            <a:endParaRPr lang="es-MX" dirty="0"/>
          </a:p>
        </p:txBody>
      </p:sp>
      <p:sp>
        <p:nvSpPr>
          <p:cNvPr id="5" name="4 CuadroTexto"/>
          <p:cNvSpPr txBox="1"/>
          <p:nvPr/>
        </p:nvSpPr>
        <p:spPr>
          <a:xfrm rot="21016302">
            <a:off x="878252" y="2493920"/>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Capítulos</a:t>
            </a:r>
            <a:endParaRPr lang="es-MX" sz="2400" dirty="0">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642942"/>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92500"/>
          </a:bodyPr>
          <a:lstStyle/>
          <a:p>
            <a:pPr lvl="0" algn="ctr">
              <a:spcBef>
                <a:spcPct val="0"/>
              </a:spcBef>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a:t>
            </a:r>
            <a:r>
              <a:rPr lang="es-ES" sz="3200" dirty="0">
                <a:latin typeface="+mj-lt"/>
              </a:rPr>
              <a:t>Decimo Quinto</a:t>
            </a:r>
            <a:r>
              <a:rPr kumimoji="0" lang="es-ES" sz="3200" b="0" i="0" u="none" strike="noStrike" kern="1200" cap="none" spc="0" normalizeH="0" baseline="0" noProof="0" dirty="0">
                <a:ln>
                  <a:noFill/>
                </a:ln>
                <a:solidFill>
                  <a:schemeClr val="dk1"/>
                </a:solidFill>
                <a:effectLst/>
                <a:uLnTx/>
                <a:uFillTx/>
                <a:latin typeface="+mj-lt"/>
                <a:ea typeface="+mn-ea"/>
                <a:cs typeface="+mn-cs"/>
              </a:rPr>
              <a:t>. Sanidad</a:t>
            </a:r>
            <a:r>
              <a:rPr kumimoji="0" lang="es-ES" sz="3200" b="0" i="0" u="none" strike="noStrike" kern="1200" cap="none" spc="0" normalizeH="0" noProof="0" dirty="0">
                <a:ln>
                  <a:noFill/>
                </a:ln>
                <a:solidFill>
                  <a:schemeClr val="dk1"/>
                </a:solidFill>
                <a:effectLst/>
                <a:uLnTx/>
                <a:uFillTx/>
                <a:latin typeface="+mj-lt"/>
                <a:ea typeface="+mn-ea"/>
                <a:cs typeface="+mn-cs"/>
              </a:rPr>
              <a:t> Internacional</a:t>
            </a:r>
            <a:endParaRPr kumimoji="0" lang="es-MX" sz="320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1000100" y="2357430"/>
            <a:ext cx="7500990" cy="2143140"/>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65760" indent="-256032" algn="just">
              <a:spcBef>
                <a:spcPts val="300"/>
              </a:spcBef>
              <a:buClr>
                <a:schemeClr val="accent3"/>
              </a:buClr>
              <a:buFont typeface="Georgia"/>
              <a:buChar char="•"/>
            </a:pPr>
            <a:r>
              <a:rPr lang="es-MX" sz="2000" dirty="0">
                <a:solidFill>
                  <a:schemeClr val="accent1">
                    <a:lumMod val="50000"/>
                  </a:schemeClr>
                </a:solidFill>
                <a:latin typeface="+mj-lt"/>
              </a:rPr>
              <a:t>Art. 354- Compete a la Secretaría de Salud adoptar las medidas que procedan para la vigilancia sanitaria de personas, animales, objetos o substancias que ingresen al territorio nacional y que, a su juicio, constituyan un riesgo para la salud de la población. Sanidad en materia de migración Sanidad marítima, aérea y terrestre.</a:t>
            </a:r>
          </a:p>
          <a:p>
            <a:pPr marL="365760" lvl="0" indent="-256032" algn="just">
              <a:spcBef>
                <a:spcPts val="300"/>
              </a:spcBef>
              <a:buClr>
                <a:schemeClr val="accent3"/>
              </a:buClr>
              <a:buFont typeface="Georgia"/>
              <a:buChar char="•"/>
            </a:pPr>
            <a:endParaRPr lang="es-ES" sz="2800" dirty="0">
              <a:solidFill>
                <a:schemeClr val="accent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52" y="642918"/>
            <a:ext cx="6858048" cy="894759"/>
          </a:xfrm>
          <a:solidFill>
            <a:schemeClr val="accent6">
              <a:lumMod val="75000"/>
            </a:schemeClr>
          </a:solidFill>
        </p:spPr>
        <p:style>
          <a:lnRef idx="0">
            <a:scrgbClr r="0" g="0" b="0"/>
          </a:lnRef>
          <a:fillRef idx="1001">
            <a:schemeClr val="dk1"/>
          </a:fillRef>
          <a:effectRef idx="0">
            <a:scrgbClr r="0" g="0" b="0"/>
          </a:effectRef>
          <a:fontRef idx="major"/>
        </p:style>
        <p:txBody>
          <a:bodyPr>
            <a:normAutofit fontScale="90000"/>
          </a:bodyPr>
          <a:lstStyle/>
          <a:p>
            <a:pPr algn="ctr"/>
            <a:br>
              <a:rPr lang="es-MX" sz="2700" dirty="0"/>
            </a:br>
            <a:r>
              <a:rPr lang="es-MX" sz="2700" dirty="0">
                <a:solidFill>
                  <a:schemeClr val="bg1"/>
                </a:solidFill>
              </a:rPr>
              <a:t>Pero lo más importante de la Ley es que establece que toda persona tiene derecho a:</a:t>
            </a:r>
            <a:br>
              <a:rPr lang="es-MX" dirty="0">
                <a:solidFill>
                  <a:schemeClr val="bg1"/>
                </a:solidFill>
              </a:rPr>
            </a:br>
            <a:endParaRPr lang="es-MX" dirty="0">
              <a:solidFill>
                <a:schemeClr val="bg1"/>
              </a:solidFill>
            </a:endParaRPr>
          </a:p>
        </p:txBody>
      </p:sp>
      <p:sp>
        <p:nvSpPr>
          <p:cNvPr id="3" name="2 Marcador de contenido"/>
          <p:cNvSpPr>
            <a:spLocks noGrp="1"/>
          </p:cNvSpPr>
          <p:nvPr>
            <p:ph idx="1"/>
          </p:nvPr>
        </p:nvSpPr>
        <p:spPr>
          <a:xfrm>
            <a:off x="428596" y="1643050"/>
            <a:ext cx="3929090" cy="5000660"/>
          </a:xfrm>
        </p:spPr>
        <p:style>
          <a:lnRef idx="1">
            <a:schemeClr val="dk1"/>
          </a:lnRef>
          <a:fillRef idx="2">
            <a:schemeClr val="dk1"/>
          </a:fillRef>
          <a:effectRef idx="1">
            <a:schemeClr val="dk1"/>
          </a:effectRef>
          <a:fontRef idx="minor">
            <a:schemeClr val="dk1"/>
          </a:fontRef>
        </p:style>
        <p:txBody>
          <a:bodyPr numCol="1">
            <a:normAutofit fontScale="25000" lnSpcReduction="20000"/>
          </a:bodyPr>
          <a:lstStyle/>
          <a:p>
            <a:pPr>
              <a:lnSpc>
                <a:spcPct val="170000"/>
              </a:lnSpc>
            </a:pPr>
            <a:r>
              <a:rPr lang="es-MX" sz="5800" dirty="0">
                <a:latin typeface="+mj-lt"/>
              </a:rPr>
              <a:t>La protección de su salud y que no se puede renunciar a este derecho.</a:t>
            </a:r>
          </a:p>
          <a:p>
            <a:pPr>
              <a:lnSpc>
                <a:spcPct val="170000"/>
              </a:lnSpc>
            </a:pPr>
            <a:r>
              <a:rPr lang="es-MX" sz="5800" dirty="0">
                <a:latin typeface="+mj-lt"/>
              </a:rPr>
              <a:t>Al libre acceso a cualquiera de las prestaciones de salud y a elegir el sistema de su preferencia.</a:t>
            </a:r>
          </a:p>
          <a:p>
            <a:pPr>
              <a:lnSpc>
                <a:spcPct val="170000"/>
              </a:lnSpc>
            </a:pPr>
            <a:r>
              <a:rPr lang="es-MX" sz="5800" dirty="0">
                <a:latin typeface="+mj-lt"/>
              </a:rPr>
              <a:t>Exigir que los bienes destinados a la atención de su salud tengan las características indicadas en su presentación.</a:t>
            </a:r>
          </a:p>
          <a:p>
            <a:pPr>
              <a:lnSpc>
                <a:spcPct val="170000"/>
              </a:lnSpc>
            </a:pPr>
            <a:r>
              <a:rPr lang="es-MX" sz="5800" dirty="0">
                <a:latin typeface="+mj-lt"/>
              </a:rPr>
              <a:t>Exigir que los servicios que se le prestan para la atención de su salud sean de calidad y los procedimientos y prácticas institucionales sean profesionales.</a:t>
            </a:r>
          </a:p>
          <a:p>
            <a:endParaRPr lang="es-MX" dirty="0"/>
          </a:p>
        </p:txBody>
      </p:sp>
      <p:sp>
        <p:nvSpPr>
          <p:cNvPr id="4" name="2 Marcador de contenido"/>
          <p:cNvSpPr txBox="1">
            <a:spLocks/>
          </p:cNvSpPr>
          <p:nvPr/>
        </p:nvSpPr>
        <p:spPr>
          <a:xfrm>
            <a:off x="4714876" y="1643050"/>
            <a:ext cx="3929090" cy="5000684"/>
          </a:xfrm>
          <a:prstGeom prst="rect">
            <a:avLst/>
          </a:prstGeom>
        </p:spPr>
        <p:style>
          <a:lnRef idx="1">
            <a:schemeClr val="dk1"/>
          </a:lnRef>
          <a:fillRef idx="2">
            <a:schemeClr val="dk1"/>
          </a:fillRef>
          <a:effectRef idx="1">
            <a:schemeClr val="dk1"/>
          </a:effectRef>
          <a:fontRef idx="minor">
            <a:schemeClr val="dk1"/>
          </a:fontRef>
        </p:style>
        <p:txBody>
          <a:bodyPr vert="horz" numCol="1">
            <a:normAutofit fontScale="25000" lnSpcReduction="20000"/>
          </a:bodyPr>
          <a:lstStyle/>
          <a:p>
            <a:pPr marL="365760" marR="0" lvl="0" indent="-256032" defTabSz="914400" rtl="0" eaLnBrk="1" fontAlgn="auto" latinLnBrk="0" hangingPunct="1">
              <a:lnSpc>
                <a:spcPct val="170000"/>
              </a:lnSpc>
              <a:spcBef>
                <a:spcPts val="300"/>
              </a:spcBef>
              <a:spcAft>
                <a:spcPts val="0"/>
              </a:spcAft>
              <a:buClr>
                <a:schemeClr val="accent3"/>
              </a:buClr>
              <a:buSzTx/>
              <a:buFont typeface="Georgia"/>
              <a:buChar char="•"/>
              <a:tabLst/>
              <a:defRPr/>
            </a:pPr>
            <a:r>
              <a:rPr kumimoji="0" lang="es-MX" sz="5800" b="0" i="0" u="none" strike="noStrike" kern="1200" cap="none" spc="0" normalizeH="0" baseline="0" noProof="0" dirty="0">
                <a:ln>
                  <a:noFill/>
                </a:ln>
                <a:solidFill>
                  <a:schemeClr val="dk1"/>
                </a:solidFill>
                <a:effectLst/>
                <a:uLnTx/>
                <a:uFillTx/>
                <a:latin typeface="+mj-lt"/>
                <a:ea typeface="+mn-ea"/>
                <a:cs typeface="+mn-cs"/>
              </a:rPr>
              <a:t>Recibir, en cualquier establecimiento de salud, atención médico-quirúrgica de emergencia cuando la necesite o si el problema que representa grave riesgo para su vida o su salud.</a:t>
            </a:r>
          </a:p>
          <a:p>
            <a:pPr marL="365760" marR="0" lvl="0" indent="-256032" defTabSz="914400" rtl="0" eaLnBrk="1" fontAlgn="auto" latinLnBrk="0" hangingPunct="1">
              <a:lnSpc>
                <a:spcPct val="170000"/>
              </a:lnSpc>
              <a:spcBef>
                <a:spcPts val="300"/>
              </a:spcBef>
              <a:spcAft>
                <a:spcPts val="0"/>
              </a:spcAft>
              <a:buClr>
                <a:schemeClr val="accent3"/>
              </a:buClr>
              <a:buSzTx/>
              <a:buFont typeface="Georgia"/>
              <a:buChar char="•"/>
              <a:tabLst/>
              <a:defRPr/>
            </a:pPr>
            <a:r>
              <a:rPr kumimoji="0" lang="es-MX" sz="5800" b="0" i="0" u="none" strike="noStrike" kern="1200" cap="none" spc="0" normalizeH="0" baseline="0" noProof="0" dirty="0">
                <a:ln>
                  <a:noFill/>
                </a:ln>
                <a:solidFill>
                  <a:schemeClr val="dk1"/>
                </a:solidFill>
                <a:effectLst/>
                <a:uLnTx/>
                <a:uFillTx/>
                <a:latin typeface="+mj-lt"/>
                <a:ea typeface="+mn-ea"/>
                <a:cs typeface="+mn-cs"/>
              </a:rPr>
              <a:t>Ninguna persona puede ser sometida a ningún tratamiento médico o quirúrgico, sin su consentimiento previo o el de la persona a quien el enfermo designe como su representante legal, a menos que sea requerida una intervenciones de emergencia y no haya ninguna persona que la autorice.</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s-MX" sz="28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642942"/>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lvl="0" algn="ctr">
              <a:spcBef>
                <a:spcPct val="0"/>
              </a:spcBef>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a:t>
            </a:r>
            <a:r>
              <a:rPr lang="es-ES" sz="3200" dirty="0">
                <a:latin typeface="+mj-lt"/>
              </a:rPr>
              <a:t>Decimo Sexto</a:t>
            </a:r>
            <a:r>
              <a:rPr kumimoji="0" lang="es-ES" sz="3200" b="0" i="0" u="none" strike="noStrike" kern="1200" cap="none" spc="0" normalizeH="0" baseline="0" noProof="0" dirty="0">
                <a:ln>
                  <a:noFill/>
                </a:ln>
                <a:solidFill>
                  <a:schemeClr val="dk1"/>
                </a:solidFill>
                <a:effectLst/>
                <a:uLnTx/>
                <a:uFillTx/>
                <a:latin typeface="+mj-lt"/>
                <a:ea typeface="+mn-ea"/>
                <a:cs typeface="+mn-cs"/>
              </a:rPr>
              <a:t>. Autorizaciones</a:t>
            </a:r>
            <a:r>
              <a:rPr kumimoji="0" lang="es-ES" sz="3200" b="0" i="0" u="none" strike="noStrike" kern="1200" cap="none" spc="0" normalizeH="0" noProof="0" dirty="0">
                <a:ln>
                  <a:noFill/>
                </a:ln>
                <a:solidFill>
                  <a:schemeClr val="dk1"/>
                </a:solidFill>
                <a:effectLst/>
                <a:uLnTx/>
                <a:uFillTx/>
                <a:latin typeface="+mj-lt"/>
                <a:ea typeface="+mn-ea"/>
                <a:cs typeface="+mn-cs"/>
              </a:rPr>
              <a:t> y Certificados</a:t>
            </a:r>
            <a:endParaRPr kumimoji="0" lang="es-MX" sz="320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1000100" y="3429000"/>
            <a:ext cx="7215238" cy="1643074"/>
          </a:xfrm>
          <a:prstGeom prst="rect">
            <a:avLst/>
          </a:prstGeom>
        </p:spPr>
        <p:style>
          <a:lnRef idx="1">
            <a:schemeClr val="accent2"/>
          </a:lnRef>
          <a:fillRef idx="2">
            <a:schemeClr val="accent2"/>
          </a:fillRef>
          <a:effectRef idx="1">
            <a:schemeClr val="accent2"/>
          </a:effectRef>
          <a:fontRef idx="minor">
            <a:schemeClr val="dk1"/>
          </a:fontRef>
        </p:style>
        <p:txBody>
          <a:bodyPr/>
          <a:lstStyle/>
          <a:p>
            <a:pPr marL="365760" lvl="0" indent="-256032" algn="just">
              <a:spcBef>
                <a:spcPts val="300"/>
              </a:spcBef>
              <a:buClr>
                <a:schemeClr val="accent3"/>
              </a:buClr>
              <a:buFont typeface="Georgia"/>
              <a:buChar char="•"/>
            </a:pPr>
            <a:r>
              <a:rPr lang="es-ES" sz="2400" dirty="0">
                <a:solidFill>
                  <a:schemeClr val="accent1">
                    <a:lumMod val="50000"/>
                  </a:schemeClr>
                </a:solidFill>
                <a:latin typeface="+mj-lt"/>
              </a:rPr>
              <a:t>I.- Autorizaciones</a:t>
            </a:r>
          </a:p>
          <a:p>
            <a:pPr marL="365760" lvl="0" indent="-256032" algn="just">
              <a:spcBef>
                <a:spcPts val="300"/>
              </a:spcBef>
              <a:buClr>
                <a:schemeClr val="accent3"/>
              </a:buClr>
              <a:buFont typeface="Georgia"/>
              <a:buChar char="•"/>
            </a:pPr>
            <a:r>
              <a:rPr lang="es-ES" sz="2400" dirty="0">
                <a:solidFill>
                  <a:schemeClr val="accent1">
                    <a:lumMod val="50000"/>
                  </a:schemeClr>
                </a:solidFill>
                <a:latin typeface="+mj-lt"/>
              </a:rPr>
              <a:t>II.- Revocación de Autorizaciones Sanitarias</a:t>
            </a:r>
          </a:p>
          <a:p>
            <a:pPr marL="365760" lvl="0" indent="-256032" algn="just">
              <a:spcBef>
                <a:spcPts val="300"/>
              </a:spcBef>
              <a:buClr>
                <a:schemeClr val="accent3"/>
              </a:buClr>
              <a:buFont typeface="Georgia"/>
              <a:buChar char="•"/>
            </a:pPr>
            <a:r>
              <a:rPr lang="es-ES" sz="2400" dirty="0">
                <a:solidFill>
                  <a:schemeClr val="accent1">
                    <a:lumMod val="50000"/>
                  </a:schemeClr>
                </a:solidFill>
                <a:latin typeface="+mj-lt"/>
              </a:rPr>
              <a:t>III.- Certificados</a:t>
            </a:r>
          </a:p>
          <a:p>
            <a:pPr marL="365760" lvl="0" indent="-256032" algn="just">
              <a:spcBef>
                <a:spcPts val="300"/>
              </a:spcBef>
              <a:buClr>
                <a:schemeClr val="accent3"/>
              </a:buClr>
              <a:buFont typeface="Georgia"/>
              <a:buChar char="•"/>
            </a:pPr>
            <a:endParaRPr lang="es-ES" sz="2400" dirty="0">
              <a:solidFill>
                <a:schemeClr val="accent1">
                  <a:lumMod val="50000"/>
                </a:schemeClr>
              </a:solidFill>
              <a:latin typeface="+mj-lt"/>
            </a:endParaRPr>
          </a:p>
          <a:p>
            <a:pPr marL="365760" lvl="0" indent="-256032" algn="just">
              <a:spcBef>
                <a:spcPts val="300"/>
              </a:spcBef>
              <a:buClr>
                <a:schemeClr val="accent3"/>
              </a:buClr>
              <a:buFont typeface="Georgia"/>
              <a:buChar char="•"/>
            </a:pPr>
            <a:endParaRPr lang="es-ES" sz="2800" dirty="0">
              <a:solidFill>
                <a:schemeClr val="accent1">
                  <a:lumMod val="50000"/>
                </a:schemeClr>
              </a:solidFill>
            </a:endParaRPr>
          </a:p>
        </p:txBody>
      </p:sp>
      <p:sp>
        <p:nvSpPr>
          <p:cNvPr id="4" name="3 CuadroTexto"/>
          <p:cNvSpPr txBox="1"/>
          <p:nvPr/>
        </p:nvSpPr>
        <p:spPr>
          <a:xfrm>
            <a:off x="5929322" y="1643050"/>
            <a:ext cx="2786082"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S" dirty="0"/>
              <a:t>Artículos 368- 392</a:t>
            </a:r>
            <a:endParaRPr lang="es-MX" dirty="0"/>
          </a:p>
        </p:txBody>
      </p:sp>
      <p:sp>
        <p:nvSpPr>
          <p:cNvPr id="5" name="4 CuadroTexto"/>
          <p:cNvSpPr txBox="1"/>
          <p:nvPr/>
        </p:nvSpPr>
        <p:spPr>
          <a:xfrm rot="21016302">
            <a:off x="878252" y="2493920"/>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Capítulos</a:t>
            </a:r>
            <a:endParaRPr lang="es-MX" sz="2400" dirty="0">
              <a:latin typeface="+mj-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813748"/>
            <a:ext cx="8229600" cy="614988"/>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lvl="0" algn="ctr">
              <a:spcBef>
                <a:spcPct val="0"/>
              </a:spcBef>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a:t>
            </a:r>
            <a:r>
              <a:rPr lang="es-ES" sz="3200" dirty="0">
                <a:latin typeface="+mj-lt"/>
              </a:rPr>
              <a:t>Decimo Sexto</a:t>
            </a:r>
            <a:r>
              <a:rPr kumimoji="0" lang="es-ES" sz="3200" b="0" i="0" u="none" strike="noStrike" kern="1200" cap="none" spc="0" normalizeH="0" baseline="0" noProof="0" dirty="0">
                <a:ln>
                  <a:noFill/>
                </a:ln>
                <a:solidFill>
                  <a:schemeClr val="dk1"/>
                </a:solidFill>
                <a:effectLst/>
                <a:uLnTx/>
                <a:uFillTx/>
                <a:latin typeface="+mj-lt"/>
                <a:ea typeface="+mn-ea"/>
                <a:cs typeface="+mn-cs"/>
              </a:rPr>
              <a:t>. Autorizaciones</a:t>
            </a:r>
            <a:r>
              <a:rPr kumimoji="0" lang="es-ES" sz="3200" b="0" i="0" u="none" strike="noStrike" kern="1200" cap="none" spc="0" normalizeH="0" noProof="0" dirty="0">
                <a:ln>
                  <a:noFill/>
                </a:ln>
                <a:solidFill>
                  <a:schemeClr val="dk1"/>
                </a:solidFill>
                <a:effectLst/>
                <a:uLnTx/>
                <a:uFillTx/>
                <a:latin typeface="+mj-lt"/>
                <a:ea typeface="+mn-ea"/>
                <a:cs typeface="+mn-cs"/>
              </a:rPr>
              <a:t> y Certificados</a:t>
            </a:r>
            <a:endParaRPr kumimoji="0" lang="es-MX" sz="320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357158" y="2143116"/>
            <a:ext cx="8429684" cy="2857520"/>
          </a:xfrm>
          <a:prstGeom prst="rect">
            <a:avLst/>
          </a:prstGeom>
        </p:spPr>
        <p:style>
          <a:lnRef idx="1">
            <a:schemeClr val="accent2"/>
          </a:lnRef>
          <a:fillRef idx="2">
            <a:schemeClr val="accent2"/>
          </a:fillRef>
          <a:effectRef idx="1">
            <a:schemeClr val="accent2"/>
          </a:effectRef>
          <a:fontRef idx="minor">
            <a:schemeClr val="dk1"/>
          </a:fontRef>
        </p:style>
        <p:txBody>
          <a:bodyPr/>
          <a:lstStyle/>
          <a:p>
            <a:pPr marL="365760" indent="-256032" algn="just">
              <a:spcBef>
                <a:spcPts val="300"/>
              </a:spcBef>
              <a:buClr>
                <a:schemeClr val="accent3"/>
              </a:buClr>
              <a:buFont typeface="Georgia"/>
              <a:buChar char="•"/>
            </a:pPr>
            <a:r>
              <a:rPr lang="es-MX" sz="2000" dirty="0">
                <a:solidFill>
                  <a:schemeClr val="accent1">
                    <a:lumMod val="50000"/>
                  </a:schemeClr>
                </a:solidFill>
                <a:latin typeface="+mj-lt"/>
              </a:rPr>
              <a:t>Art.368- La autorización sanitaria es el acto administrativo mediante el cual la autoridad sanitaria competente permite a una persona pública o privada, la realización de actividades relacionadas con la salud humana. Las autorizaciones sanitarias tendrán el carácter de licencias, permisos, registros o tarjetas de control sanitario.</a:t>
            </a:r>
          </a:p>
          <a:p>
            <a:pPr marL="365760" lvl="0" indent="-256032" algn="just">
              <a:spcBef>
                <a:spcPts val="300"/>
              </a:spcBef>
              <a:buClr>
                <a:schemeClr val="accent3"/>
              </a:buClr>
              <a:buFont typeface="Georgia"/>
              <a:buChar char="•"/>
            </a:pPr>
            <a:r>
              <a:rPr lang="es-MX" sz="2000" dirty="0">
                <a:solidFill>
                  <a:schemeClr val="accent1">
                    <a:lumMod val="50000"/>
                  </a:schemeClr>
                </a:solidFill>
                <a:latin typeface="+mj-lt"/>
              </a:rPr>
              <a:t>Art. 389- Para fines sanitarios se extenderán los siguientes certificados: Prenupciales De defunción y De muerte fetal.</a:t>
            </a:r>
          </a:p>
          <a:p>
            <a:pPr marL="365760" indent="-256032" algn="just">
              <a:spcBef>
                <a:spcPts val="300"/>
              </a:spcBef>
              <a:buClr>
                <a:schemeClr val="accent3"/>
              </a:buClr>
              <a:buFont typeface="Georgia"/>
              <a:buChar char="•"/>
            </a:pPr>
            <a:endParaRPr lang="es-MX" sz="2400" dirty="0"/>
          </a:p>
          <a:p>
            <a:pPr marL="365760" lvl="0" indent="-256032" algn="just">
              <a:spcBef>
                <a:spcPts val="300"/>
              </a:spcBef>
              <a:buClr>
                <a:schemeClr val="accent3"/>
              </a:buClr>
              <a:buFont typeface="Georgia"/>
              <a:buChar char="•"/>
            </a:pPr>
            <a:endParaRPr lang="es-ES" sz="2400" dirty="0">
              <a:solidFill>
                <a:schemeClr val="accent1">
                  <a:lumMod val="50000"/>
                </a:schemeClr>
              </a:solidFill>
              <a:latin typeface="+mj-lt"/>
            </a:endParaRPr>
          </a:p>
          <a:p>
            <a:pPr marL="365760" lvl="0" indent="-256032" algn="just">
              <a:spcBef>
                <a:spcPts val="300"/>
              </a:spcBef>
              <a:buClr>
                <a:schemeClr val="accent3"/>
              </a:buClr>
              <a:buFont typeface="Georgia"/>
              <a:buChar char="•"/>
            </a:pPr>
            <a:endParaRPr lang="es-ES" sz="2800" dirty="0">
              <a:solidFill>
                <a:schemeClr val="accent1">
                  <a:lumMod val="50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642942"/>
          </a:xfrm>
          <a:prstGeom prst="rect">
            <a:avLst/>
          </a:prstGeom>
        </p:spPr>
        <p:style>
          <a:lnRef idx="1">
            <a:schemeClr val="accent4"/>
          </a:lnRef>
          <a:fillRef idx="2">
            <a:schemeClr val="accent4"/>
          </a:fillRef>
          <a:effectRef idx="1">
            <a:schemeClr val="accent4"/>
          </a:effectRef>
          <a:fontRef idx="minor">
            <a:schemeClr val="dk1"/>
          </a:fontRef>
        </p:style>
        <p:txBody>
          <a:bodyPr>
            <a:normAutofit/>
          </a:bodyPr>
          <a:lstStyle/>
          <a:p>
            <a:pPr lvl="0" algn="ctr">
              <a:spcBef>
                <a:spcPct val="0"/>
              </a:spcBef>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a:t>
            </a:r>
            <a:r>
              <a:rPr lang="es-ES" sz="3200" dirty="0">
                <a:latin typeface="+mj-lt"/>
              </a:rPr>
              <a:t>Decimo Séptimo</a:t>
            </a:r>
            <a:r>
              <a:rPr kumimoji="0" lang="es-ES" sz="3200" b="0" i="0" u="none" strike="noStrike" kern="1200" cap="none" spc="0" normalizeH="0" baseline="0" noProof="0" dirty="0">
                <a:ln>
                  <a:noFill/>
                </a:ln>
                <a:solidFill>
                  <a:schemeClr val="dk1"/>
                </a:solidFill>
                <a:effectLst/>
                <a:uLnTx/>
                <a:uFillTx/>
                <a:latin typeface="+mj-lt"/>
                <a:ea typeface="+mn-ea"/>
                <a:cs typeface="+mn-cs"/>
              </a:rPr>
              <a:t>. Vigilancia</a:t>
            </a:r>
            <a:r>
              <a:rPr kumimoji="0" lang="es-ES" sz="3200" b="0" i="0" u="none" strike="noStrike" kern="1200" cap="none" spc="0" normalizeH="0" noProof="0" dirty="0">
                <a:ln>
                  <a:noFill/>
                </a:ln>
                <a:solidFill>
                  <a:schemeClr val="dk1"/>
                </a:solidFill>
                <a:effectLst/>
                <a:uLnTx/>
                <a:uFillTx/>
                <a:latin typeface="+mj-lt"/>
                <a:ea typeface="+mn-ea"/>
                <a:cs typeface="+mn-cs"/>
              </a:rPr>
              <a:t> Sanitaria</a:t>
            </a:r>
            <a:endParaRPr kumimoji="0" lang="es-MX" sz="320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1000100" y="2786058"/>
            <a:ext cx="7215238" cy="2000264"/>
          </a:xfrm>
          <a:prstGeom prst="rect">
            <a:avLst/>
          </a:prstGeom>
        </p:spPr>
        <p:style>
          <a:lnRef idx="1">
            <a:schemeClr val="accent4"/>
          </a:lnRef>
          <a:fillRef idx="2">
            <a:schemeClr val="accent4"/>
          </a:fillRef>
          <a:effectRef idx="1">
            <a:schemeClr val="accent4"/>
          </a:effectRef>
          <a:fontRef idx="minor">
            <a:schemeClr val="dk1"/>
          </a:fontRef>
        </p:style>
        <p:txBody>
          <a:bodyPr/>
          <a:lstStyle/>
          <a:p>
            <a:pPr marL="365760" indent="-256032" algn="just">
              <a:spcBef>
                <a:spcPts val="300"/>
              </a:spcBef>
              <a:buClr>
                <a:schemeClr val="accent3"/>
              </a:buClr>
              <a:buFont typeface="Georgia"/>
              <a:buChar char="•"/>
            </a:pPr>
            <a:r>
              <a:rPr lang="es-MX" sz="2000" dirty="0">
                <a:solidFill>
                  <a:schemeClr val="accent1">
                    <a:lumMod val="50000"/>
                  </a:schemeClr>
                </a:solidFill>
                <a:latin typeface="+mj-lt"/>
              </a:rPr>
              <a:t>Art. 395- El acto u omisión contrario a los preceptos de esta ley y a las disposiciones que de ella emanen, podrá ser objeto de orientación y educación de los infractores con independencia de que se apliquen, si procedieren, las medidas de seguridad y las sanciones correspondientes en esos casos.</a:t>
            </a:r>
          </a:p>
          <a:p>
            <a:pPr marL="365760" lvl="0" indent="-256032" algn="just">
              <a:spcBef>
                <a:spcPts val="300"/>
              </a:spcBef>
              <a:buClr>
                <a:schemeClr val="accent3"/>
              </a:buClr>
              <a:buFont typeface="Georgia"/>
              <a:buChar char="•"/>
            </a:pPr>
            <a:endParaRPr lang="es-ES" sz="2400" dirty="0">
              <a:solidFill>
                <a:schemeClr val="accent1">
                  <a:lumMod val="50000"/>
                </a:schemeClr>
              </a:solidFill>
              <a:latin typeface="+mj-lt"/>
            </a:endParaRPr>
          </a:p>
          <a:p>
            <a:pPr marL="365760" lvl="0" indent="-256032" algn="just">
              <a:spcBef>
                <a:spcPts val="300"/>
              </a:spcBef>
              <a:buClr>
                <a:schemeClr val="accent3"/>
              </a:buClr>
              <a:buFont typeface="Georgia"/>
              <a:buChar char="•"/>
            </a:pPr>
            <a:endParaRPr lang="es-ES" sz="2800" dirty="0">
              <a:solidFill>
                <a:schemeClr val="accent1">
                  <a:lumMod val="50000"/>
                </a:schemeClr>
              </a:solidFill>
            </a:endParaRPr>
          </a:p>
        </p:txBody>
      </p:sp>
      <p:sp>
        <p:nvSpPr>
          <p:cNvPr id="4" name="3 CuadroTexto"/>
          <p:cNvSpPr txBox="1"/>
          <p:nvPr/>
        </p:nvSpPr>
        <p:spPr>
          <a:xfrm>
            <a:off x="5929322" y="1643050"/>
            <a:ext cx="278608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ES" dirty="0"/>
              <a:t>Artículos 393- 401</a:t>
            </a:r>
            <a:endParaRPr lang="es-MX" dirty="0"/>
          </a:p>
        </p:txBody>
      </p:sp>
      <p:sp>
        <p:nvSpPr>
          <p:cNvPr id="5" name="4 CuadroTexto"/>
          <p:cNvSpPr txBox="1"/>
          <p:nvPr/>
        </p:nvSpPr>
        <p:spPr>
          <a:xfrm rot="21016302">
            <a:off x="449624" y="2065293"/>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 Único</a:t>
            </a:r>
            <a:endParaRPr lang="es-MX" sz="2400" dirty="0">
              <a:latin typeface="+mj-lt"/>
            </a:endParaRPr>
          </a:p>
        </p:txBody>
      </p:sp>
      <p:pic>
        <p:nvPicPr>
          <p:cNvPr id="6" name="5 Imagen" descr="images (2).jpg"/>
          <p:cNvPicPr>
            <a:picLocks noChangeAspect="1"/>
          </p:cNvPicPr>
          <p:nvPr/>
        </p:nvPicPr>
        <p:blipFill>
          <a:blip r:embed="rId2"/>
          <a:stretch>
            <a:fillRect/>
          </a:stretch>
        </p:blipFill>
        <p:spPr>
          <a:xfrm>
            <a:off x="2357422" y="5072074"/>
            <a:ext cx="4429156" cy="144625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642942"/>
          </a:xfrm>
          <a:prstGeom prst="rect">
            <a:avLst/>
          </a:prstGeo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lvl="0" algn="ctr">
              <a:spcBef>
                <a:spcPct val="0"/>
              </a:spcBef>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a:t>
            </a:r>
            <a:r>
              <a:rPr lang="es-ES" sz="3200" dirty="0">
                <a:latin typeface="+mj-lt"/>
              </a:rPr>
              <a:t>Decimo Octavo</a:t>
            </a:r>
            <a:r>
              <a:rPr kumimoji="0" lang="es-ES" sz="3200" b="0" i="0" u="none" strike="noStrike" kern="1200" cap="none" spc="0" normalizeH="0" baseline="0" noProof="0" dirty="0">
                <a:ln>
                  <a:noFill/>
                </a:ln>
                <a:solidFill>
                  <a:schemeClr val="dk1"/>
                </a:solidFill>
                <a:effectLst/>
                <a:uLnTx/>
                <a:uFillTx/>
                <a:latin typeface="+mj-lt"/>
                <a:ea typeface="+mn-ea"/>
                <a:cs typeface="+mn-cs"/>
              </a:rPr>
              <a:t>. Medidas</a:t>
            </a:r>
            <a:r>
              <a:rPr kumimoji="0" lang="es-ES" sz="3200" b="0" i="0" u="none" strike="noStrike" kern="1200" cap="none" spc="0" normalizeH="0" noProof="0" dirty="0">
                <a:ln>
                  <a:noFill/>
                </a:ln>
                <a:solidFill>
                  <a:schemeClr val="dk1"/>
                </a:solidFill>
                <a:effectLst/>
                <a:uLnTx/>
                <a:uFillTx/>
                <a:latin typeface="+mj-lt"/>
                <a:ea typeface="+mn-ea"/>
                <a:cs typeface="+mn-cs"/>
              </a:rPr>
              <a:t> de Seguridad, Sanciones y Delitos</a:t>
            </a:r>
            <a:endParaRPr kumimoji="0" lang="es-MX" sz="320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500034" y="3214686"/>
            <a:ext cx="8358246" cy="2928958"/>
          </a:xfrm>
          <a:prstGeom prst="rect">
            <a:avLst/>
          </a:prstGeom>
        </p:spPr>
        <p:style>
          <a:lnRef idx="1">
            <a:schemeClr val="accent5"/>
          </a:lnRef>
          <a:fillRef idx="2">
            <a:schemeClr val="accent5"/>
          </a:fillRef>
          <a:effectRef idx="1">
            <a:schemeClr val="accent5"/>
          </a:effectRef>
          <a:fontRef idx="minor">
            <a:schemeClr val="dk1"/>
          </a:fontRef>
        </p:style>
        <p:txBody>
          <a:bodyPr/>
          <a:lstStyle/>
          <a:p>
            <a:pPr marL="365760" lvl="0" indent="-256032" algn="just">
              <a:spcBef>
                <a:spcPts val="300"/>
              </a:spcBef>
              <a:buClr>
                <a:schemeClr val="accent3"/>
              </a:buClr>
              <a:buFont typeface="Georgia"/>
              <a:buChar char="•"/>
            </a:pPr>
            <a:r>
              <a:rPr lang="es-ES" sz="2000" dirty="0">
                <a:solidFill>
                  <a:schemeClr val="accent1">
                    <a:lumMod val="50000"/>
                  </a:schemeClr>
                </a:solidFill>
                <a:latin typeface="+mj-lt"/>
              </a:rPr>
              <a:t>I.- Medidas de Seguridad Sanitaria</a:t>
            </a:r>
          </a:p>
          <a:p>
            <a:pPr marL="365760" lvl="0" indent="-256032" algn="just">
              <a:spcBef>
                <a:spcPts val="300"/>
              </a:spcBef>
              <a:buClr>
                <a:schemeClr val="accent3"/>
              </a:buClr>
              <a:buFont typeface="Georgia"/>
              <a:buChar char="•"/>
            </a:pPr>
            <a:r>
              <a:rPr lang="es-ES" sz="2000" dirty="0">
                <a:solidFill>
                  <a:schemeClr val="accent1">
                    <a:lumMod val="50000"/>
                  </a:schemeClr>
                </a:solidFill>
                <a:latin typeface="+mj-lt"/>
              </a:rPr>
              <a:t>II.- Sanciones Administrativas</a:t>
            </a:r>
          </a:p>
          <a:p>
            <a:pPr marL="365760" lvl="0" indent="-256032" algn="just">
              <a:spcBef>
                <a:spcPts val="300"/>
              </a:spcBef>
              <a:buClr>
                <a:schemeClr val="accent3"/>
              </a:buClr>
              <a:buFont typeface="Georgia"/>
              <a:buChar char="•"/>
            </a:pPr>
            <a:r>
              <a:rPr lang="es-ES" sz="2000" dirty="0">
                <a:solidFill>
                  <a:schemeClr val="accent1">
                    <a:lumMod val="50000"/>
                  </a:schemeClr>
                </a:solidFill>
                <a:latin typeface="+mj-lt"/>
              </a:rPr>
              <a:t>III.- Procedimiento para Aplicar las Medidas de Seguridad y Sanciones</a:t>
            </a:r>
          </a:p>
          <a:p>
            <a:pPr marL="365760" lvl="0" indent="-256032" algn="just">
              <a:spcBef>
                <a:spcPts val="300"/>
              </a:spcBef>
              <a:buClr>
                <a:schemeClr val="accent3"/>
              </a:buClr>
              <a:buFont typeface="Georgia"/>
              <a:buChar char="•"/>
            </a:pPr>
            <a:r>
              <a:rPr lang="es-ES" sz="2000" dirty="0">
                <a:solidFill>
                  <a:schemeClr val="accent1">
                    <a:lumMod val="50000"/>
                  </a:schemeClr>
                </a:solidFill>
                <a:latin typeface="+mj-lt"/>
              </a:rPr>
              <a:t>IV.- Recurso de Inconformidad</a:t>
            </a:r>
          </a:p>
          <a:p>
            <a:pPr marL="365760" lvl="0" indent="-256032" algn="just">
              <a:spcBef>
                <a:spcPts val="300"/>
              </a:spcBef>
              <a:buClr>
                <a:schemeClr val="accent3"/>
              </a:buClr>
              <a:buFont typeface="Georgia"/>
              <a:buChar char="•"/>
            </a:pPr>
            <a:r>
              <a:rPr lang="es-ES" sz="2000" dirty="0">
                <a:solidFill>
                  <a:schemeClr val="accent1">
                    <a:lumMod val="50000"/>
                  </a:schemeClr>
                </a:solidFill>
                <a:latin typeface="+mj-lt"/>
              </a:rPr>
              <a:t>V.- Prescripción</a:t>
            </a:r>
          </a:p>
          <a:p>
            <a:pPr marL="365760" lvl="0" indent="-256032" algn="just">
              <a:spcBef>
                <a:spcPts val="300"/>
              </a:spcBef>
              <a:buClr>
                <a:schemeClr val="accent3"/>
              </a:buClr>
              <a:buFont typeface="Georgia"/>
              <a:buChar char="•"/>
            </a:pPr>
            <a:r>
              <a:rPr lang="es-ES" sz="2000" dirty="0">
                <a:solidFill>
                  <a:schemeClr val="accent1">
                    <a:lumMod val="50000"/>
                  </a:schemeClr>
                </a:solidFill>
                <a:latin typeface="+mj-lt"/>
              </a:rPr>
              <a:t>VI.- Delitos</a:t>
            </a:r>
          </a:p>
          <a:p>
            <a:pPr marL="365760" lvl="0" indent="-256032" algn="just">
              <a:spcBef>
                <a:spcPts val="300"/>
              </a:spcBef>
              <a:buClr>
                <a:schemeClr val="accent3"/>
              </a:buClr>
              <a:buFont typeface="Georgia"/>
              <a:buChar char="•"/>
            </a:pPr>
            <a:r>
              <a:rPr lang="es-ES" sz="2000" dirty="0">
                <a:solidFill>
                  <a:schemeClr val="accent1">
                    <a:lumMod val="50000"/>
                  </a:schemeClr>
                </a:solidFill>
                <a:latin typeface="+mj-lt"/>
              </a:rPr>
              <a:t>VII.- Delitos contra la Salud en su Modalidad de Narcomenudeo</a:t>
            </a:r>
          </a:p>
          <a:p>
            <a:pPr marL="365760" lvl="0" indent="-256032" algn="just">
              <a:spcBef>
                <a:spcPts val="300"/>
              </a:spcBef>
              <a:buClr>
                <a:schemeClr val="accent3"/>
              </a:buClr>
              <a:buFont typeface="Georgia"/>
              <a:buChar char="•"/>
            </a:pPr>
            <a:endParaRPr lang="es-ES" sz="2400" dirty="0">
              <a:solidFill>
                <a:schemeClr val="accent1">
                  <a:lumMod val="50000"/>
                </a:schemeClr>
              </a:solidFill>
              <a:latin typeface="+mj-lt"/>
            </a:endParaRPr>
          </a:p>
          <a:p>
            <a:pPr marL="365760" lvl="0" indent="-256032" algn="just">
              <a:spcBef>
                <a:spcPts val="300"/>
              </a:spcBef>
              <a:buClr>
                <a:schemeClr val="accent3"/>
              </a:buClr>
              <a:buFont typeface="Georgia"/>
              <a:buChar char="•"/>
            </a:pPr>
            <a:endParaRPr lang="es-ES" sz="2800" dirty="0">
              <a:solidFill>
                <a:schemeClr val="accent1">
                  <a:lumMod val="50000"/>
                </a:schemeClr>
              </a:solidFill>
            </a:endParaRPr>
          </a:p>
        </p:txBody>
      </p:sp>
      <p:sp>
        <p:nvSpPr>
          <p:cNvPr id="4" name="3 CuadroTexto"/>
          <p:cNvSpPr txBox="1"/>
          <p:nvPr/>
        </p:nvSpPr>
        <p:spPr>
          <a:xfrm>
            <a:off x="5929322" y="1643050"/>
            <a:ext cx="2786082"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ES" dirty="0"/>
              <a:t>Artículos 402- 482</a:t>
            </a:r>
            <a:endParaRPr lang="es-MX" dirty="0"/>
          </a:p>
        </p:txBody>
      </p:sp>
      <p:sp>
        <p:nvSpPr>
          <p:cNvPr id="5" name="4 CuadroTexto"/>
          <p:cNvSpPr txBox="1"/>
          <p:nvPr/>
        </p:nvSpPr>
        <p:spPr>
          <a:xfrm rot="21016302">
            <a:off x="449624" y="2208169"/>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Capítulos</a:t>
            </a:r>
            <a:endParaRPr lang="es-MX" sz="2400" dirty="0">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70112"/>
            <a:ext cx="8229600" cy="658624"/>
          </a:xfrm>
          <a:prstGeom prst="rect">
            <a:avLst/>
          </a:prstGeo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lvl="0" algn="ctr">
              <a:spcBef>
                <a:spcPct val="0"/>
              </a:spcBef>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a:t>
            </a:r>
            <a:r>
              <a:rPr lang="es-ES" sz="3200" dirty="0">
                <a:latin typeface="+mj-lt"/>
              </a:rPr>
              <a:t>Decimo Octavo</a:t>
            </a:r>
            <a:r>
              <a:rPr kumimoji="0" lang="es-ES" sz="3200" b="0" i="0" u="none" strike="noStrike" kern="1200" cap="none" spc="0" normalizeH="0" baseline="0" noProof="0" dirty="0">
                <a:ln>
                  <a:noFill/>
                </a:ln>
                <a:solidFill>
                  <a:schemeClr val="dk1"/>
                </a:solidFill>
                <a:effectLst/>
                <a:uLnTx/>
                <a:uFillTx/>
                <a:latin typeface="+mj-lt"/>
                <a:ea typeface="+mn-ea"/>
                <a:cs typeface="+mn-cs"/>
              </a:rPr>
              <a:t>. Medidas</a:t>
            </a:r>
            <a:r>
              <a:rPr kumimoji="0" lang="es-ES" sz="3200" b="0" i="0" u="none" strike="noStrike" kern="1200" cap="none" spc="0" normalizeH="0" noProof="0" dirty="0">
                <a:ln>
                  <a:noFill/>
                </a:ln>
                <a:solidFill>
                  <a:schemeClr val="dk1"/>
                </a:solidFill>
                <a:effectLst/>
                <a:uLnTx/>
                <a:uFillTx/>
                <a:latin typeface="+mj-lt"/>
                <a:ea typeface="+mn-ea"/>
                <a:cs typeface="+mn-cs"/>
              </a:rPr>
              <a:t> de Seguridad, Sanciones y Delitos</a:t>
            </a:r>
            <a:endParaRPr kumimoji="0" lang="es-MX" sz="320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500034" y="2000240"/>
            <a:ext cx="8358246" cy="4143404"/>
          </a:xfrm>
          <a:prstGeom prst="rect">
            <a:avLst/>
          </a:prstGeom>
        </p:spPr>
        <p:style>
          <a:lnRef idx="1">
            <a:schemeClr val="accent5"/>
          </a:lnRef>
          <a:fillRef idx="2">
            <a:schemeClr val="accent5"/>
          </a:fillRef>
          <a:effectRef idx="1">
            <a:schemeClr val="accent5"/>
          </a:effectRef>
          <a:fontRef idx="minor">
            <a:schemeClr val="dk1"/>
          </a:fontRef>
        </p:style>
        <p:txBody>
          <a:bodyPr/>
          <a:lstStyle/>
          <a:p>
            <a:pPr marL="365760" lvl="0" indent="-256032" algn="just">
              <a:spcBef>
                <a:spcPts val="300"/>
              </a:spcBef>
              <a:buClr>
                <a:schemeClr val="accent3"/>
              </a:buClr>
              <a:buFont typeface="Georgia"/>
              <a:buChar char="•"/>
            </a:pPr>
            <a:r>
              <a:rPr lang="es-MX" dirty="0">
                <a:solidFill>
                  <a:schemeClr val="accent1">
                    <a:lumMod val="50000"/>
                  </a:schemeClr>
                </a:solidFill>
                <a:latin typeface="+mj-lt"/>
              </a:rPr>
              <a:t>Art. 404- Son medidas de seguridad sanitaria las siguientes: </a:t>
            </a:r>
          </a:p>
          <a:p>
            <a:pPr marL="365760" lvl="0" indent="-256032" algn="just">
              <a:spcBef>
                <a:spcPts val="300"/>
              </a:spcBef>
              <a:buClr>
                <a:schemeClr val="accent3"/>
              </a:buClr>
              <a:buFont typeface="Georgia"/>
              <a:buChar char="•"/>
            </a:pPr>
            <a:r>
              <a:rPr lang="es-MX" dirty="0">
                <a:solidFill>
                  <a:schemeClr val="accent1">
                    <a:lumMod val="50000"/>
                  </a:schemeClr>
                </a:solidFill>
                <a:latin typeface="+mj-lt"/>
              </a:rPr>
              <a:t>El aislamiento </a:t>
            </a:r>
          </a:p>
          <a:p>
            <a:pPr marL="365760" lvl="0" indent="-256032" algn="just">
              <a:spcBef>
                <a:spcPts val="300"/>
              </a:spcBef>
              <a:buClr>
                <a:schemeClr val="accent3"/>
              </a:buClr>
              <a:buFont typeface="Georgia"/>
              <a:buChar char="•"/>
            </a:pPr>
            <a:r>
              <a:rPr lang="es-MX" dirty="0">
                <a:solidFill>
                  <a:schemeClr val="accent1">
                    <a:lumMod val="50000"/>
                  </a:schemeClr>
                </a:solidFill>
                <a:latin typeface="+mj-lt"/>
              </a:rPr>
              <a:t>La cuarentena </a:t>
            </a:r>
          </a:p>
          <a:p>
            <a:pPr marL="365760" lvl="0" indent="-256032" algn="just">
              <a:spcBef>
                <a:spcPts val="300"/>
              </a:spcBef>
              <a:buClr>
                <a:schemeClr val="accent3"/>
              </a:buClr>
              <a:buFont typeface="Georgia"/>
              <a:buChar char="•"/>
            </a:pPr>
            <a:r>
              <a:rPr lang="es-MX" dirty="0">
                <a:solidFill>
                  <a:schemeClr val="accent1">
                    <a:lumMod val="50000"/>
                  </a:schemeClr>
                </a:solidFill>
                <a:latin typeface="+mj-lt"/>
              </a:rPr>
              <a:t>La observación personal </a:t>
            </a:r>
          </a:p>
          <a:p>
            <a:pPr marL="365760" lvl="0" indent="-256032" algn="just">
              <a:spcBef>
                <a:spcPts val="300"/>
              </a:spcBef>
              <a:buClr>
                <a:schemeClr val="accent3"/>
              </a:buClr>
              <a:buFont typeface="Georgia"/>
              <a:buChar char="•"/>
            </a:pPr>
            <a:r>
              <a:rPr lang="es-MX" dirty="0">
                <a:solidFill>
                  <a:schemeClr val="accent1">
                    <a:lumMod val="50000"/>
                  </a:schemeClr>
                </a:solidFill>
                <a:latin typeface="+mj-lt"/>
              </a:rPr>
              <a:t>La vacunación de personas La vacunación de animales </a:t>
            </a:r>
          </a:p>
          <a:p>
            <a:pPr marL="365760" lvl="0" indent="-256032" algn="just">
              <a:spcBef>
                <a:spcPts val="300"/>
              </a:spcBef>
              <a:buClr>
                <a:schemeClr val="accent3"/>
              </a:buClr>
              <a:buFont typeface="Georgia"/>
              <a:buChar char="•"/>
            </a:pPr>
            <a:r>
              <a:rPr lang="es-MX" dirty="0">
                <a:solidFill>
                  <a:schemeClr val="accent1">
                    <a:lumMod val="50000"/>
                  </a:schemeClr>
                </a:solidFill>
                <a:latin typeface="+mj-lt"/>
              </a:rPr>
              <a:t>La destrucción o control de insectos u otra fauna transmisora y nociva La suspensión de trabajos o servicios. </a:t>
            </a:r>
          </a:p>
          <a:p>
            <a:pPr marL="365760" lvl="0" indent="-256032" algn="just">
              <a:spcBef>
                <a:spcPts val="300"/>
              </a:spcBef>
              <a:buClr>
                <a:schemeClr val="accent3"/>
              </a:buClr>
              <a:buFont typeface="Georgia"/>
              <a:buChar char="•"/>
            </a:pPr>
            <a:r>
              <a:rPr lang="es-MX" dirty="0">
                <a:solidFill>
                  <a:schemeClr val="accent1">
                    <a:lumMod val="50000"/>
                  </a:schemeClr>
                </a:solidFill>
                <a:latin typeface="+mj-lt"/>
              </a:rPr>
              <a:t>La suspensión de mensajes publicitarios en materia de salud </a:t>
            </a:r>
          </a:p>
          <a:p>
            <a:pPr marL="365760" lvl="0" indent="-256032" algn="just">
              <a:spcBef>
                <a:spcPts val="300"/>
              </a:spcBef>
              <a:buClr>
                <a:schemeClr val="accent3"/>
              </a:buClr>
              <a:buFont typeface="Georgia"/>
              <a:buChar char="•"/>
            </a:pPr>
            <a:r>
              <a:rPr lang="es-MX" dirty="0">
                <a:solidFill>
                  <a:schemeClr val="accent1">
                    <a:lumMod val="50000"/>
                  </a:schemeClr>
                </a:solidFill>
                <a:latin typeface="+mj-lt"/>
              </a:rPr>
              <a:t>La emisión de mensajes publicitarios que advierta peligros de daños a la salud </a:t>
            </a:r>
          </a:p>
          <a:p>
            <a:pPr marL="365760" lvl="0" indent="-256032" algn="just">
              <a:spcBef>
                <a:spcPts val="300"/>
              </a:spcBef>
              <a:buClr>
                <a:schemeClr val="accent3"/>
              </a:buClr>
              <a:buFont typeface="Georgia"/>
              <a:buChar char="•"/>
            </a:pPr>
            <a:r>
              <a:rPr lang="es-MX" dirty="0">
                <a:solidFill>
                  <a:schemeClr val="accent1">
                    <a:lumMod val="50000"/>
                  </a:schemeClr>
                </a:solidFill>
                <a:latin typeface="+mj-lt"/>
              </a:rPr>
              <a:t>El aseguramiento y destrucción de objetos, productos o substancias </a:t>
            </a:r>
          </a:p>
          <a:p>
            <a:pPr marL="365760" lvl="0" indent="-256032" algn="just">
              <a:spcBef>
                <a:spcPts val="300"/>
              </a:spcBef>
              <a:buClr>
                <a:schemeClr val="accent3"/>
              </a:buClr>
              <a:buFont typeface="Georgia"/>
              <a:buChar char="•"/>
            </a:pPr>
            <a:r>
              <a:rPr lang="es-MX" dirty="0">
                <a:solidFill>
                  <a:schemeClr val="accent1">
                    <a:lumMod val="50000"/>
                  </a:schemeClr>
                </a:solidFill>
                <a:latin typeface="+mj-lt"/>
              </a:rPr>
              <a:t>La desocupación o desalojo de casas, edificios, establecimientos y, en general de cualquier predio, para evitar daño a las personas .</a:t>
            </a:r>
          </a:p>
          <a:p>
            <a:pPr marL="365760" lvl="0" indent="-256032" algn="just">
              <a:spcBef>
                <a:spcPts val="300"/>
              </a:spcBef>
              <a:buClr>
                <a:schemeClr val="accent3"/>
              </a:buClr>
              <a:buFont typeface="Georgia"/>
              <a:buChar char="•"/>
            </a:pPr>
            <a:endParaRPr lang="es-ES" sz="2800" dirty="0">
              <a:solidFill>
                <a:schemeClr val="accent1">
                  <a:lumMod val="50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70112"/>
            <a:ext cx="8229600" cy="658624"/>
          </a:xfrm>
          <a:prstGeom prst="rect">
            <a:avLst/>
          </a:prstGeo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lvl="0" algn="ctr">
              <a:spcBef>
                <a:spcPct val="0"/>
              </a:spcBef>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a:t>
            </a:r>
            <a:r>
              <a:rPr lang="es-ES" sz="3200" dirty="0">
                <a:latin typeface="+mj-lt"/>
              </a:rPr>
              <a:t>Decimo Octavo</a:t>
            </a:r>
            <a:r>
              <a:rPr kumimoji="0" lang="es-ES" sz="3200" b="0" i="0" u="none" strike="noStrike" kern="1200" cap="none" spc="0" normalizeH="0" baseline="0" noProof="0" dirty="0">
                <a:ln>
                  <a:noFill/>
                </a:ln>
                <a:solidFill>
                  <a:schemeClr val="dk1"/>
                </a:solidFill>
                <a:effectLst/>
                <a:uLnTx/>
                <a:uFillTx/>
                <a:latin typeface="+mj-lt"/>
                <a:ea typeface="+mn-ea"/>
                <a:cs typeface="+mn-cs"/>
              </a:rPr>
              <a:t>. Medidas</a:t>
            </a:r>
            <a:r>
              <a:rPr kumimoji="0" lang="es-ES" sz="3200" b="0" i="0" u="none" strike="noStrike" kern="1200" cap="none" spc="0" normalizeH="0" noProof="0" dirty="0">
                <a:ln>
                  <a:noFill/>
                </a:ln>
                <a:solidFill>
                  <a:schemeClr val="dk1"/>
                </a:solidFill>
                <a:effectLst/>
                <a:uLnTx/>
                <a:uFillTx/>
                <a:latin typeface="+mj-lt"/>
                <a:ea typeface="+mn-ea"/>
                <a:cs typeface="+mn-cs"/>
              </a:rPr>
              <a:t> de Seguridad, Sanciones y Delitos</a:t>
            </a:r>
            <a:endParaRPr kumimoji="0" lang="es-MX" sz="320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500034" y="2000240"/>
            <a:ext cx="8358246" cy="4572032"/>
          </a:xfrm>
          <a:prstGeom prst="rect">
            <a:avLst/>
          </a:prstGeom>
        </p:spPr>
        <p:style>
          <a:lnRef idx="1">
            <a:schemeClr val="accent5"/>
          </a:lnRef>
          <a:fillRef idx="2">
            <a:schemeClr val="accent5"/>
          </a:fillRef>
          <a:effectRef idx="1">
            <a:schemeClr val="accent5"/>
          </a:effectRef>
          <a:fontRef idx="minor">
            <a:schemeClr val="dk1"/>
          </a:fontRef>
        </p:style>
        <p:txBody>
          <a:bodyPr/>
          <a:lstStyle/>
          <a:p>
            <a:pPr marL="365760" lvl="0" indent="-256032" algn="just">
              <a:spcBef>
                <a:spcPts val="300"/>
              </a:spcBef>
              <a:buClr>
                <a:schemeClr val="accent3"/>
              </a:buClr>
              <a:buFont typeface="Georgia"/>
              <a:buChar char="•"/>
            </a:pPr>
            <a:r>
              <a:rPr lang="es-MX" dirty="0">
                <a:solidFill>
                  <a:schemeClr val="accent1">
                    <a:lumMod val="50000"/>
                  </a:schemeClr>
                </a:solidFill>
                <a:latin typeface="+mj-lt"/>
              </a:rPr>
              <a:t>Art. 417- Las sanciones administrativas podrán ser: Amonestación con apercibimiento, Multa Clausura temporal o definitiva, que podrá ser parcial o total, y Arresto hasta por 36 horas.</a:t>
            </a:r>
          </a:p>
          <a:p>
            <a:pPr marL="365760" indent="-256032" algn="just">
              <a:spcBef>
                <a:spcPts val="300"/>
              </a:spcBef>
              <a:buClr>
                <a:schemeClr val="accent3"/>
              </a:buClr>
              <a:buFont typeface="Georgia"/>
              <a:buChar char="•"/>
            </a:pPr>
            <a:r>
              <a:rPr lang="es-MX" dirty="0">
                <a:solidFill>
                  <a:schemeClr val="accent1">
                    <a:lumMod val="50000"/>
                  </a:schemeClr>
                </a:solidFill>
                <a:latin typeface="+mj-lt"/>
              </a:rPr>
              <a:t>Art. 462- Se impondrán de 4 a 10 años de prisión y multa por el equivalente de 4 a 10 mil días de salario mínimo general vigente en la zona de que se trate: Al que ilícitamente obtenga, conserve, utilice, prepare o suministre órganos, tejidos y sus componentes, cadáveres o fetos de seres humanos. Al que comercie o realice actos que tengan por objeto la intermediación onerosa de órganos, tejidos incluyendo la sangre, cadáveres, fetos o restos de seres humanos.</a:t>
            </a:r>
          </a:p>
          <a:p>
            <a:pPr marL="365760" lvl="0" indent="-256032" algn="just">
              <a:spcBef>
                <a:spcPts val="300"/>
              </a:spcBef>
              <a:buClr>
                <a:schemeClr val="accent3"/>
              </a:buClr>
              <a:buFont typeface="Georgia"/>
              <a:buChar char="•"/>
            </a:pPr>
            <a:r>
              <a:rPr lang="es-MX" dirty="0">
                <a:solidFill>
                  <a:schemeClr val="accent1">
                    <a:lumMod val="50000"/>
                  </a:schemeClr>
                </a:solidFill>
                <a:latin typeface="+mj-lt"/>
              </a:rPr>
              <a:t>Art. 469- Al profesional, técnico o auxiliar de la atención médica que sin causa justificada se niegue a prestar asistencia a una persona, en caso de notoria urgencia, poniendo en peligro su vida, se le impondrá de seis meses a cinco años de prisión y multa de 5 a ciento veinticinco días de salario mínimo general vigente, y suspensión para ejercer la profesión hasta por dos años.</a:t>
            </a:r>
          </a:p>
          <a:p>
            <a:pPr marL="365760" indent="-256032" algn="just">
              <a:spcBef>
                <a:spcPts val="300"/>
              </a:spcBef>
              <a:buClr>
                <a:schemeClr val="accent3"/>
              </a:buClr>
              <a:buFont typeface="Georgia"/>
              <a:buChar char="•"/>
            </a:pPr>
            <a:endParaRPr lang="es-MX" dirty="0">
              <a:latin typeface="+mj-lt"/>
            </a:endParaRPr>
          </a:p>
          <a:p>
            <a:pPr marL="365760" lvl="0" indent="-256032" algn="just">
              <a:spcBef>
                <a:spcPts val="300"/>
              </a:spcBef>
              <a:buClr>
                <a:schemeClr val="accent3"/>
              </a:buClr>
              <a:buFont typeface="Georgia"/>
              <a:buChar char="•"/>
            </a:pPr>
            <a:endParaRPr lang="es-ES" sz="2800" dirty="0">
              <a:solidFill>
                <a:schemeClr val="accent1">
                  <a:lumMod val="50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70112"/>
            <a:ext cx="8229600" cy="658624"/>
          </a:xfrm>
          <a:prstGeom prst="rect">
            <a:avLst/>
          </a:prstGeo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lvl="0" algn="ctr">
              <a:spcBef>
                <a:spcPct val="0"/>
              </a:spcBef>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a:t>
            </a:r>
            <a:r>
              <a:rPr lang="es-ES" sz="3200" dirty="0">
                <a:latin typeface="+mj-lt"/>
              </a:rPr>
              <a:t>Decimo Octavo</a:t>
            </a:r>
            <a:r>
              <a:rPr kumimoji="0" lang="es-ES" sz="3200" b="0" i="0" u="none" strike="noStrike" kern="1200" cap="none" spc="0" normalizeH="0" baseline="0" noProof="0" dirty="0">
                <a:ln>
                  <a:noFill/>
                </a:ln>
                <a:solidFill>
                  <a:schemeClr val="dk1"/>
                </a:solidFill>
                <a:effectLst/>
                <a:uLnTx/>
                <a:uFillTx/>
                <a:latin typeface="+mj-lt"/>
                <a:ea typeface="+mn-ea"/>
                <a:cs typeface="+mn-cs"/>
              </a:rPr>
              <a:t>. Medidas</a:t>
            </a:r>
            <a:r>
              <a:rPr kumimoji="0" lang="es-ES" sz="3200" b="0" i="0" u="none" strike="noStrike" kern="1200" cap="none" spc="0" normalizeH="0" noProof="0" dirty="0">
                <a:ln>
                  <a:noFill/>
                </a:ln>
                <a:solidFill>
                  <a:schemeClr val="dk1"/>
                </a:solidFill>
                <a:effectLst/>
                <a:uLnTx/>
                <a:uFillTx/>
                <a:latin typeface="+mj-lt"/>
                <a:ea typeface="+mn-ea"/>
                <a:cs typeface="+mn-cs"/>
              </a:rPr>
              <a:t> de Seguridad, Sanciones y Delitos</a:t>
            </a:r>
            <a:endParaRPr kumimoji="0" lang="es-MX" sz="320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428596" y="1714488"/>
            <a:ext cx="8358246" cy="1285884"/>
          </a:xfrm>
          <a:prstGeom prst="rect">
            <a:avLst/>
          </a:prstGeom>
        </p:spPr>
        <p:style>
          <a:lnRef idx="1">
            <a:schemeClr val="accent5"/>
          </a:lnRef>
          <a:fillRef idx="2">
            <a:schemeClr val="accent5"/>
          </a:fillRef>
          <a:effectRef idx="1">
            <a:schemeClr val="accent5"/>
          </a:effectRef>
          <a:fontRef idx="minor">
            <a:schemeClr val="dk1"/>
          </a:fontRef>
        </p:style>
        <p:txBody>
          <a:bodyPr/>
          <a:lstStyle/>
          <a:p>
            <a:pPr marL="365760" lvl="0" indent="-256032" algn="just">
              <a:spcBef>
                <a:spcPts val="300"/>
              </a:spcBef>
              <a:buClr>
                <a:schemeClr val="accent3"/>
              </a:buClr>
              <a:buFont typeface="Georgia"/>
              <a:buChar char="•"/>
            </a:pPr>
            <a:r>
              <a:rPr lang="es-MX" dirty="0">
                <a:solidFill>
                  <a:schemeClr val="accent1">
                    <a:lumMod val="50000"/>
                  </a:schemeClr>
                </a:solidFill>
                <a:latin typeface="+mj-lt"/>
              </a:rPr>
              <a:t>Art. 479. Para los efectos de este capítulo se entiende que el narcótico está destinado para su estricto e inmediato consumo personal, cuando la cantidad del mismo, en cualquiera de sus formas, derivados o preparaciones no exceda de las previstas en el listado siguiente: </a:t>
            </a:r>
          </a:p>
          <a:p>
            <a:pPr marL="365760" lvl="0" indent="-256032" algn="just">
              <a:spcBef>
                <a:spcPts val="300"/>
              </a:spcBef>
              <a:buClr>
                <a:schemeClr val="accent3"/>
              </a:buClr>
              <a:buFont typeface="Georgia"/>
              <a:buChar char="•"/>
            </a:pPr>
            <a:endParaRPr lang="es-ES" sz="2800" dirty="0">
              <a:solidFill>
                <a:schemeClr val="accent1">
                  <a:lumMod val="50000"/>
                </a:schemeClr>
              </a:solidFill>
            </a:endParaRPr>
          </a:p>
        </p:txBody>
      </p:sp>
      <p:pic>
        <p:nvPicPr>
          <p:cNvPr id="1026" name="Picture 2"/>
          <p:cNvPicPr>
            <a:picLocks noChangeAspect="1" noChangeArrowheads="1"/>
          </p:cNvPicPr>
          <p:nvPr/>
        </p:nvPicPr>
        <p:blipFill>
          <a:blip r:embed="rId2"/>
          <a:srcRect l="12784" t="35512" r="10511" b="19034"/>
          <a:stretch>
            <a:fillRect/>
          </a:stretch>
        </p:blipFill>
        <p:spPr bwMode="auto">
          <a:xfrm>
            <a:off x="357158" y="3071809"/>
            <a:ext cx="8572560" cy="335758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28" y="1142984"/>
            <a:ext cx="6500858" cy="571488"/>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s-ES" dirty="0">
                <a:solidFill>
                  <a:schemeClr val="accent1">
                    <a:lumMod val="50000"/>
                  </a:schemeClr>
                </a:solidFill>
              </a:rPr>
              <a:t>LEY GENERAL DE SALUD</a:t>
            </a:r>
            <a:endParaRPr lang="es-MX" dirty="0">
              <a:solidFill>
                <a:schemeClr val="accent1">
                  <a:lumMod val="50000"/>
                </a:schemeClr>
              </a:solidFill>
            </a:endParaRPr>
          </a:p>
        </p:txBody>
      </p:sp>
      <p:sp>
        <p:nvSpPr>
          <p:cNvPr id="3" name="2 Marcador de contenido"/>
          <p:cNvSpPr>
            <a:spLocks noGrp="1"/>
          </p:cNvSpPr>
          <p:nvPr>
            <p:ph idx="1"/>
          </p:nvPr>
        </p:nvSpPr>
        <p:spPr>
          <a:xfrm>
            <a:off x="457200" y="2249424"/>
            <a:ext cx="8229600" cy="1608204"/>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MX" sz="2400" dirty="0">
                <a:latin typeface="+mj-lt"/>
              </a:rPr>
              <a:t>La presente Ley fue publicada en el Diario Oficial de la Federación el día 7 de febrero de 1984. </a:t>
            </a:r>
          </a:p>
          <a:p>
            <a:pPr lvl="0" algn="ctr"/>
            <a:r>
              <a:rPr lang="es-MX" sz="2400" dirty="0">
                <a:latin typeface="+mj-lt"/>
              </a:rPr>
              <a:t>Consta de 18 capítulos y 482 artículos.</a:t>
            </a:r>
          </a:p>
          <a:p>
            <a:pPr algn="ctr"/>
            <a:endParaRPr lang="es-MX" sz="24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785794"/>
            <a:ext cx="8229600" cy="714380"/>
          </a:xfrm>
        </p:spPr>
        <p:style>
          <a:lnRef idx="1">
            <a:schemeClr val="dk1"/>
          </a:lnRef>
          <a:fillRef idx="2">
            <a:schemeClr val="dk1"/>
          </a:fillRef>
          <a:effectRef idx="1">
            <a:schemeClr val="dk1"/>
          </a:effectRef>
          <a:fontRef idx="minor">
            <a:schemeClr val="dk1"/>
          </a:fontRef>
        </p:style>
        <p:txBody>
          <a:bodyPr>
            <a:normAutofit/>
          </a:bodyPr>
          <a:lstStyle/>
          <a:p>
            <a:pPr algn="ctr"/>
            <a:r>
              <a:rPr lang="es-ES" sz="3200" dirty="0">
                <a:latin typeface="+mj-lt"/>
              </a:rPr>
              <a:t>Titulo primero. Disposiciones Generales</a:t>
            </a:r>
            <a:endParaRPr lang="es-MX" sz="3200" dirty="0">
              <a:latin typeface="+mj-lt"/>
            </a:endParaRPr>
          </a:p>
        </p:txBody>
      </p:sp>
      <p:sp>
        <p:nvSpPr>
          <p:cNvPr id="3" name="2 Marcador de contenido"/>
          <p:cNvSpPr>
            <a:spLocks noGrp="1"/>
          </p:cNvSpPr>
          <p:nvPr>
            <p:ph idx="1"/>
          </p:nvPr>
        </p:nvSpPr>
        <p:spPr>
          <a:xfrm>
            <a:off x="1142976" y="2928934"/>
            <a:ext cx="4357718" cy="3571900"/>
          </a:xfrm>
        </p:spPr>
        <p:style>
          <a:lnRef idx="1">
            <a:schemeClr val="dk1"/>
          </a:lnRef>
          <a:fillRef idx="2">
            <a:schemeClr val="dk1"/>
          </a:fillRef>
          <a:effectRef idx="1">
            <a:schemeClr val="dk1"/>
          </a:effectRef>
          <a:fontRef idx="minor">
            <a:schemeClr val="dk1"/>
          </a:fontRef>
        </p:style>
        <p:txBody>
          <a:bodyPr>
            <a:normAutofit fontScale="92500"/>
          </a:bodyPr>
          <a:lstStyle/>
          <a:p>
            <a:pPr lvl="0" algn="just"/>
            <a:r>
              <a:rPr lang="es-MX" sz="2400" dirty="0">
                <a:solidFill>
                  <a:schemeClr val="accent1">
                    <a:lumMod val="50000"/>
                  </a:schemeClr>
                </a:solidFill>
                <a:latin typeface="+mj-lt"/>
              </a:rPr>
              <a:t>Art. I – La presente ley reglamenta el derecho a la protección de la salud que tiene toda persona, establece las bases y modalidades para el acceso a los servicios de salud y la concurrencia de la Federación y las entidades federativas en materia de salubridad general.</a:t>
            </a:r>
          </a:p>
          <a:p>
            <a:endParaRPr lang="es-MX" dirty="0"/>
          </a:p>
        </p:txBody>
      </p:sp>
      <p:sp>
        <p:nvSpPr>
          <p:cNvPr id="4" name="3 CuadroTexto"/>
          <p:cNvSpPr txBox="1"/>
          <p:nvPr/>
        </p:nvSpPr>
        <p:spPr>
          <a:xfrm rot="20137342">
            <a:off x="85514" y="2004067"/>
            <a:ext cx="1928826"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t>Capitulo Único</a:t>
            </a:r>
            <a:endParaRPr lang="es-MX" sz="2400" dirty="0"/>
          </a:p>
        </p:txBody>
      </p:sp>
      <p:sp>
        <p:nvSpPr>
          <p:cNvPr id="5" name="4 CuadroTexto"/>
          <p:cNvSpPr txBox="1"/>
          <p:nvPr/>
        </p:nvSpPr>
        <p:spPr>
          <a:xfrm>
            <a:off x="6429388" y="1643050"/>
            <a:ext cx="2071702"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s-ES" dirty="0"/>
              <a:t>Artículos 1º - 4º</a:t>
            </a:r>
            <a:endParaRPr lang="es-MX" dirty="0"/>
          </a:p>
        </p:txBody>
      </p:sp>
      <p:pic>
        <p:nvPicPr>
          <p:cNvPr id="6" name="5 Imagen" descr="5.jpg"/>
          <p:cNvPicPr>
            <a:picLocks noChangeAspect="1"/>
          </p:cNvPicPr>
          <p:nvPr/>
        </p:nvPicPr>
        <p:blipFill>
          <a:blip r:embed="rId2"/>
          <a:stretch>
            <a:fillRect/>
          </a:stretch>
        </p:blipFill>
        <p:spPr>
          <a:xfrm>
            <a:off x="5714976" y="3643314"/>
            <a:ext cx="3429024" cy="17859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714380"/>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segundo. Sistema Nacional de Salud</a:t>
            </a:r>
            <a:endParaRPr kumimoji="0" lang="es-MX" sz="3200" b="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2000232" y="2928934"/>
            <a:ext cx="5286412" cy="1000132"/>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s-ES" sz="2400" dirty="0">
                <a:latin typeface="+mj-lt"/>
              </a:rPr>
              <a:t>I.- Disposiciones comunes.</a:t>
            </a:r>
            <a:endParaRPr lang="es-MX" sz="2400" dirty="0">
              <a:latin typeface="+mj-lt"/>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s-ES" sz="2400" dirty="0">
                <a:latin typeface="+mj-lt"/>
              </a:rPr>
              <a:t>II.- Distribución de competencias.</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lang="es-ES" sz="2800" dirty="0"/>
          </a:p>
        </p:txBody>
      </p:sp>
      <p:sp>
        <p:nvSpPr>
          <p:cNvPr id="5" name="4 CuadroTexto"/>
          <p:cNvSpPr txBox="1"/>
          <p:nvPr/>
        </p:nvSpPr>
        <p:spPr>
          <a:xfrm>
            <a:off x="6429388" y="1643050"/>
            <a:ext cx="207170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dirty="0"/>
              <a:t>Artículos 5º - 22</a:t>
            </a:r>
            <a:endParaRPr lang="es-MX" dirty="0"/>
          </a:p>
        </p:txBody>
      </p:sp>
      <p:sp>
        <p:nvSpPr>
          <p:cNvPr id="7" name="6 CuadroTexto"/>
          <p:cNvSpPr txBox="1"/>
          <p:nvPr/>
        </p:nvSpPr>
        <p:spPr>
          <a:xfrm rot="21016302">
            <a:off x="449624" y="2351045"/>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Capítulos</a:t>
            </a:r>
            <a:endParaRPr lang="es-MX" sz="2400" dirty="0">
              <a:latin typeface="+mj-lt"/>
            </a:endParaRPr>
          </a:p>
        </p:txBody>
      </p:sp>
      <p:pic>
        <p:nvPicPr>
          <p:cNvPr id="6" name="5 Imagen" descr="logo cfc.jpg"/>
          <p:cNvPicPr>
            <a:picLocks noChangeAspect="1"/>
          </p:cNvPicPr>
          <p:nvPr/>
        </p:nvPicPr>
        <p:blipFill>
          <a:blip r:embed="rId2"/>
          <a:stretch>
            <a:fillRect/>
          </a:stretch>
        </p:blipFill>
        <p:spPr>
          <a:xfrm>
            <a:off x="3143240" y="4071942"/>
            <a:ext cx="3071834" cy="25157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00034" y="857232"/>
            <a:ext cx="8229600" cy="714380"/>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segundo. Sistema Nacional de Salud</a:t>
            </a:r>
            <a:endParaRPr kumimoji="0" lang="es-MX" sz="3200" b="0" i="0" u="none" strike="noStrike" kern="1200" cap="none" spc="0" normalizeH="0" baseline="0" noProof="0" dirty="0">
              <a:ln>
                <a:noFill/>
              </a:ln>
              <a:solidFill>
                <a:schemeClr val="dk1"/>
              </a:solidFill>
              <a:effectLst/>
              <a:uLnTx/>
              <a:uFillTx/>
              <a:latin typeface="+mj-lt"/>
              <a:ea typeface="+mn-ea"/>
              <a:cs typeface="+mn-cs"/>
            </a:endParaRPr>
          </a:p>
        </p:txBody>
      </p:sp>
      <p:sp>
        <p:nvSpPr>
          <p:cNvPr id="3" name="2 Marcador de contenido"/>
          <p:cNvSpPr txBox="1">
            <a:spLocks/>
          </p:cNvSpPr>
          <p:nvPr/>
        </p:nvSpPr>
        <p:spPr>
          <a:xfrm>
            <a:off x="285720" y="2000240"/>
            <a:ext cx="8586758" cy="3786214"/>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65760" indent="-256032" algn="just">
              <a:spcBef>
                <a:spcPts val="300"/>
              </a:spcBef>
              <a:buClr>
                <a:schemeClr val="accent3"/>
              </a:buClr>
              <a:buFont typeface="Georgia"/>
              <a:buChar char="•"/>
            </a:pPr>
            <a:r>
              <a:rPr lang="es-MX" sz="2200" dirty="0">
                <a:solidFill>
                  <a:schemeClr val="accent1">
                    <a:lumMod val="50000"/>
                  </a:schemeClr>
                </a:solidFill>
                <a:latin typeface="+mj-lt"/>
              </a:rPr>
              <a:t>Art. 5 – El Sistema Nacional de Salud está constituido por las dependencias y entidades de la administración pública, tanto federal como local, y las personas físicas o morales de los sectores social y privado, que presten servicios de salud, así como por los mecanismos de coordinación de acciones, y tiene por objeto dar cumplimiento al derecho a la protección de la salud.</a:t>
            </a:r>
          </a:p>
          <a:p>
            <a:pPr marL="365760" indent="-256032" algn="just">
              <a:spcBef>
                <a:spcPts val="300"/>
              </a:spcBef>
              <a:buClr>
                <a:schemeClr val="accent3"/>
              </a:buClr>
            </a:pPr>
            <a:endParaRPr lang="es-MX" sz="2200" dirty="0">
              <a:solidFill>
                <a:schemeClr val="accent1">
                  <a:lumMod val="50000"/>
                </a:schemeClr>
              </a:solidFill>
              <a:latin typeface="+mj-lt"/>
            </a:endParaRPr>
          </a:p>
          <a:p>
            <a:pPr marL="365760" indent="-256032" algn="just">
              <a:spcBef>
                <a:spcPts val="300"/>
              </a:spcBef>
              <a:buClr>
                <a:schemeClr val="accent3"/>
              </a:buClr>
              <a:buFont typeface="Georgia"/>
              <a:buChar char="•"/>
            </a:pPr>
            <a:r>
              <a:rPr lang="es-MX" sz="2200" dirty="0">
                <a:solidFill>
                  <a:schemeClr val="accent1">
                    <a:lumMod val="50000"/>
                  </a:schemeClr>
                </a:solidFill>
                <a:latin typeface="+mj-lt"/>
              </a:rPr>
              <a:t> Art. 7- La coordinación del Sistema Nacional de Salud estará a cargo de la Secretaria de Salud.</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s-MX" sz="28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71472" y="785794"/>
            <a:ext cx="8229600" cy="642942"/>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dk1"/>
                </a:solidFill>
                <a:effectLst/>
                <a:uLnTx/>
                <a:uFillTx/>
                <a:latin typeface="+mj-lt"/>
                <a:ea typeface="+mn-ea"/>
                <a:cs typeface="+mn-cs"/>
              </a:rPr>
              <a:t>Titulo tercero. Prestación</a:t>
            </a:r>
            <a:r>
              <a:rPr kumimoji="0" lang="es-ES" sz="3200" b="0" i="0" u="none" strike="noStrike" kern="1200" cap="none" spc="0" normalizeH="0" noProof="0" dirty="0">
                <a:ln>
                  <a:noFill/>
                </a:ln>
                <a:solidFill>
                  <a:schemeClr val="dk1"/>
                </a:solidFill>
                <a:effectLst/>
                <a:uLnTx/>
                <a:uFillTx/>
                <a:latin typeface="+mj-lt"/>
                <a:ea typeface="+mn-ea"/>
                <a:cs typeface="+mn-cs"/>
              </a:rPr>
              <a:t> de los Servicios de Salud</a:t>
            </a:r>
            <a:endParaRPr kumimoji="0" lang="es-MX" sz="3200" b="0" i="0" u="none" strike="noStrike" kern="1200" cap="none" spc="0" normalizeH="0" baseline="0" noProof="0" dirty="0">
              <a:ln>
                <a:noFill/>
              </a:ln>
              <a:solidFill>
                <a:schemeClr val="dk1"/>
              </a:solidFill>
              <a:effectLst/>
              <a:uLnTx/>
              <a:uFillTx/>
              <a:latin typeface="+mj-lt"/>
              <a:ea typeface="+mn-ea"/>
              <a:cs typeface="+mn-cs"/>
            </a:endParaRPr>
          </a:p>
        </p:txBody>
      </p:sp>
      <p:sp>
        <p:nvSpPr>
          <p:cNvPr id="5" name="2 Marcador de contenido"/>
          <p:cNvSpPr txBox="1">
            <a:spLocks/>
          </p:cNvSpPr>
          <p:nvPr/>
        </p:nvSpPr>
        <p:spPr>
          <a:xfrm>
            <a:off x="428596" y="2643182"/>
            <a:ext cx="5214974" cy="4000528"/>
          </a:xfrm>
          <a:prstGeom prst="rect">
            <a:avLst/>
          </a:prstGeom>
        </p:spPr>
        <p:style>
          <a:lnRef idx="1">
            <a:schemeClr val="accent2"/>
          </a:lnRef>
          <a:fillRef idx="2">
            <a:schemeClr val="accent2"/>
          </a:fillRef>
          <a:effectRef idx="1">
            <a:schemeClr val="accent2"/>
          </a:effectRef>
          <a:fontRef idx="minor">
            <a:schemeClr val="dk1"/>
          </a:fontRef>
        </p:style>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s-ES" sz="2200" dirty="0">
                <a:solidFill>
                  <a:schemeClr val="accent1">
                    <a:lumMod val="50000"/>
                  </a:schemeClr>
                </a:solidFill>
                <a:latin typeface="+mj-lt"/>
              </a:rPr>
              <a:t>I.- Disposiciones comunes</a:t>
            </a:r>
            <a:endParaRPr lang="es-MX" sz="2200" dirty="0">
              <a:solidFill>
                <a:schemeClr val="accent1">
                  <a:lumMod val="50000"/>
                </a:schemeClr>
              </a:solidFill>
              <a:latin typeface="+mj-lt"/>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s-ES" sz="2200" dirty="0">
                <a:solidFill>
                  <a:schemeClr val="accent1">
                    <a:lumMod val="50000"/>
                  </a:schemeClr>
                </a:solidFill>
                <a:latin typeface="+mj-lt"/>
              </a:rPr>
              <a:t>II.- Atención Medica</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s-ES" sz="2200" dirty="0">
                <a:solidFill>
                  <a:schemeClr val="accent1">
                    <a:lumMod val="50000"/>
                  </a:schemeClr>
                </a:solidFill>
                <a:latin typeface="+mj-lt"/>
              </a:rPr>
              <a:t>III.- Prestadores de Servicio de Salud</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s-ES" sz="2200" dirty="0">
                <a:solidFill>
                  <a:schemeClr val="accent1">
                    <a:lumMod val="50000"/>
                  </a:schemeClr>
                </a:solidFill>
                <a:latin typeface="+mj-lt"/>
              </a:rPr>
              <a:t>IV.- Usuarios de los Servicios de Salud y Participación de la Comunidad</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s-ES" sz="2200" dirty="0">
                <a:solidFill>
                  <a:schemeClr val="accent1">
                    <a:lumMod val="50000"/>
                  </a:schemeClr>
                </a:solidFill>
                <a:latin typeface="+mj-lt"/>
              </a:rPr>
              <a:t>V.- Atención Materno-Infantil</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s-ES" sz="2200" dirty="0">
                <a:solidFill>
                  <a:schemeClr val="accent1">
                    <a:lumMod val="50000"/>
                  </a:schemeClr>
                </a:solidFill>
                <a:latin typeface="+mj-lt"/>
              </a:rPr>
              <a:t>VI.- Servicios de Planificación Familiar</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s-ES" sz="2200" dirty="0">
                <a:solidFill>
                  <a:schemeClr val="accent1">
                    <a:lumMod val="50000"/>
                  </a:schemeClr>
                </a:solidFill>
                <a:latin typeface="+mj-lt"/>
              </a:rPr>
              <a:t>VII.- Salud Mental</a:t>
            </a:r>
          </a:p>
        </p:txBody>
      </p:sp>
      <p:sp>
        <p:nvSpPr>
          <p:cNvPr id="6" name="5 CuadroTexto"/>
          <p:cNvSpPr txBox="1"/>
          <p:nvPr/>
        </p:nvSpPr>
        <p:spPr>
          <a:xfrm>
            <a:off x="6429388" y="1643050"/>
            <a:ext cx="2071702"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S" dirty="0"/>
              <a:t>Artículos 23 - 77</a:t>
            </a:r>
            <a:endParaRPr lang="es-MX" dirty="0"/>
          </a:p>
        </p:txBody>
      </p:sp>
      <p:sp>
        <p:nvSpPr>
          <p:cNvPr id="7" name="6 CuadroTexto"/>
          <p:cNvSpPr txBox="1"/>
          <p:nvPr/>
        </p:nvSpPr>
        <p:spPr>
          <a:xfrm rot="21057296">
            <a:off x="20744" y="1979595"/>
            <a:ext cx="25003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400" dirty="0">
                <a:latin typeface="+mj-lt"/>
              </a:rPr>
              <a:t>Capítulos</a:t>
            </a:r>
            <a:endParaRPr lang="es-MX" sz="2400" dirty="0">
              <a:latin typeface="+mj-lt"/>
            </a:endParaRPr>
          </a:p>
        </p:txBody>
      </p:sp>
      <p:pic>
        <p:nvPicPr>
          <p:cNvPr id="8" name="7 Imagen" descr="telemedicina2.jpg"/>
          <p:cNvPicPr>
            <a:picLocks noChangeAspect="1"/>
          </p:cNvPicPr>
          <p:nvPr/>
        </p:nvPicPr>
        <p:blipFill>
          <a:blip r:embed="rId2"/>
          <a:stretch>
            <a:fillRect/>
          </a:stretch>
        </p:blipFill>
        <p:spPr>
          <a:xfrm>
            <a:off x="6143636" y="3000372"/>
            <a:ext cx="2786082" cy="295429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407</TotalTime>
  <Words>3924</Words>
  <Application>Microsoft Office PowerPoint</Application>
  <PresentationFormat>Presentación en pantalla (4:3)</PresentationFormat>
  <Paragraphs>361</Paragraphs>
  <Slides>46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46</vt:i4>
      </vt:variant>
    </vt:vector>
  </HeadingPairs>
  <TitlesOfParts>
    <vt:vector size="53" baseType="lpstr">
      <vt:lpstr>Arial</vt:lpstr>
      <vt:lpstr>Calibri</vt:lpstr>
      <vt:lpstr>Georgia</vt:lpstr>
      <vt:lpstr>Trebuchet MS</vt:lpstr>
      <vt:lpstr>Verdana</vt:lpstr>
      <vt:lpstr>Wingdings 2</vt:lpstr>
      <vt:lpstr>Urbano</vt:lpstr>
      <vt:lpstr>LEY GENERAL DE SALUD</vt:lpstr>
      <vt:lpstr> La Ley General de Salud establece tus derechos y las obligaciones de los servicios de salud </vt:lpstr>
      <vt:lpstr>La atención médica es el conjunto de servicios que se proporcionan al individuo, con el fin de proteger, promover y restaurar su salud. </vt:lpstr>
      <vt:lpstr> Pero lo más importante de la Ley es que establece que toda persona tiene derecho a: </vt:lpstr>
      <vt:lpstr>LEY GENERAL DE SALUD</vt:lpstr>
      <vt:lpstr>Titulo primero. Disposiciones Generales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LEY GENERAL DE SALUD</dc:title>
  <dc:creator>Fernando Escobar</dc:creator>
  <cp:lastModifiedBy>ABRAHAM CUAUHTEMOC GOMEZ CHOEL</cp:lastModifiedBy>
  <cp:revision>41</cp:revision>
  <dcterms:created xsi:type="dcterms:W3CDTF">2013-11-04T16:00:10Z</dcterms:created>
  <dcterms:modified xsi:type="dcterms:W3CDTF">2020-10-15T00:05:31Z</dcterms:modified>
</cp:coreProperties>
</file>