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2"/>
  </p:notesMasterIdLst>
  <p:handoutMasterIdLst>
    <p:handoutMasterId r:id="rId33"/>
  </p:handoutMasterIdLst>
  <p:sldIdLst>
    <p:sldId id="257" r:id="rId2"/>
    <p:sldId id="266" r:id="rId3"/>
    <p:sldId id="261" r:id="rId4"/>
    <p:sldId id="260" r:id="rId5"/>
    <p:sldId id="262" r:id="rId6"/>
    <p:sldId id="259" r:id="rId7"/>
    <p:sldId id="295" r:id="rId8"/>
    <p:sldId id="263" r:id="rId9"/>
    <p:sldId id="264" r:id="rId10"/>
    <p:sldId id="265" r:id="rId11"/>
    <p:sldId id="271" r:id="rId12"/>
    <p:sldId id="272" r:id="rId13"/>
    <p:sldId id="289" r:id="rId14"/>
    <p:sldId id="293" r:id="rId15"/>
    <p:sldId id="290" r:id="rId16"/>
    <p:sldId id="291" r:id="rId17"/>
    <p:sldId id="274" r:id="rId18"/>
    <p:sldId id="275" r:id="rId19"/>
    <p:sldId id="268" r:id="rId20"/>
    <p:sldId id="296" r:id="rId21"/>
    <p:sldId id="269" r:id="rId22"/>
    <p:sldId id="270" r:id="rId23"/>
    <p:sldId id="276" r:id="rId24"/>
    <p:sldId id="277" r:id="rId25"/>
    <p:sldId id="278" r:id="rId26"/>
    <p:sldId id="279" r:id="rId27"/>
    <p:sldId id="294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FF00"/>
    <a:srgbClr val="D4270A"/>
    <a:srgbClr val="3399FF"/>
    <a:srgbClr val="460D04"/>
    <a:srgbClr val="3F120B"/>
    <a:srgbClr val="99FF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24" autoAdjust="0"/>
  </p:normalViewPr>
  <p:slideViewPr>
    <p:cSldViewPr>
      <p:cViewPr varScale="1">
        <p:scale>
          <a:sx n="62" d="100"/>
          <a:sy n="62" d="100"/>
        </p:scale>
        <p:origin x="15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MX"/>
              <a:t>IAH International Academy Homotoxicology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5792D-C63F-4217-BAB7-8E4FFDE3E521}" type="datetimeFigureOut">
              <a:rPr lang="es-MX" smtClean="0"/>
              <a:t>31/03/2021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1C912-BE2A-43BC-B402-5FF459A5FC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361250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MX"/>
              <a:t>IAH International Academy Homotoxicology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52AF8-DB66-470F-B70B-0FA0D13C60A5}" type="datetimeFigureOut">
              <a:rPr lang="es-MX" smtClean="0"/>
              <a:t>31/03/2021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4EB83-26B3-4C0F-94A3-5C003C7D1F3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353675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EB83-26B3-4C0F-94A3-5C003C7D1F32}" type="slidenum">
              <a:rPr lang="es-MX" smtClean="0"/>
              <a:t>2</a:t>
            </a:fld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MX"/>
              <a:t>IAH International Academy Homotoxicology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4EB83-26B3-4C0F-94A3-5C003C7D1F32}" type="slidenum">
              <a:rPr lang="es-MX" smtClean="0"/>
              <a:t>3</a:t>
            </a:fld>
            <a:endParaRPr lang="es-MX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MX"/>
              <a:t>IAH International Academy Homotoxicology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IAH International Academy Homotoxicology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4EB83-26B3-4C0F-94A3-5C003C7D1F32}" type="slidenum">
              <a:rPr lang="es-MX" smtClean="0"/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MX"/>
              <a:t>IAH International Academy Homotoxicology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14EB83-26B3-4C0F-94A3-5C003C7D1F32}" type="slidenum">
              <a:rPr lang="es-MX" smtClean="0"/>
              <a:t>30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</p:grpSp>
        </p:grpSp>
      </p:grpSp>
      <p:sp>
        <p:nvSpPr>
          <p:cNvPr id="13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CO"/>
              <a:t>Haga clic para cambiar el estilo de título	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CO"/>
              <a:t>Haga clic para modificar el estilo de subtítulo del patrón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CD0E58-4607-42E9-B43F-692C56FAC91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01C41-7B34-44D3-A5D3-796E64138D7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0EFCA-AC10-4847-8EB8-8149A01508AD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s-MX" noProof="0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0E08A-45D3-457E-A5F9-E5934FFF8D9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E57F8-C120-4551-998A-8413DE86D23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74D88-0757-4194-9E7E-E7DEA714D57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51A05-683B-4280-80EA-6A1D79836CD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71690-295C-4D6B-A5E8-2EAA73F13CC7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40C3C-787E-49BE-B6BA-53FEF2A1614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9719A-9239-45CE-87E3-6DF8DCE89DD9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B0F4C-6C24-49E2-8152-6E3779C424B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27DB5-FAEB-438B-B152-22330FE0964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A0C85-95F6-46CC-BC61-5AED34E8FA6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87782-2A64-4B79-B722-85531688C91E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MX" dirty="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MX" dirty="0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2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2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2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2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2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3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1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1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2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3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3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3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234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4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4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4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4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4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sp>
            <p:nvSpPr>
              <p:cNvPr id="1234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 dirty="0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23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123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123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  <p:sp>
              <p:nvSpPr>
                <p:cNvPr id="1235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s-MX" dirty="0"/>
                </a:p>
              </p:txBody>
            </p:sp>
          </p:grpSp>
        </p:grpSp>
      </p:grpSp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CO"/>
              <a:t>Haga clic para cambiar el estilo de título	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/>
              <a:t>Haga clic para modificar el estilo de texto del patrón</a:t>
            </a:r>
          </a:p>
          <a:p>
            <a:pPr lvl="1"/>
            <a:r>
              <a:rPr lang="es-CO"/>
              <a:t>Segundo nivel</a:t>
            </a:r>
          </a:p>
          <a:p>
            <a:pPr lvl="2"/>
            <a:r>
              <a:rPr lang="es-CO"/>
              <a:t>Tercer nivel</a:t>
            </a:r>
          </a:p>
          <a:p>
            <a:pPr lvl="3"/>
            <a:r>
              <a:rPr lang="es-CO"/>
              <a:t>Cuarto nivel</a:t>
            </a:r>
          </a:p>
          <a:p>
            <a:pPr lvl="4"/>
            <a:r>
              <a:rPr lang="es-CO"/>
              <a:t>Quinto nivel</a:t>
            </a:r>
          </a:p>
        </p:txBody>
      </p:sp>
      <p:sp>
        <p:nvSpPr>
          <p:cNvPr id="123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123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123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F9FB694-DF79-49B9-9663-38A08870BBF7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m.mx/imgres?imgurl=http://www.aniei.org.mx/imagenes/logos/unach.jpg&amp;imgrefurl=http://www.aniei.org.mx/portal/modules.php?name=asociadoss&amp;usg=__vZaIK-p0MFb6-SVzWlMMfr_SJs8=&amp;h=100&amp;w=100&amp;sz=13&amp;hl=es&amp;start=4&amp;tbnid=yuaCLLi8FWbkEM:&amp;tbnh=82&amp;tbnw=82&amp;prev=/images?q=unach&amp;gbv=2&amp;hl=es&amp;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-network.com.es/spain/es/msnetwork/general/treating_ms/available_therapies/what_are_immunomodulatory_drugs/index.j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66845" y="332656"/>
            <a:ext cx="70096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UNIVERSIDAD AUTONOMA DE CHIAPAS</a:t>
            </a:r>
          </a:p>
        </p:txBody>
      </p:sp>
      <p:pic>
        <p:nvPicPr>
          <p:cNvPr id="542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218456" cy="121845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195736" y="836712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FACULTAD DE CIENCIAS QUIMICAS</a:t>
            </a:r>
          </a:p>
          <a:p>
            <a:pPr algn="ctr"/>
            <a:r>
              <a:rPr lang="es-MX" dirty="0"/>
              <a:t>CAMPUS IV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47664" y="184482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FARMACOLOGIA II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251520" y="3789040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r>
              <a:rPr lang="es-MX" dirty="0"/>
              <a:t>MC.  ABRAHAM C. GOMEZ  CHOEL</a:t>
            </a:r>
          </a:p>
          <a:p>
            <a:endParaRPr lang="es-MX" dirty="0"/>
          </a:p>
        </p:txBody>
      </p:sp>
      <p:pic>
        <p:nvPicPr>
          <p:cNvPr id="30721" name="Picture 1" descr="C:\Users\NOEL\AppData\Local\Microsoft\Windows\Temporary Internet Files\Content.IE5\WNCO00G7\MC90041104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492896"/>
            <a:ext cx="2782926" cy="2810053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79512" y="2996952"/>
            <a:ext cx="6480720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/>
              <a:t>FARMACOS INMUNOMODULADORES</a:t>
            </a:r>
          </a:p>
          <a:p>
            <a:endParaRPr lang="es-MX" dirty="0"/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24744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/>
              <a:t>Como sugiere el nombre, los fármacos inmunomoduladores “modulan”, es decir, cambian los procesos inmunológicos alterados en la EM, y tienen un efecto corrector sobre el sistema inmunitario.</a:t>
            </a:r>
          </a:p>
          <a:p>
            <a:endParaRPr lang="es-ES_tradnl" dirty="0"/>
          </a:p>
          <a:p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INMUNOMODULADORES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1520" y="2492896"/>
            <a:ext cx="9144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FFFF00"/>
                </a:solidFill>
              </a:rPr>
              <a:t>Efectos inmunomoduladores</a:t>
            </a:r>
          </a:p>
          <a:p>
            <a:endParaRPr lang="es-MX" sz="2000" dirty="0"/>
          </a:p>
          <a:p>
            <a:pPr marL="342900" indent="-342900">
              <a:buFont typeface="+mj-lt"/>
              <a:buAutoNum type="arabicPeriod"/>
            </a:pPr>
            <a:r>
              <a:rPr lang="es-MX" sz="2000" dirty="0"/>
              <a:t> Regula la expresión del FNT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/>
              <a:t>Potencia la actividad citolitica del FNT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/>
              <a:t>Aumenta la expresion del receptor FNT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/>
              <a:t>Aumenta la producción del FNT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/>
              <a:t>Aumenta la producción de la IL-8 por los minicitos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/>
              <a:t>Fibrinolisis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/>
              <a:t>Quimiotaxis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/>
              <a:t>Activación del plaminogeno y de los macrófagos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/>
              <a:t>Síntesis de inmunoglobulinas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2000" dirty="0"/>
              <a:t>Regulación del complemento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71392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87624" y="764704"/>
            <a:ext cx="6532864" cy="954107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FARMACOS INMUNOMODULADORES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67544" y="3068960"/>
            <a:ext cx="3960440" cy="83099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FÁRMACOS </a:t>
            </a:r>
          </a:p>
          <a:p>
            <a:pPr algn="ctr"/>
            <a:r>
              <a:rPr lang="es-ES" sz="2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INMUNOESTIMULANTES</a:t>
            </a:r>
            <a:endParaRPr lang="es-ES" sz="2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88024" y="3068960"/>
            <a:ext cx="3816424" cy="83099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FÁRMACOS</a:t>
            </a:r>
          </a:p>
          <a:p>
            <a:pPr algn="ctr"/>
            <a:r>
              <a:rPr lang="es-ES" sz="2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INMUNOSUPRESORES</a:t>
            </a:r>
            <a:endParaRPr lang="es-ES" sz="2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411760" y="2564904"/>
            <a:ext cx="435771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4499992" y="1700808"/>
            <a:ext cx="0" cy="864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2411760" y="2564904"/>
            <a:ext cx="0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6732240" y="2564904"/>
            <a:ext cx="0" cy="5040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844824"/>
            <a:ext cx="7859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ES_tradnl" sz="2400" b="1" dirty="0">
                <a:latin typeface="+mn-lt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s-ES_tradnl" dirty="0">
                <a:latin typeface="+mn-lt"/>
                <a:ea typeface="Arial Unicode MS" pitchFamily="34" charset="-128"/>
                <a:cs typeface="Arial Unicode MS" pitchFamily="34" charset="-128"/>
              </a:rPr>
              <a:t>e utilizan para favorecer la respuesta en enfermedades infecciosas, tumores, inmunodeficiencias primarias y secundarias, fallo en las transferencias de anticuerpos (calostro) y en muchos otros casos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INMUNOESTIMULANTES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544" y="3884855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MX" dirty="0"/>
              <a:t>Deben ser beneficiosos para personas con inmunodeficiencias, produciendo su efecto por inmunidad humoral o celular, o por ambos mecanismos.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259632" y="83671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PRINCIPIOS GENERALES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INMUNOESTIMULANTES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259632" y="83671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PRINCIPIOS GENERALES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1520" y="198884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MX" dirty="0"/>
              <a:t>Factor limitante en el empleo de estos fármacos  había sido que su efecto era generalizado en todo el sistema inmune.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1520" y="364502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s-MX" dirty="0"/>
              <a:t>Limitada magnitud del efecto logrado, ha sido relativamente pequeño, lo cual a restringido su utilidad.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1772816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considera que las bacterias, los hongos y sus derivados son inmunoestimulantes naturales y se les atribuye la capacidad de inducir la actividad del sistema inmunitario.</a:t>
            </a:r>
          </a:p>
          <a:p>
            <a:pPr algn="just"/>
            <a:r>
              <a:rPr lang="es-ES_tradnl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utilizan a menudo como coadyuvantes de otras modalidades terapéuticas y por supuesto en la vacunación.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4077072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Inmunoestimulantes sintéticos</a:t>
            </a:r>
            <a:endParaRPr lang="es-ES_tradn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1560" y="4581128"/>
            <a:ext cx="1689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FFFF00"/>
                </a:solidFill>
              </a:rPr>
              <a:t>Levamisol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5229200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FFFF00"/>
                </a:solidFill>
              </a:rPr>
              <a:t>Imotiol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5877272"/>
            <a:ext cx="1404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FFFF00"/>
                </a:solidFill>
              </a:rPr>
              <a:t>Avridina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699792" y="4581128"/>
            <a:ext cx="216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FFFF00"/>
                </a:solidFill>
              </a:rPr>
              <a:t>Indometacina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051720" y="5229200"/>
            <a:ext cx="4629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FFFF00"/>
                </a:solidFill>
              </a:rPr>
              <a:t>Derivados del ácido ascórbico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123728" y="5877272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FFFF00"/>
                </a:solidFill>
              </a:rPr>
              <a:t>Briostatinas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508104" y="4581128"/>
            <a:ext cx="2848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FFFF00"/>
                </a:solidFill>
              </a:rPr>
              <a:t>Muramil-dipéptido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732240" y="5877272"/>
            <a:ext cx="2012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FFFF00"/>
                </a:solidFill>
              </a:rPr>
              <a:t>Isoprinosina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499992" y="5877272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solidFill>
                  <a:srgbClr val="FFFF00"/>
                </a:solidFill>
              </a:rPr>
              <a:t>Macrólidos</a:t>
            </a:r>
            <a:endParaRPr lang="es-ES_tradnl" dirty="0">
              <a:solidFill>
                <a:srgbClr val="FFFF00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39552" y="188640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INMUNOESTIMULANTES</a:t>
            </a:r>
          </a:p>
          <a:p>
            <a:pPr algn="ctr"/>
            <a:endParaRPr lang="es-ES" sz="32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259632" y="7647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PRODUCTOS BACTERIANOS Y FUNGICOS</a:t>
            </a:r>
          </a:p>
        </p:txBody>
      </p:sp>
      <p:sp>
        <p:nvSpPr>
          <p:cNvPr id="18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INMUNOESTIMULANTES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7544" y="18448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92D050"/>
                </a:solidFill>
              </a:rPr>
              <a:t>BACILO DE CALMETTE-GUÉRIN (BCG): </a:t>
            </a:r>
            <a:r>
              <a:rPr lang="es-MX" dirty="0"/>
              <a:t>Su componente activo es el dipeptido de muranilo. Es una cepa atenuada de </a:t>
            </a:r>
            <a:r>
              <a:rPr lang="es-MX" i="1" dirty="0"/>
              <a:t>Mycobacterium bovis.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2051720" y="83671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COADYUVANTES NATURALES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7544" y="3284984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92D050"/>
                </a:solidFill>
              </a:rPr>
              <a:t>APLICACIONES TERAPEUTICAS: </a:t>
            </a:r>
            <a:r>
              <a:rPr lang="es-MX" dirty="0"/>
              <a:t>BCG ejerce su efecto primario en el LT, estimula las células citoliticas naturales.</a:t>
            </a:r>
          </a:p>
          <a:p>
            <a:endParaRPr lang="es-MX" dirty="0"/>
          </a:p>
          <a:p>
            <a:pPr algn="just"/>
            <a:r>
              <a:rPr lang="es-MX" dirty="0">
                <a:solidFill>
                  <a:srgbClr val="FFFF00"/>
                </a:solidFill>
              </a:rPr>
              <a:t>Principal efecto en el cáncer de vejiga y como agente </a:t>
            </a:r>
            <a:r>
              <a:rPr lang="es-MX" dirty="0" err="1">
                <a:solidFill>
                  <a:srgbClr val="FFFF00"/>
                </a:solidFill>
              </a:rPr>
              <a:t>intravesical</a:t>
            </a:r>
            <a:r>
              <a:rPr lang="es-MX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INMUNOESTIMULANTES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699792" y="76470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AGENTES SINTETICOS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23528" y="1844824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92D050"/>
                </a:solidFill>
              </a:rPr>
              <a:t>LEVAMISOL: </a:t>
            </a:r>
            <a:r>
              <a:rPr lang="es-MX" dirty="0"/>
              <a:t>Demostraron que puede intensificar la hipersensibilidad retarda o la inmunidad mediada por células T. utilizado en enfermedad de Hodgkin, artritis reumatoide y en la quimioterapia coadyuvante del cáncer colo - rectal.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5536" y="4149080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92D050"/>
                </a:solidFill>
              </a:rPr>
              <a:t>ISOPRIOSINA: </a:t>
            </a:r>
            <a:r>
              <a:rPr lang="es-MX" dirty="0"/>
              <a:t>Incrementa la citotoxicidad de las células asesinas naturales y también la actividad de las células T y los monocitos. Se sugiere mejoras en pacientes sujetos con SIDA.</a:t>
            </a:r>
          </a:p>
        </p:txBody>
      </p:sp>
      <p:sp>
        <p:nvSpPr>
          <p:cNvPr id="8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648" t="18554" r="9912" b="15039"/>
          <a:stretch>
            <a:fillRect/>
          </a:stretch>
        </p:blipFill>
        <p:spPr bwMode="auto">
          <a:xfrm>
            <a:off x="251520" y="188640"/>
            <a:ext cx="8676456" cy="6507341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395536" y="260648"/>
            <a:ext cx="1214446" cy="2851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1412776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Los fármacos inmunosupresores están indicados para </a:t>
            </a:r>
            <a:r>
              <a:rPr lang="es-ES_tradnl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mitigar la respuesta inmunitaria </a:t>
            </a:r>
            <a:r>
              <a:rPr lang="es-ES_tradnl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caso de rechazo de órganos trasplantados, enfermedades autoinmunitarias (pénfigo, lupus eritematoso, escleroderma, etc.), dermatitis atópica, alergias y otras enfermedades inmunomediadas, como el pannus, la queratoconjuntivitis seca, etcétera.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INMUNOSUPRESORES</a:t>
            </a:r>
          </a:p>
        </p:txBody>
      </p:sp>
      <p:sp>
        <p:nvSpPr>
          <p:cNvPr id="7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INMUNOSUPRESORES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764704"/>
            <a:ext cx="914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PRINCIPIOS GENERALES:</a:t>
            </a:r>
          </a:p>
          <a:p>
            <a:endParaRPr lang="es-MX" dirty="0"/>
          </a:p>
          <a:p>
            <a:pPr marL="457200" indent="-457200" algn="just">
              <a:buFont typeface="+mj-lt"/>
              <a:buAutoNum type="arabicPeriod"/>
            </a:pPr>
            <a:r>
              <a:rPr lang="es-MX" sz="2200" dirty="0"/>
              <a:t> Las respuestas inmunitarias </a:t>
            </a:r>
            <a:r>
              <a:rPr lang="es-MX" sz="2200" dirty="0">
                <a:solidFill>
                  <a:srgbClr val="FFFF00"/>
                </a:solidFill>
              </a:rPr>
              <a:t>primarias iniciadas se pueden suprimir </a:t>
            </a:r>
            <a:r>
              <a:rPr lang="es-MX" sz="2200" dirty="0"/>
              <a:t>con mayor facilidad   (procesamiento antigénico, la proliferación celular, la síntesis de linfocina, y su diferenciación)y eficacia que las secundarias.</a:t>
            </a:r>
          </a:p>
          <a:p>
            <a:pPr marL="457200" indent="-457200"/>
            <a:endParaRPr lang="es-MX" sz="2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350100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2. Los agentes inmunosupresores no tienen el mismo efecto en todas las respuestas inmunitarias.</a:t>
            </a:r>
            <a:r>
              <a:rPr lang="es-MX" dirty="0">
                <a:solidFill>
                  <a:srgbClr val="FFFF00"/>
                </a:solidFill>
              </a:rPr>
              <a:t> La dosis para inhibir el afecto antigénico varia.</a:t>
            </a:r>
          </a:p>
        </p:txBody>
      </p:sp>
      <p:sp>
        <p:nvSpPr>
          <p:cNvPr id="10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8" name="Picture 12" descr="http://i.esmas.com/image/0/000/005/082/bazoNT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8704" y="4737880"/>
            <a:ext cx="2095500" cy="1905000"/>
          </a:xfrm>
          <a:prstGeom prst="rect">
            <a:avLst/>
          </a:prstGeom>
          <a:noFill/>
        </p:spPr>
      </p:pic>
      <p:pic>
        <p:nvPicPr>
          <p:cNvPr id="29698" name="Picture 2" descr="http://www.farmacias.name/blog/wp-content/uploads/2012/11/Medicamentos-sistemicos-para-la-psoriasis-parte-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982" y="4509120"/>
            <a:ext cx="2292778" cy="1862649"/>
          </a:xfrm>
          <a:prstGeom prst="rect">
            <a:avLst/>
          </a:prstGeom>
          <a:noFill/>
        </p:spPr>
      </p:pic>
      <p:pic>
        <p:nvPicPr>
          <p:cNvPr id="29706" name="Picture 10" descr="http://2.bp.blogspot.com/-I5DXI_c-Qy8/TeD96bgax7I/AAAAAAAAARE/OqGKWyNgFxo/s1600/linfocitos%2By%2Bmonocit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964" y="1252736"/>
            <a:ext cx="2749860" cy="2415077"/>
          </a:xfrm>
          <a:prstGeom prst="rect">
            <a:avLst/>
          </a:prstGeom>
          <a:noFill/>
        </p:spPr>
      </p:pic>
      <p:pic>
        <p:nvPicPr>
          <p:cNvPr id="29700" name="Picture 4" descr="http://esclerosismultiplecr.com/wp-content/uploads/2012/09/f722afd0d56ca549cd5291735df4bf23a9a942b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9126" y="1268760"/>
            <a:ext cx="2173932" cy="2327045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683568" y="332656"/>
            <a:ext cx="7776864" cy="584775"/>
          </a:xfrm>
          <a:prstGeom prst="rect">
            <a:avLst/>
          </a:prstGeom>
          <a:solidFill>
            <a:srgbClr val="FF3399"/>
          </a:solidFill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glow rad="228600">
                    <a:schemeClr val="bg2">
                      <a:lumMod val="50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INMUNOMODULADORES</a:t>
            </a:r>
          </a:p>
        </p:txBody>
      </p:sp>
      <p:pic>
        <p:nvPicPr>
          <p:cNvPr id="29704" name="Picture 8" descr="http://www.vanguardia.com.mx/XStatic/vanguardia/images/espanol/linfocitos-celula-tum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7343" y="4604563"/>
            <a:ext cx="2437497" cy="2171634"/>
          </a:xfrm>
          <a:prstGeom prst="rect">
            <a:avLst/>
          </a:prstGeom>
          <a:noFill/>
        </p:spPr>
      </p:pic>
      <p:pic>
        <p:nvPicPr>
          <p:cNvPr id="29702" name="Picture 6" descr="http://3.bp.blogspot.com/-ZpCU33ehMLY/T4dHXpxQQTI/AAAAAAAAD7Q/eEyAUwzrAK8/s1600/human-immune-sys-viruses%5B1%5D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205" y="1124744"/>
            <a:ext cx="3168352" cy="3384376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220486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3. Hay mayor probabilidad de que la respuesta inmunitaria se inhiba cuando la terapia </a:t>
            </a:r>
            <a:r>
              <a:rPr lang="es-MX" dirty="0">
                <a:solidFill>
                  <a:srgbClr val="FFFF00"/>
                </a:solidFill>
              </a:rPr>
              <a:t>inmunosupresora se comienza antes</a:t>
            </a:r>
            <a:r>
              <a:rPr lang="es-MX" dirty="0"/>
              <a:t> de la exposición del inmunogeno.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INMUNOSUPRESORES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564880" y="836712"/>
            <a:ext cx="4014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/>
              <a:t>PRINCIPIOS GENERALES:</a:t>
            </a:r>
          </a:p>
        </p:txBody>
      </p:sp>
      <p:pic>
        <p:nvPicPr>
          <p:cNvPr id="54274" name="Picture 2" descr="http://2.bp.blogspot.com/_Rj_i1hn_ZoY/TCEzneWtSjI/AAAAAAAAKMI/auc-Pyz2cQo/s320/anticuerpos-sintetic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61048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INMUNOSUPRESORES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1560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INDICACIONES CLINICAS PARA UTILIZAR TERAPIA: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1520" y="1844824"/>
            <a:ext cx="85689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22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TRANSPLANTE DE ORGANOS: </a:t>
            </a:r>
            <a:r>
              <a:rPr lang="es-MX" sz="2200" dirty="0"/>
              <a:t>Para trasplantar tejidos de una persona a otra se necesita suprimir la respuesta inmunitaria normal en el receptor a fin de evitar el rechazo del tejido donado “meteorólogo”. </a:t>
            </a:r>
            <a:r>
              <a:rPr lang="es-MX" sz="2200" dirty="0">
                <a:solidFill>
                  <a:srgbClr val="FFFF00"/>
                </a:solidFill>
              </a:rPr>
              <a:t>Logran su efecto inmunosupresor por inhibición de la proliferación linfocitica.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3528" y="3789040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2D050"/>
                </a:solidFill>
              </a:rPr>
              <a:t>Citotoxicos inespecíficos:</a:t>
            </a:r>
          </a:p>
          <a:p>
            <a:r>
              <a:rPr lang="es-MX" dirty="0"/>
              <a:t>Azatioprina y ciclofosfamida</a:t>
            </a:r>
          </a:p>
          <a:p>
            <a:endParaRPr lang="es-MX" dirty="0"/>
          </a:p>
          <a:p>
            <a:r>
              <a:rPr lang="es-MX" dirty="0">
                <a:solidFill>
                  <a:srgbClr val="92D050"/>
                </a:solidFill>
              </a:rPr>
              <a:t>Corticosteroides: </a:t>
            </a:r>
            <a:r>
              <a:rPr lang="es-MX" dirty="0"/>
              <a:t>Prednisona y tacrolimo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23528" y="580526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Ciclosporina, </a:t>
            </a:r>
            <a:r>
              <a:rPr lang="es-MX" dirty="0">
                <a:solidFill>
                  <a:srgbClr val="FFFF00"/>
                </a:solidFill>
              </a:rPr>
              <a:t>Mofetilo micofenolato</a:t>
            </a:r>
          </a:p>
        </p:txBody>
      </p:sp>
      <p:pic>
        <p:nvPicPr>
          <p:cNvPr id="15362" name="Picture 2" descr="http://fotos.lahora.com.ec/cache/f/f1/f12/f12c/existe-dilema-por--donacion-de-organos--20120324083313-f12cede6f64f8bea5b04c8b448290d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645024"/>
            <a:ext cx="3322340" cy="2491755"/>
          </a:xfrm>
          <a:prstGeom prst="rect">
            <a:avLst/>
          </a:prstGeom>
          <a:noFill/>
        </p:spPr>
      </p:pic>
      <p:sp>
        <p:nvSpPr>
          <p:cNvPr id="12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INMUNOSUPRESORES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INDICACIONES CLINICAS PARA UTILIZAR TERAPIA: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5536" y="1772816"/>
            <a:ext cx="7848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INMUNOSUPRESIÓN SELECTIVA: Prevención de la enfermedad hemolítica por Rh en el neonato</a:t>
            </a:r>
          </a:p>
          <a:p>
            <a:endParaRPr lang="es-MX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s-MX" sz="2200" dirty="0"/>
              <a:t>Este método tiene por objeto controlar selectivamente la respuesta inmunitaria que surge en una mujer Rh-negativa que se sensibiliza al antígeno D en los eritrocitos de su feto Rh. Positivo en el momento de nacer (o en el aborto espontaneo o el embarazo ectópico)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7544" y="494116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FF00"/>
                </a:solidFill>
              </a:rPr>
              <a:t>Globulina  inmunitaria a Rh</a:t>
            </a:r>
          </a:p>
        </p:txBody>
      </p:sp>
      <p:pic>
        <p:nvPicPr>
          <p:cNvPr id="14338" name="Picture 2" descr="http://www.papillasparabebes.com/bebefeliz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653136"/>
            <a:ext cx="2613670" cy="23821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INMUNOSUPRESORES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INDICACIONES CLINICAS PARA UTILIZAR TERAPIA: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23528" y="1844824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TRATAMIENTO DE TRANSTORNOS HEREDITARIOS: </a:t>
            </a:r>
          </a:p>
          <a:p>
            <a:pPr>
              <a:buFont typeface="Wingdings" pitchFamily="2" charset="2"/>
              <a:buChar char="ü"/>
            </a:pPr>
            <a:endParaRPr lang="es-MX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s-MX" sz="2200" dirty="0"/>
              <a:t>surgen cuando el sistema inmunitario es sensibilizado por proteínas endógenas que son reconocidas como antígenos “heterologos”. </a:t>
            </a:r>
          </a:p>
          <a:p>
            <a:r>
              <a:rPr lang="es-MX" sz="2200" dirty="0">
                <a:solidFill>
                  <a:srgbClr val="FFFF00"/>
                </a:solidFill>
              </a:rPr>
              <a:t>Se forman Ac o células T inmunitarias que reaccionan con dichos antígenos</a:t>
            </a:r>
            <a:r>
              <a:rPr lang="es-MX" sz="2200" dirty="0"/>
              <a:t>.</a:t>
            </a:r>
          </a:p>
          <a:p>
            <a:endParaRPr lang="es-MX" sz="2200" dirty="0"/>
          </a:p>
          <a:p>
            <a:r>
              <a:rPr lang="es-MX" sz="2200" dirty="0"/>
              <a:t>La anemia hemolítica </a:t>
            </a:r>
          </a:p>
          <a:p>
            <a:r>
              <a:rPr lang="es-MX" sz="2200" dirty="0"/>
              <a:t>autoinmunitaria y</a:t>
            </a:r>
          </a:p>
          <a:p>
            <a:r>
              <a:rPr lang="es-MX" sz="2200" dirty="0"/>
              <a:t> la glomerulonefritis aguda, </a:t>
            </a:r>
          </a:p>
          <a:p>
            <a:r>
              <a:rPr lang="es-MX" sz="2200" dirty="0"/>
              <a:t>reaccionan </a:t>
            </a:r>
          </a:p>
          <a:p>
            <a:r>
              <a:rPr lang="es-MX" sz="2200" dirty="0"/>
              <a:t>bien a los inmunosupresores.</a:t>
            </a:r>
          </a:p>
        </p:txBody>
      </p:sp>
      <p:pic>
        <p:nvPicPr>
          <p:cNvPr id="13314" name="Picture 2" descr="http://www.portalesmedicos.com/images/publicaciones/glomerulonefritis_aguda/glomerulonefritis_aguda_anato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861048"/>
            <a:ext cx="4762500" cy="3200401"/>
          </a:xfrm>
          <a:prstGeom prst="rect">
            <a:avLst/>
          </a:prstGeom>
          <a:noFill/>
        </p:spPr>
      </p:pic>
      <p:sp>
        <p:nvSpPr>
          <p:cNvPr id="8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INMUNOSUPRESORES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CICLOSPORINA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177281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2D050"/>
                </a:solidFill>
              </a:rPr>
              <a:t>FAMILIA</a:t>
            </a:r>
            <a:r>
              <a:rPr lang="es-MX" dirty="0"/>
              <a:t>: Polipeptidos cíclicos obtenidos del </a:t>
            </a:r>
            <a:r>
              <a:rPr lang="es-MX" dirty="0">
                <a:solidFill>
                  <a:srgbClr val="FFFF00"/>
                </a:solidFill>
              </a:rPr>
              <a:t>hongo </a:t>
            </a:r>
            <a:r>
              <a:rPr lang="es-MX" i="1" dirty="0">
                <a:solidFill>
                  <a:srgbClr val="FFFF00"/>
                </a:solidFill>
              </a:rPr>
              <a:t>Tolypocladium inflatum Gams</a:t>
            </a:r>
            <a:endParaRPr lang="es-MX" dirty="0">
              <a:solidFill>
                <a:srgbClr val="FFFF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299695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Contiene un solo residuo de D- aminoácido en posición 8, y la metilamida entre los residuos 9 y 10 posee configuración </a:t>
            </a:r>
            <a:r>
              <a:rPr lang="es-MX" i="1" dirty="0"/>
              <a:t>cis.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450912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Es lipofilica y muy hidrófoba; para administración clínica es necesario solubilizarla.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8702" t="18672" r="2596" b="26204"/>
          <a:stretch>
            <a:fillRect/>
          </a:stretch>
        </p:blipFill>
        <p:spPr bwMode="auto">
          <a:xfrm>
            <a:off x="1043608" y="1700808"/>
            <a:ext cx="7128792" cy="4536504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611560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CICLOSPORINA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INMUNOSUPRESORES</a:t>
            </a:r>
          </a:p>
        </p:txBody>
      </p:sp>
      <p:sp>
        <p:nvSpPr>
          <p:cNvPr id="7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INMUNOSUPRESORES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CICLOSPORINA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51520" y="1988840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2D050"/>
                </a:solidFill>
              </a:rPr>
              <a:t>MECANISMO DE ACCION</a:t>
            </a:r>
            <a:r>
              <a:rPr lang="es-MX" dirty="0"/>
              <a:t>: Efecto inhibidor altamente selectivos en los linfocitos T y suprime la respuesta celular temprana a estímulos antigénicos y reguladores. El efecto a parece después de formar el heterodimero:           </a:t>
            </a:r>
            <a:r>
              <a:rPr lang="es-MX" dirty="0">
                <a:solidFill>
                  <a:srgbClr val="FFFF00"/>
                </a:solidFill>
              </a:rPr>
              <a:t>Ciclosporina- proteína receptora citoplasmica.</a:t>
            </a:r>
          </a:p>
        </p:txBody>
      </p:sp>
      <p:sp>
        <p:nvSpPr>
          <p:cNvPr id="8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INMUNOSUPRESORES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CICLOSPORINA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14391" r="52132" b="6250"/>
          <a:stretch>
            <a:fillRect/>
          </a:stretch>
        </p:blipFill>
        <p:spPr bwMode="auto">
          <a:xfrm>
            <a:off x="1547663" y="0"/>
            <a:ext cx="5869557" cy="685800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844824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2D050"/>
                </a:solidFill>
              </a:rPr>
              <a:t>APLICACIONES TERAPEUTICAS: </a:t>
            </a:r>
            <a:r>
              <a:rPr lang="es-MX" dirty="0"/>
              <a:t>Fundamental para la inmunosupresión  para tratar y evitar el rechazo de un órgano trasplantado.</a:t>
            </a:r>
          </a:p>
          <a:p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INMUNOSUPRESORES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CICLOSPORINA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1560" y="364502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emplea con inmunosupresores (Corticosteroides) en los injertos de riñones, corazón e hígado</a:t>
            </a:r>
          </a:p>
          <a:p>
            <a:endParaRPr lang="es-MX" dirty="0"/>
          </a:p>
          <a:p>
            <a:r>
              <a:rPr lang="es-MX" dirty="0"/>
              <a:t>Administración es de 4 a 24 horas antes del transplante.</a:t>
            </a:r>
          </a:p>
          <a:p>
            <a:endParaRPr lang="es-MX" dirty="0"/>
          </a:p>
          <a:p>
            <a:r>
              <a:rPr lang="es-MX" dirty="0"/>
              <a:t>Vía oral, intravenosa</a:t>
            </a:r>
          </a:p>
        </p:txBody>
      </p:sp>
      <p:sp>
        <p:nvSpPr>
          <p:cNvPr id="8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INMUNOSUPRESORES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TACROLIMUS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23528" y="1916832"/>
            <a:ext cx="8280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>
                <a:solidFill>
                  <a:srgbClr val="92D050"/>
                </a:solidFill>
              </a:rPr>
              <a:t>PROPIEDADES QUIMICAS: </a:t>
            </a:r>
            <a:r>
              <a:rPr lang="es-MX" sz="2200" dirty="0"/>
              <a:t>A/b extraído del caldo de fermentación del microorganismo de los suelos </a:t>
            </a:r>
            <a:r>
              <a:rPr lang="es-MX" sz="2200" i="1" dirty="0"/>
              <a:t>Streptomyces tsukubaensis.</a:t>
            </a:r>
            <a:endParaRPr lang="es-MX" sz="2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3284984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>
                <a:solidFill>
                  <a:srgbClr val="92D050"/>
                </a:solidFill>
              </a:rPr>
              <a:t>MECANISMO DE ACCION: </a:t>
            </a:r>
            <a:r>
              <a:rPr lang="es-MX" sz="2200" dirty="0"/>
              <a:t>Inhibe las células T al ligarse a una proteína citosolica FKBP, este complejo se asocia con la</a:t>
            </a:r>
            <a:r>
              <a:rPr lang="es-MX" sz="2200" dirty="0">
                <a:solidFill>
                  <a:srgbClr val="FFFF00"/>
                </a:solidFill>
              </a:rPr>
              <a:t> calcineurina e inhibe la actividad de fosfatasa de serina/ treonina.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23528" y="4941168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/>
              <a:t>De esta enzima que depende del calcio y por consiguiente inhibe la activación de la expresion de linfocinas.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55576" y="179929"/>
            <a:ext cx="75711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INMUNOMODULADORES</a:t>
            </a:r>
          </a:p>
          <a:p>
            <a:pPr algn="ctr"/>
            <a:r>
              <a:rPr lang="es-ES" sz="3200" b="1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es la inmunomodulacion?</a:t>
            </a:r>
            <a:endParaRPr lang="es-ES" sz="3200" b="1" cap="none" spc="0" dirty="0">
              <a:ln w="1905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1844824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 mayor parte de las interacciones del cuerpo humano pasa por </a:t>
            </a:r>
            <a:r>
              <a:rPr lang="es-MX" dirty="0">
                <a:solidFill>
                  <a:srgbClr val="FFFF00"/>
                </a:solidFill>
              </a:rPr>
              <a:t>sistemas de Autorregulación</a:t>
            </a:r>
            <a:r>
              <a:rPr lang="es-MX" dirty="0"/>
              <a:t>. El sistema de defensa</a:t>
            </a:r>
          </a:p>
          <a:p>
            <a:r>
              <a:rPr lang="es-MX" dirty="0"/>
              <a:t>también es un sistema autorregulado.</a:t>
            </a:r>
          </a:p>
          <a:p>
            <a:endParaRPr lang="es-MX" dirty="0"/>
          </a:p>
          <a:p>
            <a:r>
              <a:rPr lang="es-MX" dirty="0"/>
              <a:t>La regulación se produce mediante la liberación de mediadores estimuladores e inhibidores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28674" name="Picture 2" descr="http://www.colombialomejor.com/images/transferfactor/organosSI.jpg"/>
          <p:cNvPicPr>
            <a:picLocks noChangeAspect="1" noChangeArrowheads="1"/>
          </p:cNvPicPr>
          <p:nvPr/>
        </p:nvPicPr>
        <p:blipFill>
          <a:blip r:embed="rId3" cstate="print"/>
          <a:srcRect t="8593"/>
          <a:stretch>
            <a:fillRect/>
          </a:stretch>
        </p:blipFill>
        <p:spPr bwMode="auto">
          <a:xfrm>
            <a:off x="4860032" y="4149080"/>
            <a:ext cx="3384376" cy="2441827"/>
          </a:xfrm>
          <a:prstGeom prst="rect">
            <a:avLst/>
          </a:prstGeom>
          <a:noFill/>
        </p:spPr>
      </p:pic>
      <p:sp>
        <p:nvSpPr>
          <p:cNvPr id="8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INMUNOSUPRESORES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8367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TACROLIMO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39552" y="1700808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2D050"/>
                </a:solidFill>
              </a:rPr>
              <a:t>VIA DE ADMINISTRACION: </a:t>
            </a:r>
          </a:p>
          <a:p>
            <a:r>
              <a:rPr lang="es-MX" dirty="0"/>
              <a:t>Después del goteo intravenoso breve que dura dos a cuatro horas, las concentraciones de tacrolimo inicialmente descienden con rapidez, y después parece haber una vida media de eliminación relativa mente de 11.7 hrs (± 3.9).</a:t>
            </a:r>
          </a:p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4221088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92D050"/>
                </a:solidFill>
              </a:rPr>
              <a:t>APLICACIONES CLINICAS:</a:t>
            </a:r>
          </a:p>
          <a:p>
            <a:r>
              <a:rPr lang="es-MX" dirty="0"/>
              <a:t>Es semejante a las de la Ciclosporina, utilizado en transplantes de Hígado, Corazón y riñón. Es 100 veces mas efectivo que la Ciclosporina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79512" y="1412776"/>
          <a:ext cx="8964488" cy="544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" r:id="rId3" imgW="4569028" imgH="3425897" progId="PowerPoint.Slide.12">
                  <p:embed/>
                </p:oleObj>
              </mc:Choice>
              <mc:Fallback>
                <p:oleObj name="Diapositiva" r:id="rId3" imgW="4569028" imgH="3425897" progId="PowerPoint.Slide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412776"/>
                        <a:ext cx="8964488" cy="5445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8 Imagen"/>
          <p:cNvPicPr/>
          <p:nvPr/>
        </p:nvPicPr>
        <p:blipFill>
          <a:blip r:embed="rId5" cstate="print"/>
          <a:srcRect l="56169" t="28172" r="13392" b="14735"/>
          <a:stretch>
            <a:fillRect/>
          </a:stretch>
        </p:blipFill>
        <p:spPr bwMode="auto">
          <a:xfrm>
            <a:off x="2339752" y="1844824"/>
            <a:ext cx="4752528" cy="4607768"/>
          </a:xfrm>
          <a:prstGeom prst="rect">
            <a:avLst/>
          </a:prstGeom>
          <a:noFill/>
          <a:ln w="76200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12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70080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Es casi como si la sutil regulación fuera como conducir un coche con los dos pies en el acelerador y el freno al mismo tiempo. Sólo una pequeña diferencia en el énfasis de uno o de ambos hará que el coche acelere o pierda velocidad.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6552" y="371703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El sistema de defensa es un ejemplo de autorregulación sutil </a:t>
            </a:r>
          </a:p>
          <a:p>
            <a:r>
              <a:rPr lang="es-MX" dirty="0"/>
              <a:t>en el que podemos intervenir con medicación. La utilización terapéutica de esta intervención </a:t>
            </a:r>
            <a:r>
              <a:rPr lang="es-MX" dirty="0">
                <a:solidFill>
                  <a:srgbClr val="FFFF00"/>
                </a:solidFill>
              </a:rPr>
              <a:t>se denomina “inmunomodulación”,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55576" y="179929"/>
            <a:ext cx="757111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INMUNOMODULADORES</a:t>
            </a:r>
          </a:p>
          <a:p>
            <a:pPr algn="ctr"/>
            <a:r>
              <a:rPr lang="es-ES" sz="3200" b="1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¿Qué es la inmunomodulacion?</a:t>
            </a:r>
            <a:endParaRPr lang="es-ES" sz="3200" b="1" cap="none" spc="0" dirty="0">
              <a:ln w="1905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1" descr="C:\Users\NOEL\AppData\Local\Microsoft\Windows\Temporary Internet Files\Content.IE5\WNCO00G7\MM900303395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831750"/>
            <a:ext cx="1398265" cy="1026250"/>
          </a:xfrm>
          <a:prstGeom prst="rect">
            <a:avLst/>
          </a:prstGeom>
          <a:noFill/>
        </p:spPr>
      </p:pic>
      <p:sp>
        <p:nvSpPr>
          <p:cNvPr id="10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1520" y="1124744"/>
            <a:ext cx="8569325" cy="193899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DEFINICION:</a:t>
            </a:r>
            <a:r>
              <a:rPr lang="es-ES_tradnl" dirty="0"/>
              <a:t>fármacos que tienen la capacidad de mejorar o disminuir las funciones del sistema inmunitario; pueden ser: </a:t>
            </a:r>
          </a:p>
          <a:p>
            <a:endParaRPr lang="es-ES_tradnl" i="1" dirty="0"/>
          </a:p>
          <a:p>
            <a:pPr>
              <a:buFont typeface="Wingdings" pitchFamily="2" charset="2"/>
              <a:buChar char="Ø"/>
            </a:pPr>
            <a:r>
              <a:rPr lang="es-ES_tradnl" i="1" dirty="0"/>
              <a:t>inmunoestimulantes</a:t>
            </a:r>
          </a:p>
          <a:p>
            <a:pPr>
              <a:buFont typeface="Wingdings" pitchFamily="2" charset="2"/>
              <a:buChar char="Ø"/>
            </a:pPr>
            <a:r>
              <a:rPr lang="es-ES_tradnl" i="1" dirty="0"/>
              <a:t>inmunodepresores.</a:t>
            </a:r>
            <a:endParaRPr lang="el-GR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51520" y="3212976"/>
            <a:ext cx="8569325" cy="156966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ARQUETIPO:  </a:t>
            </a:r>
          </a:p>
          <a:p>
            <a:pPr>
              <a:spcBef>
                <a:spcPct val="50000"/>
              </a:spcBef>
            </a:pPr>
            <a:r>
              <a:rPr lang="es-E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inmunoestimulante : levamisol </a:t>
            </a:r>
          </a:p>
          <a:p>
            <a:pPr>
              <a:spcBef>
                <a:spcPct val="50000"/>
              </a:spcBef>
            </a:pPr>
            <a:r>
              <a:rPr lang="es-E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  <a:cs typeface="Lucida Sans Unicode" pitchFamily="34" charset="0"/>
              </a:rPr>
              <a:t>Inmunodepresor: </a:t>
            </a:r>
            <a:r>
              <a:rPr lang="es-ES_tradnl" dirty="0"/>
              <a:t>Ciclosporina A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51520" y="5229200"/>
            <a:ext cx="8569325" cy="46166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PUNTO DE ACCION:  </a:t>
            </a:r>
            <a:r>
              <a:rPr lang="es-E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sobre el sistema inmunitario </a:t>
            </a:r>
            <a:endParaRPr lang="el-GR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60" y="18864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INMUNOMODULADORES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09134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/>
      <p:bldP spid="225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3528" y="1196752"/>
            <a:ext cx="8569325" cy="292387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MECANISMO DE ACCION</a:t>
            </a:r>
            <a:r>
              <a:rPr lang="es-ES" b="1" dirty="0">
                <a:solidFill>
                  <a:srgbClr val="FFFF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s-ES" sz="2000" b="1" dirty="0"/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mas eficaz contra la inmunidad mediada por Linfocitos T.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 por ej. rechazo de trasplante y autoinmunidad</a:t>
            </a:r>
          </a:p>
          <a:p>
            <a:pPr>
              <a:buFont typeface="Wingdings" pitchFamily="2" charset="2"/>
              <a:buChar char="Ø"/>
            </a:pPr>
            <a:endParaRPr lang="es-ES" sz="2000" dirty="0"/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reduce la expresion de linfocinas, incluso IL-2 y la de proteínas antiapoptoticas.</a:t>
            </a:r>
          </a:p>
          <a:p>
            <a:pPr>
              <a:buFont typeface="Wingdings" pitchFamily="2" charset="2"/>
              <a:buChar char="Ø"/>
            </a:pPr>
            <a:endParaRPr lang="es-ES" sz="2000" dirty="0"/>
          </a:p>
          <a:p>
            <a:endParaRPr lang="el-GR" sz="20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18864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INMUNOMODULADORES</a:t>
            </a:r>
          </a:p>
        </p:txBody>
      </p:sp>
      <p:sp>
        <p:nvSpPr>
          <p:cNvPr id="6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 dirty="0"/>
              <a:t>IAH International </a:t>
            </a:r>
            <a:r>
              <a:rPr lang="es-CO" dirty="0" err="1"/>
              <a:t>Academy</a:t>
            </a:r>
            <a:r>
              <a:rPr lang="es-CO" dirty="0"/>
              <a:t> </a:t>
            </a:r>
            <a:r>
              <a:rPr lang="es-CO" dirty="0" err="1"/>
              <a:t>Homotoxicology</a:t>
            </a:r>
            <a:r>
              <a:rPr lang="es-CO" dirty="0"/>
              <a:t>- </a:t>
            </a:r>
            <a:r>
              <a:rPr lang="es-CO" dirty="0" err="1"/>
              <a:t>Goodman</a:t>
            </a:r>
            <a:r>
              <a:rPr lang="es-CO" dirty="0"/>
              <a:t> y </a:t>
            </a:r>
            <a:r>
              <a:rPr lang="es-CO" dirty="0" err="1"/>
              <a:t>Gilman</a:t>
            </a:r>
            <a:r>
              <a:rPr lang="es-CO" dirty="0"/>
              <a:t> , Las bases terapéuticas de la </a:t>
            </a:r>
            <a:r>
              <a:rPr lang="es-CO" dirty="0" err="1"/>
              <a:t>farmacologia</a:t>
            </a:r>
            <a:r>
              <a:rPr lang="es-CO" dirty="0"/>
              <a:t>, 11° </a:t>
            </a:r>
            <a:r>
              <a:rPr lang="es-CO" dirty="0" err="1"/>
              <a:t>Ed</a:t>
            </a:r>
            <a:r>
              <a:rPr lang="es-CO" dirty="0"/>
              <a:t> Mac </a:t>
            </a:r>
            <a:r>
              <a:rPr lang="es-CO" dirty="0" err="1"/>
              <a:t>Graw</a:t>
            </a:r>
            <a:r>
              <a:rPr lang="es-CO" dirty="0"/>
              <a:t> Hill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55576" y="1988840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/>
              <a:t>forma un complejo con ciclofilina, proteína del receptor citoplasmático. este se une a la calcineurina </a:t>
            </a:r>
          </a:p>
          <a:p>
            <a:pPr>
              <a:buFont typeface="Wingdings" pitchFamily="2" charset="2"/>
              <a:buChar char="Ø"/>
            </a:pPr>
            <a:endParaRPr lang="es-ES" dirty="0"/>
          </a:p>
          <a:p>
            <a:pPr>
              <a:buFont typeface="Wingdings" pitchFamily="2" charset="2"/>
              <a:buChar char="Ø"/>
            </a:pPr>
            <a:r>
              <a:rPr lang="es-ES" dirty="0"/>
              <a:t>e inhibe la desfosforilacion estimulada por el ca++</a:t>
            </a:r>
          </a:p>
          <a:p>
            <a:pPr>
              <a:buFont typeface="Wingdings" pitchFamily="2" charset="2"/>
              <a:buChar char="Ø"/>
            </a:pPr>
            <a:r>
              <a:rPr lang="es-ES" dirty="0"/>
              <a:t>del componente citosolico NFAT necesario para la</a:t>
            </a:r>
          </a:p>
          <a:p>
            <a:pPr>
              <a:buFont typeface="Wingdings" pitchFamily="2" charset="2"/>
              <a:buChar char="Ø"/>
            </a:pPr>
            <a:r>
              <a:rPr lang="es-ES" dirty="0"/>
              <a:t>activacion del Linfocito T.</a:t>
            </a:r>
          </a:p>
          <a:p>
            <a:pPr>
              <a:buFont typeface="Wingdings" pitchFamily="2" charset="2"/>
              <a:buChar char="Ø"/>
            </a:pPr>
            <a:endParaRPr lang="es-ES" dirty="0"/>
          </a:p>
          <a:p>
            <a:pPr>
              <a:buFont typeface="Wingdings" pitchFamily="2" charset="2"/>
              <a:buChar char="Ø"/>
            </a:pPr>
            <a:r>
              <a:rPr lang="es-ES" dirty="0"/>
              <a:t>aumenta la expresion de TGF- Beta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611560" y="18864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INMUNOMODULADORES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673436" y="1095127"/>
            <a:ext cx="3986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MECANISMO DE ACCION</a:t>
            </a:r>
            <a:r>
              <a:rPr lang="es-ES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 dirty="0"/>
              <a:t>IAH International </a:t>
            </a:r>
            <a:r>
              <a:rPr lang="es-CO" dirty="0" err="1"/>
              <a:t>Academy</a:t>
            </a:r>
            <a:r>
              <a:rPr lang="es-CO" dirty="0"/>
              <a:t> </a:t>
            </a:r>
            <a:r>
              <a:rPr lang="es-CO" dirty="0" err="1"/>
              <a:t>Homotoxicology</a:t>
            </a:r>
            <a:r>
              <a:rPr lang="es-CO" dirty="0"/>
              <a:t>- </a:t>
            </a:r>
            <a:r>
              <a:rPr lang="es-CO" dirty="0" err="1"/>
              <a:t>Goodman</a:t>
            </a:r>
            <a:r>
              <a:rPr lang="es-CO" dirty="0"/>
              <a:t> y </a:t>
            </a:r>
            <a:r>
              <a:rPr lang="es-CO" dirty="0" err="1"/>
              <a:t>Gilman</a:t>
            </a:r>
            <a:r>
              <a:rPr lang="es-CO" dirty="0"/>
              <a:t> , Las bases terapéuticas de la </a:t>
            </a:r>
            <a:r>
              <a:rPr lang="es-CO" dirty="0" err="1"/>
              <a:t>farmacologia</a:t>
            </a:r>
            <a:r>
              <a:rPr lang="es-CO" dirty="0"/>
              <a:t>, 11° </a:t>
            </a:r>
            <a:r>
              <a:rPr lang="es-CO" dirty="0" err="1"/>
              <a:t>Ed</a:t>
            </a:r>
            <a:r>
              <a:rPr lang="es-CO" dirty="0"/>
              <a:t> Mac </a:t>
            </a:r>
            <a:r>
              <a:rPr lang="es-CO" dirty="0" err="1"/>
              <a:t>Graw</a:t>
            </a:r>
            <a:r>
              <a:rPr lang="es-CO" dirty="0"/>
              <a:t> Hill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26876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/>
              <a:t>La inmunoestimulación se requiere cuando </a:t>
            </a:r>
            <a:r>
              <a:rPr lang="es-ES_tradnl" dirty="0">
                <a:solidFill>
                  <a:srgbClr val="FFFF00"/>
                </a:solidFill>
              </a:rPr>
              <a:t>a pesar de funcionar con normalidad</a:t>
            </a:r>
            <a:r>
              <a:rPr lang="es-ES_tradnl" dirty="0"/>
              <a:t>, la actividad natural del sistema inmunitario </a:t>
            </a:r>
            <a:r>
              <a:rPr lang="es-ES_tradnl" dirty="0">
                <a:solidFill>
                  <a:srgbClr val="FFFF00"/>
                </a:solidFill>
              </a:rPr>
              <a:t>no es suficiente </a:t>
            </a:r>
            <a:r>
              <a:rPr lang="es-ES_tradnl" dirty="0"/>
              <a:t>para reducir la carga infectiva (infecciones recurrentes) o cuando puede considerarse una medida terapéutica coadyuvante (como en la terapia del cáncer) para restituir el potencial del sistema inmunitario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INMUNOMODULADORES</a:t>
            </a:r>
          </a:p>
        </p:txBody>
      </p:sp>
      <p:pic>
        <p:nvPicPr>
          <p:cNvPr id="24578" name="Picture 2" descr="http://blogs.lanacion.com.ar/vaso-medio-lleno/files/2012/10/ayu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17032"/>
            <a:ext cx="2857500" cy="2857500"/>
          </a:xfrm>
          <a:prstGeom prst="rect">
            <a:avLst/>
          </a:prstGeom>
          <a:noFill/>
        </p:spPr>
      </p:pic>
      <p:sp>
        <p:nvSpPr>
          <p:cNvPr id="8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052736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/>
              <a:t>El tratamiento de la </a:t>
            </a:r>
            <a:r>
              <a:rPr lang="es-ES_tradnl" u="sng" dirty="0">
                <a:hlinkClick r:id="rId2"/>
              </a:rPr>
              <a:t>Esclerosis </a:t>
            </a:r>
            <a:r>
              <a:rPr lang="es-ES_tradnl" u="sng" dirty="0" err="1">
                <a:hlinkClick r:id="rId2"/>
              </a:rPr>
              <a:t>M</a:t>
            </a:r>
            <a:r>
              <a:rPr lang="es-ES_tradnl" u="sng" dirty="0" err="1">
                <a:solidFill>
                  <a:schemeClr val="bg1">
                    <a:lumMod val="25000"/>
                    <a:lumOff val="75000"/>
                  </a:schemeClr>
                </a:solidFill>
              </a:rPr>
              <a:t>ultiple</a:t>
            </a:r>
            <a:r>
              <a:rPr lang="es-ES_tradnl" u="sng" dirty="0"/>
              <a:t> </a:t>
            </a:r>
            <a:r>
              <a:rPr lang="es-ES_tradnl" dirty="0"/>
              <a:t>ha experimentado un avance considerable con la disponibilidad de fármacos modificadores de la enfermedad. Se han demostrado resultados positivos en personas con formas recidivantes de la enfermedad, entre ellos: </a:t>
            </a:r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>
              <a:buFont typeface="Wingdings" pitchFamily="2" charset="2"/>
              <a:buChar char="Ø"/>
            </a:pPr>
            <a:r>
              <a:rPr lang="es-ES_tradnl" dirty="0"/>
              <a:t>Reducción de la frecuencia y la gravedad de las recaídas</a:t>
            </a:r>
          </a:p>
          <a:p>
            <a:pPr algn="just">
              <a:buFont typeface="Wingdings" pitchFamily="2" charset="2"/>
              <a:buChar char="Ø"/>
            </a:pPr>
            <a:r>
              <a:rPr lang="es-ES_tradnl" dirty="0"/>
              <a:t>Reducción del desarrollo de lesiones encefálicas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18864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FARMACOS INMUNOMODULADORES</a:t>
            </a:r>
          </a:p>
        </p:txBody>
      </p:sp>
      <p:sp>
        <p:nvSpPr>
          <p:cNvPr id="6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5472608" cy="476250"/>
          </a:xfrm>
        </p:spPr>
        <p:txBody>
          <a:bodyPr/>
          <a:lstStyle/>
          <a:p>
            <a:pPr>
              <a:defRPr/>
            </a:pPr>
            <a:r>
              <a:rPr lang="es-CO"/>
              <a:t>IAH International Academy Homotoxicology- Goodman y Gilman , Las bases terapéuticas de la farmacologia, 11° Ed Mac Graw Hill</a:t>
            </a:r>
            <a:endParaRPr lang="es-CO" dirty="0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nda">
  <a:themeElements>
    <a:clrScheme name="Onda 1">
      <a:dk1>
        <a:srgbClr val="2B2B85"/>
      </a:dk1>
      <a:lt1>
        <a:srgbClr val="FFFFFF"/>
      </a:lt1>
      <a:dk2>
        <a:srgbClr val="00254A"/>
      </a:dk2>
      <a:lt2>
        <a:srgbClr val="C0C0C0"/>
      </a:lt2>
      <a:accent1>
        <a:srgbClr val="0099FF"/>
      </a:accent1>
      <a:accent2>
        <a:srgbClr val="006699"/>
      </a:accent2>
      <a:accent3>
        <a:srgbClr val="AAACB1"/>
      </a:accent3>
      <a:accent4>
        <a:srgbClr val="DADADA"/>
      </a:accent4>
      <a:accent5>
        <a:srgbClr val="AACAFF"/>
      </a:accent5>
      <a:accent6>
        <a:srgbClr val="005C8A"/>
      </a:accent6>
      <a:hlink>
        <a:srgbClr val="99CCFF"/>
      </a:hlink>
      <a:folHlink>
        <a:srgbClr val="8F8FB5"/>
      </a:folHlink>
    </a:clrScheme>
    <a:fontScheme name="On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da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da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da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0</TotalTime>
  <Words>1945</Words>
  <Application>Microsoft Office PowerPoint</Application>
  <PresentationFormat>Presentación en pantalla (4:3)</PresentationFormat>
  <Paragraphs>203</Paragraphs>
  <Slides>30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Arial Unicode MS</vt:lpstr>
      <vt:lpstr>Calibri</vt:lpstr>
      <vt:lpstr>Lucida Sans Unicode</vt:lpstr>
      <vt:lpstr>Wingdings</vt:lpstr>
      <vt:lpstr>Onda</vt:lpstr>
      <vt:lpstr>Diapositiva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Y FUNCIÓN DEL ERITROCITO</dc:title>
  <dc:creator>Monica</dc:creator>
  <cp:lastModifiedBy>ABRAHAM CUAUHTEMOC GOMEZ CHOEL</cp:lastModifiedBy>
  <cp:revision>143</cp:revision>
  <dcterms:created xsi:type="dcterms:W3CDTF">2006-04-12T15:01:45Z</dcterms:created>
  <dcterms:modified xsi:type="dcterms:W3CDTF">2021-04-01T02:36:26Z</dcterms:modified>
</cp:coreProperties>
</file>