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4"/>
  </p:notesMasterIdLst>
  <p:sldIdLst>
    <p:sldId id="290" r:id="rId2"/>
    <p:sldId id="449" r:id="rId3"/>
    <p:sldId id="291" r:id="rId4"/>
    <p:sldId id="292" r:id="rId5"/>
    <p:sldId id="293" r:id="rId6"/>
    <p:sldId id="294" r:id="rId7"/>
    <p:sldId id="295" r:id="rId8"/>
    <p:sldId id="296" r:id="rId9"/>
    <p:sldId id="297" r:id="rId10"/>
    <p:sldId id="379" r:id="rId11"/>
    <p:sldId id="380" r:id="rId12"/>
    <p:sldId id="381" r:id="rId13"/>
    <p:sldId id="382" r:id="rId14"/>
    <p:sldId id="383" r:id="rId15"/>
    <p:sldId id="384" r:id="rId16"/>
    <p:sldId id="385" r:id="rId17"/>
    <p:sldId id="386" r:id="rId18"/>
    <p:sldId id="387" r:id="rId19"/>
    <p:sldId id="388" r:id="rId20"/>
    <p:sldId id="389" r:id="rId21"/>
    <p:sldId id="390" r:id="rId22"/>
    <p:sldId id="391" r:id="rId23"/>
    <p:sldId id="392" r:id="rId24"/>
    <p:sldId id="393" r:id="rId25"/>
    <p:sldId id="394" r:id="rId26"/>
    <p:sldId id="395" r:id="rId27"/>
    <p:sldId id="396" r:id="rId28"/>
    <p:sldId id="397" r:id="rId29"/>
    <p:sldId id="398" r:id="rId30"/>
    <p:sldId id="399" r:id="rId31"/>
    <p:sldId id="400" r:id="rId32"/>
    <p:sldId id="401" r:id="rId33"/>
    <p:sldId id="402" r:id="rId34"/>
    <p:sldId id="403" r:id="rId35"/>
    <p:sldId id="404" r:id="rId36"/>
    <p:sldId id="405" r:id="rId37"/>
    <p:sldId id="406" r:id="rId38"/>
    <p:sldId id="407" r:id="rId39"/>
    <p:sldId id="408" r:id="rId40"/>
    <p:sldId id="409" r:id="rId41"/>
    <p:sldId id="410" r:id="rId42"/>
    <p:sldId id="411" r:id="rId43"/>
    <p:sldId id="412" r:id="rId44"/>
    <p:sldId id="413" r:id="rId45"/>
    <p:sldId id="414" r:id="rId46"/>
    <p:sldId id="415" r:id="rId47"/>
    <p:sldId id="416" r:id="rId48"/>
    <p:sldId id="417" r:id="rId49"/>
    <p:sldId id="418" r:id="rId50"/>
    <p:sldId id="419" r:id="rId51"/>
    <p:sldId id="420" r:id="rId52"/>
    <p:sldId id="421" r:id="rId53"/>
    <p:sldId id="422" r:id="rId54"/>
    <p:sldId id="423" r:id="rId55"/>
    <p:sldId id="424" r:id="rId56"/>
    <p:sldId id="425" r:id="rId57"/>
    <p:sldId id="426" r:id="rId58"/>
    <p:sldId id="427" r:id="rId59"/>
    <p:sldId id="428" r:id="rId60"/>
    <p:sldId id="429" r:id="rId61"/>
    <p:sldId id="430" r:id="rId62"/>
    <p:sldId id="431" r:id="rId63"/>
    <p:sldId id="432" r:id="rId64"/>
    <p:sldId id="433" r:id="rId65"/>
    <p:sldId id="434" r:id="rId66"/>
    <p:sldId id="435" r:id="rId67"/>
    <p:sldId id="436" r:id="rId68"/>
    <p:sldId id="437" r:id="rId69"/>
    <p:sldId id="438" r:id="rId70"/>
    <p:sldId id="439" r:id="rId71"/>
    <p:sldId id="440" r:id="rId72"/>
    <p:sldId id="441" r:id="rId73"/>
    <p:sldId id="442" r:id="rId74"/>
    <p:sldId id="443" r:id="rId75"/>
    <p:sldId id="444" r:id="rId76"/>
    <p:sldId id="445" r:id="rId77"/>
    <p:sldId id="446" r:id="rId78"/>
    <p:sldId id="447" r:id="rId79"/>
    <p:sldId id="448" r:id="rId80"/>
    <p:sldId id="452" r:id="rId81"/>
    <p:sldId id="453" r:id="rId82"/>
    <p:sldId id="454" r:id="rId83"/>
    <p:sldId id="455" r:id="rId84"/>
    <p:sldId id="456" r:id="rId85"/>
    <p:sldId id="457" r:id="rId86"/>
    <p:sldId id="458" r:id="rId87"/>
    <p:sldId id="459" r:id="rId88"/>
    <p:sldId id="256" r:id="rId89"/>
    <p:sldId id="257" r:id="rId90"/>
    <p:sldId id="258" r:id="rId91"/>
    <p:sldId id="259" r:id="rId92"/>
    <p:sldId id="260" r:id="rId93"/>
    <p:sldId id="263" r:id="rId94"/>
    <p:sldId id="264" r:id="rId95"/>
    <p:sldId id="265" r:id="rId96"/>
    <p:sldId id="266" r:id="rId97"/>
    <p:sldId id="267" r:id="rId98"/>
    <p:sldId id="269" r:id="rId99"/>
    <p:sldId id="270" r:id="rId100"/>
    <p:sldId id="271" r:id="rId101"/>
    <p:sldId id="272" r:id="rId102"/>
    <p:sldId id="273" r:id="rId103"/>
    <p:sldId id="274" r:id="rId104"/>
    <p:sldId id="275" r:id="rId105"/>
    <p:sldId id="276" r:id="rId106"/>
    <p:sldId id="277" r:id="rId107"/>
    <p:sldId id="278" r:id="rId108"/>
    <p:sldId id="279" r:id="rId109"/>
    <p:sldId id="280" r:id="rId110"/>
    <p:sldId id="281" r:id="rId111"/>
    <p:sldId id="282" r:id="rId112"/>
    <p:sldId id="283" r:id="rId113"/>
    <p:sldId id="284" r:id="rId114"/>
    <p:sldId id="285" r:id="rId115"/>
    <p:sldId id="286" r:id="rId116"/>
    <p:sldId id="287" r:id="rId117"/>
    <p:sldId id="288" r:id="rId118"/>
    <p:sldId id="289" r:id="rId119"/>
    <p:sldId id="324" r:id="rId120"/>
    <p:sldId id="325" r:id="rId121"/>
    <p:sldId id="326" r:id="rId122"/>
    <p:sldId id="327" r:id="rId123"/>
    <p:sldId id="328" r:id="rId124"/>
    <p:sldId id="329" r:id="rId125"/>
    <p:sldId id="330" r:id="rId126"/>
    <p:sldId id="331" r:id="rId127"/>
    <p:sldId id="332" r:id="rId128"/>
    <p:sldId id="333" r:id="rId129"/>
    <p:sldId id="334" r:id="rId130"/>
    <p:sldId id="335" r:id="rId131"/>
    <p:sldId id="336" r:id="rId132"/>
    <p:sldId id="337" r:id="rId133"/>
    <p:sldId id="338" r:id="rId134"/>
    <p:sldId id="339" r:id="rId135"/>
    <p:sldId id="340" r:id="rId136"/>
    <p:sldId id="341" r:id="rId137"/>
    <p:sldId id="342" r:id="rId138"/>
    <p:sldId id="343" r:id="rId139"/>
    <p:sldId id="344" r:id="rId140"/>
    <p:sldId id="306" r:id="rId141"/>
    <p:sldId id="307" r:id="rId142"/>
    <p:sldId id="308" r:id="rId143"/>
    <p:sldId id="309" r:id="rId144"/>
    <p:sldId id="310" r:id="rId145"/>
    <p:sldId id="311" r:id="rId146"/>
    <p:sldId id="312" r:id="rId147"/>
    <p:sldId id="313" r:id="rId148"/>
    <p:sldId id="314" r:id="rId149"/>
    <p:sldId id="315" r:id="rId150"/>
    <p:sldId id="316" r:id="rId151"/>
    <p:sldId id="317" r:id="rId152"/>
    <p:sldId id="318" r:id="rId153"/>
    <p:sldId id="319" r:id="rId154"/>
    <p:sldId id="320" r:id="rId155"/>
    <p:sldId id="321" r:id="rId156"/>
    <p:sldId id="322" r:id="rId157"/>
    <p:sldId id="323" r:id="rId158"/>
    <p:sldId id="345" r:id="rId159"/>
    <p:sldId id="346" r:id="rId160"/>
    <p:sldId id="347" r:id="rId161"/>
    <p:sldId id="348" r:id="rId162"/>
    <p:sldId id="349" r:id="rId163"/>
    <p:sldId id="350" r:id="rId164"/>
    <p:sldId id="351" r:id="rId165"/>
    <p:sldId id="352" r:id="rId166"/>
    <p:sldId id="353" r:id="rId167"/>
    <p:sldId id="354" r:id="rId168"/>
    <p:sldId id="355" r:id="rId169"/>
    <p:sldId id="356" r:id="rId170"/>
    <p:sldId id="357" r:id="rId171"/>
    <p:sldId id="358" r:id="rId172"/>
    <p:sldId id="359" r:id="rId173"/>
    <p:sldId id="360" r:id="rId174"/>
    <p:sldId id="361" r:id="rId175"/>
    <p:sldId id="362" r:id="rId176"/>
    <p:sldId id="363" r:id="rId177"/>
    <p:sldId id="364" r:id="rId178"/>
    <p:sldId id="365" r:id="rId179"/>
    <p:sldId id="366" r:id="rId180"/>
    <p:sldId id="367" r:id="rId181"/>
    <p:sldId id="368" r:id="rId182"/>
    <p:sldId id="369" r:id="rId183"/>
    <p:sldId id="370" r:id="rId184"/>
    <p:sldId id="371" r:id="rId185"/>
    <p:sldId id="372" r:id="rId186"/>
    <p:sldId id="373" r:id="rId187"/>
    <p:sldId id="374" r:id="rId188"/>
    <p:sldId id="375" r:id="rId189"/>
    <p:sldId id="376" r:id="rId190"/>
    <p:sldId id="377" r:id="rId191"/>
    <p:sldId id="378" r:id="rId192"/>
    <p:sldId id="451" r:id="rId19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4" d="100"/>
          <a:sy n="84" d="100"/>
        </p:scale>
        <p:origin x="1402" y="5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presProps" Target="presProps.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viewProps" Target="viewProps.xml"/><Relationship Id="rId16" Type="http://schemas.openxmlformats.org/officeDocument/2006/relationships/slide" Target="slides/slide15.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theme" Target="theme/theme1.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ableStyles" Target="tableStyles.xml"/><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8D12EA-7A38-4DED-886B-3EF270617499}" type="doc">
      <dgm:prSet loTypeId="urn:microsoft.com/office/officeart/2005/8/layout/default#1" loCatId="list" qsTypeId="urn:microsoft.com/office/officeart/2005/8/quickstyle/3d1" qsCatId="3D" csTypeId="urn:microsoft.com/office/officeart/2005/8/colors/colorful4" csCatId="colorful" phldr="1"/>
      <dgm:spPr/>
      <dgm:t>
        <a:bodyPr/>
        <a:lstStyle/>
        <a:p>
          <a:endParaRPr lang="es-MX"/>
        </a:p>
      </dgm:t>
    </dgm:pt>
    <dgm:pt modelId="{61C760C3-6F7E-4E94-80C8-6A6FBFCD301D}">
      <dgm:prSet phldrT="[Texto]"/>
      <dgm:spPr/>
      <dgm:t>
        <a:bodyPr/>
        <a:lstStyle/>
        <a:p>
          <a:r>
            <a:rPr lang="es-MX" dirty="0" smtClean="0"/>
            <a:t>Graves (serias). Cualquier manifestación clínicamente importante que se presenta con la administración de cualquier dosis de un medicamento.</a:t>
          </a:r>
          <a:endParaRPr lang="es-MX" dirty="0"/>
        </a:p>
      </dgm:t>
    </dgm:pt>
    <dgm:pt modelId="{EFC8B439-D48B-49D9-9AF7-2FBE0EFE4C3E}" type="parTrans" cxnId="{0F920C7A-6202-4FEB-B1BA-2B0B7D0F7364}">
      <dgm:prSet/>
      <dgm:spPr/>
      <dgm:t>
        <a:bodyPr/>
        <a:lstStyle/>
        <a:p>
          <a:endParaRPr lang="es-MX"/>
        </a:p>
      </dgm:t>
    </dgm:pt>
    <dgm:pt modelId="{3F94CAFC-FA4F-4B78-9564-0A426FB5AC1F}" type="sibTrans" cxnId="{0F920C7A-6202-4FEB-B1BA-2B0B7D0F7364}">
      <dgm:prSet/>
      <dgm:spPr/>
      <dgm:t>
        <a:bodyPr/>
        <a:lstStyle/>
        <a:p>
          <a:endParaRPr lang="es-MX"/>
        </a:p>
      </dgm:t>
    </dgm:pt>
    <dgm:pt modelId="{B4CD7D74-EB9E-439C-85F5-F42503D34F61}">
      <dgm:prSet phldrT="[Texto]"/>
      <dgm:spPr/>
      <dgm:t>
        <a:bodyPr/>
        <a:lstStyle/>
        <a:p>
          <a:r>
            <a:rPr lang="es-MX" dirty="0" smtClean="0"/>
            <a:t>Ponen en peligro la vida de paciente en el momento mismo que se presentan.</a:t>
          </a:r>
          <a:endParaRPr lang="es-MX" dirty="0"/>
        </a:p>
      </dgm:t>
    </dgm:pt>
    <dgm:pt modelId="{A3841C09-2333-42F1-BB53-EE68623A7F5A}" type="parTrans" cxnId="{A6F3A332-0C7D-44B4-932F-CF453C79FB1E}">
      <dgm:prSet/>
      <dgm:spPr/>
      <dgm:t>
        <a:bodyPr/>
        <a:lstStyle/>
        <a:p>
          <a:endParaRPr lang="es-MX"/>
        </a:p>
      </dgm:t>
    </dgm:pt>
    <dgm:pt modelId="{6E371818-AF1B-4838-BC6B-2407ABFB9BC3}" type="sibTrans" cxnId="{A6F3A332-0C7D-44B4-932F-CF453C79FB1E}">
      <dgm:prSet/>
      <dgm:spPr/>
      <dgm:t>
        <a:bodyPr/>
        <a:lstStyle/>
        <a:p>
          <a:endParaRPr lang="es-MX"/>
        </a:p>
      </dgm:t>
    </dgm:pt>
    <dgm:pt modelId="{F48E39BB-50E2-4C08-9E63-B75A09040B90}">
      <dgm:prSet phldrT="[Texto]"/>
      <dgm:spPr/>
      <dgm:t>
        <a:bodyPr/>
        <a:lstStyle/>
        <a:p>
          <a:r>
            <a:rPr lang="es-MX" dirty="0" smtClean="0"/>
            <a:t>Hacen necesario hospitalizar o prolongar la estancia hospitalaria.</a:t>
          </a:r>
          <a:endParaRPr lang="es-MX" dirty="0"/>
        </a:p>
      </dgm:t>
    </dgm:pt>
    <dgm:pt modelId="{2F5CF569-CBBD-4CA2-BBA1-23EF965C4AE7}" type="parTrans" cxnId="{82ABC2C6-AB1B-4FB1-A624-A89D56B707C3}">
      <dgm:prSet/>
      <dgm:spPr/>
      <dgm:t>
        <a:bodyPr/>
        <a:lstStyle/>
        <a:p>
          <a:endParaRPr lang="es-MX"/>
        </a:p>
      </dgm:t>
    </dgm:pt>
    <dgm:pt modelId="{648C89FC-B4FF-4C3A-8C78-DF0E7D945BF2}" type="sibTrans" cxnId="{82ABC2C6-AB1B-4FB1-A624-A89D56B707C3}">
      <dgm:prSet/>
      <dgm:spPr/>
      <dgm:t>
        <a:bodyPr/>
        <a:lstStyle/>
        <a:p>
          <a:endParaRPr lang="es-MX"/>
        </a:p>
      </dgm:t>
    </dgm:pt>
    <dgm:pt modelId="{37A379A2-FE5A-413B-BB4B-E8F4A756BC60}">
      <dgm:prSet phldrT="[Texto]"/>
      <dgm:spPr/>
      <dgm:t>
        <a:bodyPr/>
        <a:lstStyle/>
        <a:p>
          <a:r>
            <a:rPr lang="es-MX" dirty="0" smtClean="0"/>
            <a:t>Son causa de invalidez o de incapacidad persistente o significativa.</a:t>
          </a:r>
          <a:endParaRPr lang="es-MX" dirty="0"/>
        </a:p>
      </dgm:t>
    </dgm:pt>
    <dgm:pt modelId="{080BFAE1-4376-4F7C-B735-7462A77554DD}" type="parTrans" cxnId="{288929B8-11EE-4CAD-87D5-DEA322AD8479}">
      <dgm:prSet/>
      <dgm:spPr/>
      <dgm:t>
        <a:bodyPr/>
        <a:lstStyle/>
        <a:p>
          <a:endParaRPr lang="es-MX"/>
        </a:p>
      </dgm:t>
    </dgm:pt>
    <dgm:pt modelId="{CF418B60-0333-40C8-882F-DB148E9595BC}" type="sibTrans" cxnId="{288929B8-11EE-4CAD-87D5-DEA322AD8479}">
      <dgm:prSet/>
      <dgm:spPr/>
      <dgm:t>
        <a:bodyPr/>
        <a:lstStyle/>
        <a:p>
          <a:endParaRPr lang="es-MX"/>
        </a:p>
      </dgm:t>
    </dgm:pt>
    <dgm:pt modelId="{5B4D5C82-2057-457E-93C4-21E4536EC69B}">
      <dgm:prSet phldrT="[Texto]"/>
      <dgm:spPr/>
      <dgm:t>
        <a:bodyPr/>
        <a:lstStyle/>
        <a:p>
          <a:r>
            <a:rPr lang="es-MX" dirty="0" smtClean="0"/>
            <a:t>Son causa de alteraciones o malformaciones en el recién nacido</a:t>
          </a:r>
          <a:r>
            <a:rPr lang="es-MX" b="1" dirty="0" smtClean="0"/>
            <a:t>.</a:t>
          </a:r>
          <a:endParaRPr lang="es-MX" dirty="0"/>
        </a:p>
      </dgm:t>
    </dgm:pt>
    <dgm:pt modelId="{C7B14291-72C1-4917-B476-026DD856DBBB}" type="parTrans" cxnId="{50056408-9462-4B93-B584-4587805283BB}">
      <dgm:prSet/>
      <dgm:spPr/>
      <dgm:t>
        <a:bodyPr/>
        <a:lstStyle/>
        <a:p>
          <a:endParaRPr lang="es-MX"/>
        </a:p>
      </dgm:t>
    </dgm:pt>
    <dgm:pt modelId="{9A6CDD7C-7D80-46B7-AA14-18B4D06BFAAC}" type="sibTrans" cxnId="{50056408-9462-4B93-B584-4587805283BB}">
      <dgm:prSet/>
      <dgm:spPr/>
      <dgm:t>
        <a:bodyPr/>
        <a:lstStyle/>
        <a:p>
          <a:endParaRPr lang="es-MX"/>
        </a:p>
      </dgm:t>
    </dgm:pt>
    <dgm:pt modelId="{AC425260-2E08-4B53-A888-B64F993A5699}">
      <dgm:prSet/>
      <dgm:spPr/>
      <dgm:t>
        <a:bodyPr/>
        <a:lstStyle/>
        <a:p>
          <a:r>
            <a:rPr lang="es-MX" dirty="0" smtClean="0"/>
            <a:t>Causan la muerte de paciente.</a:t>
          </a:r>
          <a:endParaRPr lang="es-MX" dirty="0"/>
        </a:p>
      </dgm:t>
    </dgm:pt>
    <dgm:pt modelId="{9A0CBC1D-3FB4-43EF-A843-D7B581797E0A}" type="parTrans" cxnId="{FE70B764-21A6-4511-9526-4ADE664F72C9}">
      <dgm:prSet/>
      <dgm:spPr/>
      <dgm:t>
        <a:bodyPr/>
        <a:lstStyle/>
        <a:p>
          <a:endParaRPr lang="es-MX"/>
        </a:p>
      </dgm:t>
    </dgm:pt>
    <dgm:pt modelId="{29D677C4-343B-4702-832F-E08FF0169D4C}" type="sibTrans" cxnId="{FE70B764-21A6-4511-9526-4ADE664F72C9}">
      <dgm:prSet/>
      <dgm:spPr/>
      <dgm:t>
        <a:bodyPr/>
        <a:lstStyle/>
        <a:p>
          <a:endParaRPr lang="es-MX"/>
        </a:p>
      </dgm:t>
    </dgm:pt>
    <dgm:pt modelId="{6AD8B30D-4DA3-4ABC-9AD5-980EE555080C}" type="pres">
      <dgm:prSet presAssocID="{288D12EA-7A38-4DED-886B-3EF270617499}" presName="diagram" presStyleCnt="0">
        <dgm:presLayoutVars>
          <dgm:dir/>
          <dgm:resizeHandles val="exact"/>
        </dgm:presLayoutVars>
      </dgm:prSet>
      <dgm:spPr/>
      <dgm:t>
        <a:bodyPr/>
        <a:lstStyle/>
        <a:p>
          <a:endParaRPr lang="es-MX"/>
        </a:p>
      </dgm:t>
    </dgm:pt>
    <dgm:pt modelId="{4C9F3C22-6774-4BF0-94AF-3BF1DF537CD7}" type="pres">
      <dgm:prSet presAssocID="{61C760C3-6F7E-4E94-80C8-6A6FBFCD301D}" presName="node" presStyleLbl="node1" presStyleIdx="0" presStyleCnt="6">
        <dgm:presLayoutVars>
          <dgm:bulletEnabled val="1"/>
        </dgm:presLayoutVars>
      </dgm:prSet>
      <dgm:spPr/>
      <dgm:t>
        <a:bodyPr/>
        <a:lstStyle/>
        <a:p>
          <a:endParaRPr lang="es-MX"/>
        </a:p>
      </dgm:t>
    </dgm:pt>
    <dgm:pt modelId="{3A9A0E18-7858-42BA-8EED-D912AF68AE05}" type="pres">
      <dgm:prSet presAssocID="{3F94CAFC-FA4F-4B78-9564-0A426FB5AC1F}" presName="sibTrans" presStyleCnt="0"/>
      <dgm:spPr/>
    </dgm:pt>
    <dgm:pt modelId="{AD3BA7D2-43C4-48AA-A9DC-B302D183C18E}" type="pres">
      <dgm:prSet presAssocID="{B4CD7D74-EB9E-439C-85F5-F42503D34F61}" presName="node" presStyleLbl="node1" presStyleIdx="1" presStyleCnt="6">
        <dgm:presLayoutVars>
          <dgm:bulletEnabled val="1"/>
        </dgm:presLayoutVars>
      </dgm:prSet>
      <dgm:spPr/>
      <dgm:t>
        <a:bodyPr/>
        <a:lstStyle/>
        <a:p>
          <a:endParaRPr lang="es-MX"/>
        </a:p>
      </dgm:t>
    </dgm:pt>
    <dgm:pt modelId="{63A81322-4D4E-4CAA-B3D9-D561CFF16520}" type="pres">
      <dgm:prSet presAssocID="{6E371818-AF1B-4838-BC6B-2407ABFB9BC3}" presName="sibTrans" presStyleCnt="0"/>
      <dgm:spPr/>
    </dgm:pt>
    <dgm:pt modelId="{F086E176-0570-42A7-9E23-FE519A0A5476}" type="pres">
      <dgm:prSet presAssocID="{AC425260-2E08-4B53-A888-B64F993A5699}" presName="node" presStyleLbl="node1" presStyleIdx="2" presStyleCnt="6">
        <dgm:presLayoutVars>
          <dgm:bulletEnabled val="1"/>
        </dgm:presLayoutVars>
      </dgm:prSet>
      <dgm:spPr/>
      <dgm:t>
        <a:bodyPr/>
        <a:lstStyle/>
        <a:p>
          <a:endParaRPr lang="es-MX"/>
        </a:p>
      </dgm:t>
    </dgm:pt>
    <dgm:pt modelId="{4364707A-77E8-496C-9E69-719BCD36DD96}" type="pres">
      <dgm:prSet presAssocID="{29D677C4-343B-4702-832F-E08FF0169D4C}" presName="sibTrans" presStyleCnt="0"/>
      <dgm:spPr/>
    </dgm:pt>
    <dgm:pt modelId="{998A8A78-0685-4EE9-94D7-759A4AEEAA6D}" type="pres">
      <dgm:prSet presAssocID="{F48E39BB-50E2-4C08-9E63-B75A09040B90}" presName="node" presStyleLbl="node1" presStyleIdx="3" presStyleCnt="6">
        <dgm:presLayoutVars>
          <dgm:bulletEnabled val="1"/>
        </dgm:presLayoutVars>
      </dgm:prSet>
      <dgm:spPr/>
      <dgm:t>
        <a:bodyPr/>
        <a:lstStyle/>
        <a:p>
          <a:endParaRPr lang="es-MX"/>
        </a:p>
      </dgm:t>
    </dgm:pt>
    <dgm:pt modelId="{752CEF41-1F47-48B7-B828-428616351EEF}" type="pres">
      <dgm:prSet presAssocID="{648C89FC-B4FF-4C3A-8C78-DF0E7D945BF2}" presName="sibTrans" presStyleCnt="0"/>
      <dgm:spPr/>
    </dgm:pt>
    <dgm:pt modelId="{17BC3B1C-2706-4E42-BB31-91B812AFB52C}" type="pres">
      <dgm:prSet presAssocID="{37A379A2-FE5A-413B-BB4B-E8F4A756BC60}" presName="node" presStyleLbl="node1" presStyleIdx="4" presStyleCnt="6">
        <dgm:presLayoutVars>
          <dgm:bulletEnabled val="1"/>
        </dgm:presLayoutVars>
      </dgm:prSet>
      <dgm:spPr/>
      <dgm:t>
        <a:bodyPr/>
        <a:lstStyle/>
        <a:p>
          <a:endParaRPr lang="es-MX"/>
        </a:p>
      </dgm:t>
    </dgm:pt>
    <dgm:pt modelId="{FE50E399-968E-45C3-B4B3-0D1AC8D9AA4C}" type="pres">
      <dgm:prSet presAssocID="{CF418B60-0333-40C8-882F-DB148E9595BC}" presName="sibTrans" presStyleCnt="0"/>
      <dgm:spPr/>
    </dgm:pt>
    <dgm:pt modelId="{4294C4AD-4D4C-4B90-9E0F-3EEC80A8C078}" type="pres">
      <dgm:prSet presAssocID="{5B4D5C82-2057-457E-93C4-21E4536EC69B}" presName="node" presStyleLbl="node1" presStyleIdx="5" presStyleCnt="6">
        <dgm:presLayoutVars>
          <dgm:bulletEnabled val="1"/>
        </dgm:presLayoutVars>
      </dgm:prSet>
      <dgm:spPr/>
      <dgm:t>
        <a:bodyPr/>
        <a:lstStyle/>
        <a:p>
          <a:endParaRPr lang="es-MX"/>
        </a:p>
      </dgm:t>
    </dgm:pt>
  </dgm:ptLst>
  <dgm:cxnLst>
    <dgm:cxn modelId="{95FFFECF-9A75-4469-8A73-6417E8D4A48D}" type="presOf" srcId="{B4CD7D74-EB9E-439C-85F5-F42503D34F61}" destId="{AD3BA7D2-43C4-48AA-A9DC-B302D183C18E}" srcOrd="0" destOrd="0" presId="urn:microsoft.com/office/officeart/2005/8/layout/default#1"/>
    <dgm:cxn modelId="{0F920C7A-6202-4FEB-B1BA-2B0B7D0F7364}" srcId="{288D12EA-7A38-4DED-886B-3EF270617499}" destId="{61C760C3-6F7E-4E94-80C8-6A6FBFCD301D}" srcOrd="0" destOrd="0" parTransId="{EFC8B439-D48B-49D9-9AF7-2FBE0EFE4C3E}" sibTransId="{3F94CAFC-FA4F-4B78-9564-0A426FB5AC1F}"/>
    <dgm:cxn modelId="{50056408-9462-4B93-B584-4587805283BB}" srcId="{288D12EA-7A38-4DED-886B-3EF270617499}" destId="{5B4D5C82-2057-457E-93C4-21E4536EC69B}" srcOrd="5" destOrd="0" parTransId="{C7B14291-72C1-4917-B476-026DD856DBBB}" sibTransId="{9A6CDD7C-7D80-46B7-AA14-18B4D06BFAAC}"/>
    <dgm:cxn modelId="{62AC1CC8-39E7-4229-B1B6-E06CC6C9A4E5}" type="presOf" srcId="{288D12EA-7A38-4DED-886B-3EF270617499}" destId="{6AD8B30D-4DA3-4ABC-9AD5-980EE555080C}" srcOrd="0" destOrd="0" presId="urn:microsoft.com/office/officeart/2005/8/layout/default#1"/>
    <dgm:cxn modelId="{82ABC2C6-AB1B-4FB1-A624-A89D56B707C3}" srcId="{288D12EA-7A38-4DED-886B-3EF270617499}" destId="{F48E39BB-50E2-4C08-9E63-B75A09040B90}" srcOrd="3" destOrd="0" parTransId="{2F5CF569-CBBD-4CA2-BBA1-23EF965C4AE7}" sibTransId="{648C89FC-B4FF-4C3A-8C78-DF0E7D945BF2}"/>
    <dgm:cxn modelId="{A6F3A332-0C7D-44B4-932F-CF453C79FB1E}" srcId="{288D12EA-7A38-4DED-886B-3EF270617499}" destId="{B4CD7D74-EB9E-439C-85F5-F42503D34F61}" srcOrd="1" destOrd="0" parTransId="{A3841C09-2333-42F1-BB53-EE68623A7F5A}" sibTransId="{6E371818-AF1B-4838-BC6B-2407ABFB9BC3}"/>
    <dgm:cxn modelId="{782B0B32-247E-45F8-897C-A85F06F8D5AF}" type="presOf" srcId="{AC425260-2E08-4B53-A888-B64F993A5699}" destId="{F086E176-0570-42A7-9E23-FE519A0A5476}" srcOrd="0" destOrd="0" presId="urn:microsoft.com/office/officeart/2005/8/layout/default#1"/>
    <dgm:cxn modelId="{23BB3453-00EE-41C6-B82B-3136C43FB7DF}" type="presOf" srcId="{5B4D5C82-2057-457E-93C4-21E4536EC69B}" destId="{4294C4AD-4D4C-4B90-9E0F-3EEC80A8C078}" srcOrd="0" destOrd="0" presId="urn:microsoft.com/office/officeart/2005/8/layout/default#1"/>
    <dgm:cxn modelId="{6D833EEC-12C3-4506-B19F-5E16A65796C5}" type="presOf" srcId="{61C760C3-6F7E-4E94-80C8-6A6FBFCD301D}" destId="{4C9F3C22-6774-4BF0-94AF-3BF1DF537CD7}" srcOrd="0" destOrd="0" presId="urn:microsoft.com/office/officeart/2005/8/layout/default#1"/>
    <dgm:cxn modelId="{631A5DD7-0E14-4280-AC68-5517813A161E}" type="presOf" srcId="{37A379A2-FE5A-413B-BB4B-E8F4A756BC60}" destId="{17BC3B1C-2706-4E42-BB31-91B812AFB52C}" srcOrd="0" destOrd="0" presId="urn:microsoft.com/office/officeart/2005/8/layout/default#1"/>
    <dgm:cxn modelId="{288929B8-11EE-4CAD-87D5-DEA322AD8479}" srcId="{288D12EA-7A38-4DED-886B-3EF270617499}" destId="{37A379A2-FE5A-413B-BB4B-E8F4A756BC60}" srcOrd="4" destOrd="0" parTransId="{080BFAE1-4376-4F7C-B735-7462A77554DD}" sibTransId="{CF418B60-0333-40C8-882F-DB148E9595BC}"/>
    <dgm:cxn modelId="{C8E6072C-016A-46FC-AD69-A1A4BBE2BCA0}" type="presOf" srcId="{F48E39BB-50E2-4C08-9E63-B75A09040B90}" destId="{998A8A78-0685-4EE9-94D7-759A4AEEAA6D}" srcOrd="0" destOrd="0" presId="urn:microsoft.com/office/officeart/2005/8/layout/default#1"/>
    <dgm:cxn modelId="{FE70B764-21A6-4511-9526-4ADE664F72C9}" srcId="{288D12EA-7A38-4DED-886B-3EF270617499}" destId="{AC425260-2E08-4B53-A888-B64F993A5699}" srcOrd="2" destOrd="0" parTransId="{9A0CBC1D-3FB4-43EF-A843-D7B581797E0A}" sibTransId="{29D677C4-343B-4702-832F-E08FF0169D4C}"/>
    <dgm:cxn modelId="{E9714CA0-FB33-4D7B-862F-19D7442DBA1D}" type="presParOf" srcId="{6AD8B30D-4DA3-4ABC-9AD5-980EE555080C}" destId="{4C9F3C22-6774-4BF0-94AF-3BF1DF537CD7}" srcOrd="0" destOrd="0" presId="urn:microsoft.com/office/officeart/2005/8/layout/default#1"/>
    <dgm:cxn modelId="{72B9A454-EBD1-4009-8677-656FAD6504C7}" type="presParOf" srcId="{6AD8B30D-4DA3-4ABC-9AD5-980EE555080C}" destId="{3A9A0E18-7858-42BA-8EED-D912AF68AE05}" srcOrd="1" destOrd="0" presId="urn:microsoft.com/office/officeart/2005/8/layout/default#1"/>
    <dgm:cxn modelId="{BE0F3E1E-E574-435E-AE52-20AA542D1084}" type="presParOf" srcId="{6AD8B30D-4DA3-4ABC-9AD5-980EE555080C}" destId="{AD3BA7D2-43C4-48AA-A9DC-B302D183C18E}" srcOrd="2" destOrd="0" presId="urn:microsoft.com/office/officeart/2005/8/layout/default#1"/>
    <dgm:cxn modelId="{6D7B3292-8B9C-44A0-A72D-105BE4871A95}" type="presParOf" srcId="{6AD8B30D-4DA3-4ABC-9AD5-980EE555080C}" destId="{63A81322-4D4E-4CAA-B3D9-D561CFF16520}" srcOrd="3" destOrd="0" presId="urn:microsoft.com/office/officeart/2005/8/layout/default#1"/>
    <dgm:cxn modelId="{6C9850CC-C935-4748-AF1B-7FEAD9DF8D5E}" type="presParOf" srcId="{6AD8B30D-4DA3-4ABC-9AD5-980EE555080C}" destId="{F086E176-0570-42A7-9E23-FE519A0A5476}" srcOrd="4" destOrd="0" presId="urn:microsoft.com/office/officeart/2005/8/layout/default#1"/>
    <dgm:cxn modelId="{A0112D35-F26D-4649-BAF0-45D23B8CBDA7}" type="presParOf" srcId="{6AD8B30D-4DA3-4ABC-9AD5-980EE555080C}" destId="{4364707A-77E8-496C-9E69-719BCD36DD96}" srcOrd="5" destOrd="0" presId="urn:microsoft.com/office/officeart/2005/8/layout/default#1"/>
    <dgm:cxn modelId="{8614797B-9C8F-421E-B61C-D718D06BE460}" type="presParOf" srcId="{6AD8B30D-4DA3-4ABC-9AD5-980EE555080C}" destId="{998A8A78-0685-4EE9-94D7-759A4AEEAA6D}" srcOrd="6" destOrd="0" presId="urn:microsoft.com/office/officeart/2005/8/layout/default#1"/>
    <dgm:cxn modelId="{FCB930B2-6D50-41A2-B22D-4321D2CA8CAF}" type="presParOf" srcId="{6AD8B30D-4DA3-4ABC-9AD5-980EE555080C}" destId="{752CEF41-1F47-48B7-B828-428616351EEF}" srcOrd="7" destOrd="0" presId="urn:microsoft.com/office/officeart/2005/8/layout/default#1"/>
    <dgm:cxn modelId="{D08AC249-A662-4006-889D-C02A9EEED4D7}" type="presParOf" srcId="{6AD8B30D-4DA3-4ABC-9AD5-980EE555080C}" destId="{17BC3B1C-2706-4E42-BB31-91B812AFB52C}" srcOrd="8" destOrd="0" presId="urn:microsoft.com/office/officeart/2005/8/layout/default#1"/>
    <dgm:cxn modelId="{C9C7453D-AB0D-40D7-B7F4-41E5D503C943}" type="presParOf" srcId="{6AD8B30D-4DA3-4ABC-9AD5-980EE555080C}" destId="{FE50E399-968E-45C3-B4B3-0D1AC8D9AA4C}" srcOrd="9" destOrd="0" presId="urn:microsoft.com/office/officeart/2005/8/layout/default#1"/>
    <dgm:cxn modelId="{5983E319-F211-40D2-840C-C34EEBCB3759}" type="presParOf" srcId="{6AD8B30D-4DA3-4ABC-9AD5-980EE555080C}" destId="{4294C4AD-4D4C-4B90-9E0F-3EEC80A8C078}" srcOrd="10" destOrd="0" presId="urn:microsoft.com/office/officeart/2005/8/layout/defaul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9F3C22-6774-4BF0-94AF-3BF1DF537CD7}">
      <dsp:nvSpPr>
        <dsp:cNvPr id="0" name=""/>
        <dsp:cNvSpPr/>
      </dsp:nvSpPr>
      <dsp:spPr>
        <a:xfrm>
          <a:off x="0" y="821173"/>
          <a:ext cx="2418460" cy="1451076"/>
        </a:xfrm>
        <a:prstGeom prst="rect">
          <a:avLst/>
        </a:prstGeom>
        <a:gradFill rotWithShape="0">
          <a:gsLst>
            <a:gs pos="0">
              <a:schemeClr val="accent4">
                <a:hueOff val="0"/>
                <a:satOff val="0"/>
                <a:lumOff val="0"/>
                <a:alphaOff val="0"/>
                <a:shade val="51000"/>
                <a:satMod val="130000"/>
              </a:schemeClr>
            </a:gs>
            <a:gs pos="80000">
              <a:schemeClr val="accent4">
                <a:hueOff val="0"/>
                <a:satOff val="0"/>
                <a:lumOff val="0"/>
                <a:alphaOff val="0"/>
                <a:shade val="93000"/>
                <a:satMod val="130000"/>
              </a:schemeClr>
            </a:gs>
            <a:gs pos="100000">
              <a:schemeClr val="accent4">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MX" sz="1500" kern="1200" dirty="0" smtClean="0"/>
            <a:t>Graves (serias). Cualquier manifestación clínicamente importante que se presenta con la administración de cualquier dosis de un medicamento.</a:t>
          </a:r>
          <a:endParaRPr lang="es-MX" sz="1500" kern="1200" dirty="0"/>
        </a:p>
      </dsp:txBody>
      <dsp:txXfrm>
        <a:off x="0" y="821173"/>
        <a:ext cx="2418460" cy="1451076"/>
      </dsp:txXfrm>
    </dsp:sp>
    <dsp:sp modelId="{AD3BA7D2-43C4-48AA-A9DC-B302D183C18E}">
      <dsp:nvSpPr>
        <dsp:cNvPr id="0" name=""/>
        <dsp:cNvSpPr/>
      </dsp:nvSpPr>
      <dsp:spPr>
        <a:xfrm>
          <a:off x="2660306" y="821173"/>
          <a:ext cx="2418460" cy="1451076"/>
        </a:xfrm>
        <a:prstGeom prst="rect">
          <a:avLst/>
        </a:prstGeom>
        <a:gradFill rotWithShape="0">
          <a:gsLst>
            <a:gs pos="0">
              <a:schemeClr val="accent4">
                <a:hueOff val="-892954"/>
                <a:satOff val="5380"/>
                <a:lumOff val="431"/>
                <a:alphaOff val="0"/>
                <a:shade val="51000"/>
                <a:satMod val="130000"/>
              </a:schemeClr>
            </a:gs>
            <a:gs pos="80000">
              <a:schemeClr val="accent4">
                <a:hueOff val="-892954"/>
                <a:satOff val="5380"/>
                <a:lumOff val="431"/>
                <a:alphaOff val="0"/>
                <a:shade val="93000"/>
                <a:satMod val="130000"/>
              </a:schemeClr>
            </a:gs>
            <a:gs pos="100000">
              <a:schemeClr val="accent4">
                <a:hueOff val="-892954"/>
                <a:satOff val="5380"/>
                <a:lumOff val="431"/>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MX" sz="1500" kern="1200" dirty="0" smtClean="0"/>
            <a:t>Ponen en peligro la vida de paciente en el momento mismo que se presentan.</a:t>
          </a:r>
          <a:endParaRPr lang="es-MX" sz="1500" kern="1200" dirty="0"/>
        </a:p>
      </dsp:txBody>
      <dsp:txXfrm>
        <a:off x="2660306" y="821173"/>
        <a:ext cx="2418460" cy="1451076"/>
      </dsp:txXfrm>
    </dsp:sp>
    <dsp:sp modelId="{F086E176-0570-42A7-9E23-FE519A0A5476}">
      <dsp:nvSpPr>
        <dsp:cNvPr id="0" name=""/>
        <dsp:cNvSpPr/>
      </dsp:nvSpPr>
      <dsp:spPr>
        <a:xfrm>
          <a:off x="5320613" y="821173"/>
          <a:ext cx="2418460" cy="1451076"/>
        </a:xfrm>
        <a:prstGeom prst="rect">
          <a:avLst/>
        </a:prstGeom>
        <a:gradFill rotWithShape="0">
          <a:gsLst>
            <a:gs pos="0">
              <a:schemeClr val="accent4">
                <a:hueOff val="-1785908"/>
                <a:satOff val="10760"/>
                <a:lumOff val="862"/>
                <a:alphaOff val="0"/>
                <a:shade val="51000"/>
                <a:satMod val="130000"/>
              </a:schemeClr>
            </a:gs>
            <a:gs pos="80000">
              <a:schemeClr val="accent4">
                <a:hueOff val="-1785908"/>
                <a:satOff val="10760"/>
                <a:lumOff val="862"/>
                <a:alphaOff val="0"/>
                <a:shade val="93000"/>
                <a:satMod val="130000"/>
              </a:schemeClr>
            </a:gs>
            <a:gs pos="100000">
              <a:schemeClr val="accent4">
                <a:hueOff val="-1785908"/>
                <a:satOff val="10760"/>
                <a:lumOff val="862"/>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MX" sz="1500" kern="1200" dirty="0" smtClean="0"/>
            <a:t>Causan la muerte de paciente.</a:t>
          </a:r>
          <a:endParaRPr lang="es-MX" sz="1500" kern="1200" dirty="0"/>
        </a:p>
      </dsp:txBody>
      <dsp:txXfrm>
        <a:off x="5320613" y="821173"/>
        <a:ext cx="2418460" cy="1451076"/>
      </dsp:txXfrm>
    </dsp:sp>
    <dsp:sp modelId="{998A8A78-0685-4EE9-94D7-759A4AEEAA6D}">
      <dsp:nvSpPr>
        <dsp:cNvPr id="0" name=""/>
        <dsp:cNvSpPr/>
      </dsp:nvSpPr>
      <dsp:spPr>
        <a:xfrm>
          <a:off x="0" y="2514096"/>
          <a:ext cx="2418460" cy="1451076"/>
        </a:xfrm>
        <a:prstGeom prst="rect">
          <a:avLst/>
        </a:prstGeom>
        <a:gradFill rotWithShape="0">
          <a:gsLst>
            <a:gs pos="0">
              <a:schemeClr val="accent4">
                <a:hueOff val="-2678862"/>
                <a:satOff val="16139"/>
                <a:lumOff val="1294"/>
                <a:alphaOff val="0"/>
                <a:shade val="51000"/>
                <a:satMod val="130000"/>
              </a:schemeClr>
            </a:gs>
            <a:gs pos="80000">
              <a:schemeClr val="accent4">
                <a:hueOff val="-2678862"/>
                <a:satOff val="16139"/>
                <a:lumOff val="1294"/>
                <a:alphaOff val="0"/>
                <a:shade val="93000"/>
                <a:satMod val="130000"/>
              </a:schemeClr>
            </a:gs>
            <a:gs pos="100000">
              <a:schemeClr val="accent4">
                <a:hueOff val="-2678862"/>
                <a:satOff val="16139"/>
                <a:lumOff val="1294"/>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MX" sz="1500" kern="1200" dirty="0" smtClean="0"/>
            <a:t>Hacen necesario hospitalizar o prolongar la estancia hospitalaria.</a:t>
          </a:r>
          <a:endParaRPr lang="es-MX" sz="1500" kern="1200" dirty="0"/>
        </a:p>
      </dsp:txBody>
      <dsp:txXfrm>
        <a:off x="0" y="2514096"/>
        <a:ext cx="2418460" cy="1451076"/>
      </dsp:txXfrm>
    </dsp:sp>
    <dsp:sp modelId="{17BC3B1C-2706-4E42-BB31-91B812AFB52C}">
      <dsp:nvSpPr>
        <dsp:cNvPr id="0" name=""/>
        <dsp:cNvSpPr/>
      </dsp:nvSpPr>
      <dsp:spPr>
        <a:xfrm>
          <a:off x="2660306" y="2514096"/>
          <a:ext cx="2418460" cy="1451076"/>
        </a:xfrm>
        <a:prstGeom prst="rect">
          <a:avLst/>
        </a:prstGeom>
        <a:gradFill rotWithShape="0">
          <a:gsLst>
            <a:gs pos="0">
              <a:schemeClr val="accent4">
                <a:hueOff val="-3571816"/>
                <a:satOff val="21519"/>
                <a:lumOff val="1725"/>
                <a:alphaOff val="0"/>
                <a:shade val="51000"/>
                <a:satMod val="130000"/>
              </a:schemeClr>
            </a:gs>
            <a:gs pos="80000">
              <a:schemeClr val="accent4">
                <a:hueOff val="-3571816"/>
                <a:satOff val="21519"/>
                <a:lumOff val="1725"/>
                <a:alphaOff val="0"/>
                <a:shade val="93000"/>
                <a:satMod val="130000"/>
              </a:schemeClr>
            </a:gs>
            <a:gs pos="100000">
              <a:schemeClr val="accent4">
                <a:hueOff val="-3571816"/>
                <a:satOff val="21519"/>
                <a:lumOff val="1725"/>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MX" sz="1500" kern="1200" dirty="0" smtClean="0"/>
            <a:t>Son causa de invalidez o de incapacidad persistente o significativa.</a:t>
          </a:r>
          <a:endParaRPr lang="es-MX" sz="1500" kern="1200" dirty="0"/>
        </a:p>
      </dsp:txBody>
      <dsp:txXfrm>
        <a:off x="2660306" y="2514096"/>
        <a:ext cx="2418460" cy="1451076"/>
      </dsp:txXfrm>
    </dsp:sp>
    <dsp:sp modelId="{4294C4AD-4D4C-4B90-9E0F-3EEC80A8C078}">
      <dsp:nvSpPr>
        <dsp:cNvPr id="0" name=""/>
        <dsp:cNvSpPr/>
      </dsp:nvSpPr>
      <dsp:spPr>
        <a:xfrm>
          <a:off x="5320613" y="2514096"/>
          <a:ext cx="2418460" cy="1451076"/>
        </a:xfrm>
        <a:prstGeom prst="rect">
          <a:avLst/>
        </a:prstGeom>
        <a:gradFill rotWithShape="0">
          <a:gsLst>
            <a:gs pos="0">
              <a:schemeClr val="accent4">
                <a:hueOff val="-4464770"/>
                <a:satOff val="26899"/>
                <a:lumOff val="2156"/>
                <a:alphaOff val="0"/>
                <a:shade val="51000"/>
                <a:satMod val="130000"/>
              </a:schemeClr>
            </a:gs>
            <a:gs pos="80000">
              <a:schemeClr val="accent4">
                <a:hueOff val="-4464770"/>
                <a:satOff val="26899"/>
                <a:lumOff val="2156"/>
                <a:alphaOff val="0"/>
                <a:shade val="93000"/>
                <a:satMod val="130000"/>
              </a:schemeClr>
            </a:gs>
            <a:gs pos="100000">
              <a:schemeClr val="accent4">
                <a:hueOff val="-4464770"/>
                <a:satOff val="26899"/>
                <a:lumOff val="2156"/>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57150" tIns="57150" rIns="57150" bIns="57150" numCol="1" spcCol="1270" anchor="ctr" anchorCtr="0">
          <a:noAutofit/>
        </a:bodyPr>
        <a:lstStyle/>
        <a:p>
          <a:pPr lvl="0" algn="ctr" defTabSz="666750">
            <a:lnSpc>
              <a:spcPct val="90000"/>
            </a:lnSpc>
            <a:spcBef>
              <a:spcPct val="0"/>
            </a:spcBef>
            <a:spcAft>
              <a:spcPct val="35000"/>
            </a:spcAft>
          </a:pPr>
          <a:r>
            <a:rPr lang="es-MX" sz="1500" kern="1200" dirty="0" smtClean="0"/>
            <a:t>Son causa de alteraciones o malformaciones en el recién nacido</a:t>
          </a:r>
          <a:r>
            <a:rPr lang="es-MX" sz="1500" b="1" kern="1200" dirty="0" smtClean="0"/>
            <a:t>.</a:t>
          </a:r>
          <a:endParaRPr lang="es-MX" sz="1500" kern="1200" dirty="0"/>
        </a:p>
      </dsp:txBody>
      <dsp:txXfrm>
        <a:off x="5320613" y="2514096"/>
        <a:ext cx="2418460" cy="14510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1">
  <dgm:title val=""/>
  <dgm:desc val=""/>
  <dgm:catLst>
    <dgm:cat type="list" pri="1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7.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7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308AEA-C59D-4122-83CD-0EEBEA491A61}" type="datetimeFigureOut">
              <a:rPr lang="es-MX" smtClean="0"/>
              <a:t>07/09/2020</a:t>
            </a:fld>
            <a:endParaRPr lang="es-MX"/>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F904386-C0B4-4D5F-8A8E-14D3464E83D0}" type="slidenum">
              <a:rPr lang="es-MX" smtClean="0"/>
              <a:t>‹Nº›</a:t>
            </a:fld>
            <a:endParaRPr lang="es-MX"/>
          </a:p>
        </p:txBody>
      </p:sp>
    </p:spTree>
    <p:extLst>
      <p:ext uri="{BB962C8B-B14F-4D97-AF65-F5344CB8AC3E}">
        <p14:creationId xmlns:p14="http://schemas.microsoft.com/office/powerpoint/2010/main" val="19966410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FF904386-C0B4-4D5F-8A8E-14D3464E83D0}" type="slidenum">
              <a:rPr lang="es-MX" smtClean="0"/>
              <a:t>106</a:t>
            </a:fld>
            <a:endParaRPr lang="es-MX"/>
          </a:p>
        </p:txBody>
      </p:sp>
    </p:spTree>
    <p:extLst>
      <p:ext uri="{BB962C8B-B14F-4D97-AF65-F5344CB8AC3E}">
        <p14:creationId xmlns:p14="http://schemas.microsoft.com/office/powerpoint/2010/main" val="36129860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3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5" name="4 Marcador de pie de página"/>
          <p:cNvSpPr>
            <a:spLocks noGrp="1"/>
          </p:cNvSpPr>
          <p:nvPr>
            <p:ph type="ftr" sz="quarter" idx="11"/>
          </p:nvPr>
        </p:nvSpPr>
        <p:spPr/>
        <p:txBody>
          <a:bodyPr/>
          <a:lstStyle/>
          <a:p>
            <a:endParaRPr lang="es-MX"/>
          </a:p>
        </p:txBody>
      </p:sp>
      <p:sp>
        <p:nvSpPr>
          <p:cNvPr id="6" name="5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6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8" name="7 Marcador de pie de página"/>
          <p:cNvSpPr>
            <a:spLocks noGrp="1"/>
          </p:cNvSpPr>
          <p:nvPr>
            <p:ph type="ftr" sz="quarter" idx="11"/>
          </p:nvPr>
        </p:nvSpPr>
        <p:spPr/>
        <p:txBody>
          <a:bodyPr/>
          <a:lstStyle/>
          <a:p>
            <a:endParaRPr lang="es-MX"/>
          </a:p>
        </p:txBody>
      </p:sp>
      <p:sp>
        <p:nvSpPr>
          <p:cNvPr id="9" name="8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ES" smtClean="0"/>
              <a:t>Haga clic para modificar el estilo de título del patrón</a:t>
            </a:r>
            <a:endParaRPr lang="es-MX"/>
          </a:p>
        </p:txBody>
      </p:sp>
      <p:sp>
        <p:nvSpPr>
          <p:cNvPr id="3" name="2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4" name="3 Marcador de pie de página"/>
          <p:cNvSpPr>
            <a:spLocks noGrp="1"/>
          </p:cNvSpPr>
          <p:nvPr>
            <p:ph type="ftr" sz="quarter" idx="11"/>
          </p:nvPr>
        </p:nvSpPr>
        <p:spPr/>
        <p:txBody>
          <a:bodyPr/>
          <a:lstStyle/>
          <a:p>
            <a:endParaRPr lang="es-MX"/>
          </a:p>
        </p:txBody>
      </p:sp>
      <p:sp>
        <p:nvSpPr>
          <p:cNvPr id="5" name="4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1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3" name="2 Marcador de pie de página"/>
          <p:cNvSpPr>
            <a:spLocks noGrp="1"/>
          </p:cNvSpPr>
          <p:nvPr>
            <p:ph type="ftr" sz="quarter" idx="11"/>
          </p:nvPr>
        </p:nvSpPr>
        <p:spPr/>
        <p:txBody>
          <a:bodyPr/>
          <a:lstStyle/>
          <a:p>
            <a:endParaRPr lang="es-MX"/>
          </a:p>
        </p:txBody>
      </p:sp>
      <p:sp>
        <p:nvSpPr>
          <p:cNvPr id="4" name="3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MX"/>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4 Marcador de fecha"/>
          <p:cNvSpPr>
            <a:spLocks noGrp="1"/>
          </p:cNvSpPr>
          <p:nvPr>
            <p:ph type="dt" sz="half" idx="10"/>
          </p:nvPr>
        </p:nvSpPr>
        <p:spPr/>
        <p:txBody>
          <a:bodyPr/>
          <a:lstStyle/>
          <a:p>
            <a:fld id="{1E51020F-F72F-4754-8D67-2252BBA51593}" type="datetimeFigureOut">
              <a:rPr lang="es-MX" smtClean="0"/>
              <a:pPr/>
              <a:t>07/09/2020</a:t>
            </a:fld>
            <a:endParaRPr lang="es-MX"/>
          </a:p>
        </p:txBody>
      </p:sp>
      <p:sp>
        <p:nvSpPr>
          <p:cNvPr id="6" name="5 Marcador de pie de página"/>
          <p:cNvSpPr>
            <a:spLocks noGrp="1"/>
          </p:cNvSpPr>
          <p:nvPr>
            <p:ph type="ftr" sz="quarter" idx="11"/>
          </p:nvPr>
        </p:nvSpPr>
        <p:spPr/>
        <p:txBody>
          <a:bodyPr/>
          <a:lstStyle/>
          <a:p>
            <a:endParaRPr lang="es-MX"/>
          </a:p>
        </p:txBody>
      </p:sp>
      <p:sp>
        <p:nvSpPr>
          <p:cNvPr id="7" name="6 Marcador de número de diapositiva"/>
          <p:cNvSpPr>
            <a:spLocks noGrp="1"/>
          </p:cNvSpPr>
          <p:nvPr>
            <p:ph type="sldNum" sz="quarter" idx="12"/>
          </p:nvPr>
        </p:nvSpPr>
        <p:spPr/>
        <p:txBody>
          <a:bodyPr/>
          <a:lstStyle/>
          <a:p>
            <a:fld id="{66AD7587-58F0-4FC5-8E59-04BB903F47E4}" type="slidenum">
              <a:rPr lang="es-MX" smtClean="0"/>
              <a:pPr/>
              <a:t>‹Nº›</a:t>
            </a:fld>
            <a:endParaRPr lang="es-MX"/>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título"/>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fecha"/>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E51020F-F72F-4754-8D67-2252BBA51593}" type="datetimeFigureOut">
              <a:rPr lang="es-MX" smtClean="0"/>
              <a:pPr/>
              <a:t>07/09/2020</a:t>
            </a:fld>
            <a:endParaRPr lang="es-MX"/>
          </a:p>
        </p:txBody>
      </p:sp>
      <p:sp>
        <p:nvSpPr>
          <p:cNvPr id="5" name="4 Marcador de pie de página"/>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MX"/>
          </a:p>
        </p:txBody>
      </p:sp>
      <p:sp>
        <p:nvSpPr>
          <p:cNvPr id="6" name="5 Marcador de número de diapositiva"/>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AD7587-58F0-4FC5-8E59-04BB903F47E4}" type="slidenum">
              <a:rPr lang="es-MX" smtClean="0"/>
              <a:pPr/>
              <a:t>‹Nº›</a:t>
            </a:fld>
            <a:endParaRPr lang="es-MX"/>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0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02.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03.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4.jpeg"/></Relationships>
</file>

<file path=ppt/slides/_rels/slide107.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11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19.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5.jpe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20.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21.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image" Target="../media/image138.png"/><Relationship Id="rId1" Type="http://schemas.openxmlformats.org/officeDocument/2006/relationships/slideLayout" Target="../slideLayouts/slideLayout2.xml"/><Relationship Id="rId4" Type="http://schemas.openxmlformats.org/officeDocument/2006/relationships/image" Target="../media/image140.png"/></Relationships>
</file>

<file path=ppt/slides/_rels/slide122.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png"/></Relationships>
</file>

<file path=ppt/slides/_rels/slide123.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png"/></Relationships>
</file>

<file path=ppt/slides/_rels/slide124.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image" Target="../media/image149.jpe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153.jpe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image" Target="../media/image15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image" Target="../media/image160.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jpeg"/><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image" Target="../media/image166.jpe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image" Target="../media/image16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png"/></Relationships>
</file>

<file path=ppt/slides/_rels/slide14.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77.png"/></Relationships>
</file>

<file path=ppt/slides/_rels/slide141.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image" Target="../media/image180.png"/><Relationship Id="rId5" Type="http://schemas.openxmlformats.org/officeDocument/2006/relationships/image" Target="../media/image179.jpeg"/><Relationship Id="rId4" Type="http://schemas.openxmlformats.org/officeDocument/2006/relationships/image" Target="../media/image178.png"/></Relationships>
</file>

<file path=ppt/slides/_rels/slide142.xml.rels><?xml version="1.0" encoding="UTF-8" standalone="yes"?>
<Relationships xmlns="http://schemas.openxmlformats.org/package/2006/relationships"><Relationship Id="rId3" Type="http://schemas.openxmlformats.org/officeDocument/2006/relationships/image" Target="../media/image182.jpeg"/><Relationship Id="rId2" Type="http://schemas.openxmlformats.org/officeDocument/2006/relationships/image" Target="../media/image181.jpeg"/><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84.jpeg"/><Relationship Id="rId2" Type="http://schemas.openxmlformats.org/officeDocument/2006/relationships/image" Target="../media/image183.jpeg"/><Relationship Id="rId1" Type="http://schemas.openxmlformats.org/officeDocument/2006/relationships/slideLayout" Target="../slideLayouts/slideLayout2.xml"/><Relationship Id="rId4" Type="http://schemas.openxmlformats.org/officeDocument/2006/relationships/image" Target="../media/image185.jpeg"/></Relationships>
</file>

<file path=ppt/slides/_rels/slide144.xml.rels><?xml version="1.0" encoding="UTF-8" standalone="yes"?>
<Relationships xmlns="http://schemas.openxmlformats.org/package/2006/relationships"><Relationship Id="rId3" Type="http://schemas.openxmlformats.org/officeDocument/2006/relationships/image" Target="../media/image187.png"/><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image" Target="../media/image188.jpeg"/><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91.jpeg"/><Relationship Id="rId7" Type="http://schemas.openxmlformats.org/officeDocument/2006/relationships/image" Target="../media/image195.jpeg"/><Relationship Id="rId2" Type="http://schemas.openxmlformats.org/officeDocument/2006/relationships/image" Target="../media/image190.jpeg"/><Relationship Id="rId1" Type="http://schemas.openxmlformats.org/officeDocument/2006/relationships/slideLayout" Target="../slideLayouts/slideLayout2.xml"/><Relationship Id="rId6" Type="http://schemas.openxmlformats.org/officeDocument/2006/relationships/image" Target="../media/image194.jpeg"/><Relationship Id="rId5" Type="http://schemas.openxmlformats.org/officeDocument/2006/relationships/image" Target="../media/image193.jpeg"/><Relationship Id="rId4" Type="http://schemas.openxmlformats.org/officeDocument/2006/relationships/image" Target="../media/image192.jpeg"/></Relationships>
</file>

<file path=ppt/slides/_rels/slide149.xml.rels><?xml version="1.0" encoding="UTF-8" standalone="yes"?>
<Relationships xmlns="http://schemas.openxmlformats.org/package/2006/relationships"><Relationship Id="rId3" Type="http://schemas.openxmlformats.org/officeDocument/2006/relationships/image" Target="../media/image197.jpeg"/><Relationship Id="rId2" Type="http://schemas.openxmlformats.org/officeDocument/2006/relationships/image" Target="../media/image196.jpeg"/><Relationship Id="rId1" Type="http://schemas.openxmlformats.org/officeDocument/2006/relationships/slideLayout" Target="../slideLayouts/slideLayout2.xml"/><Relationship Id="rId4" Type="http://schemas.openxmlformats.org/officeDocument/2006/relationships/image" Target="../media/image198.jpe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00.jpeg"/><Relationship Id="rId2" Type="http://schemas.openxmlformats.org/officeDocument/2006/relationships/image" Target="../media/image199.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2" Type="http://schemas.openxmlformats.org/officeDocument/2006/relationships/image" Target="../media/image200.jpe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02.jpeg"/><Relationship Id="rId2" Type="http://schemas.openxmlformats.org/officeDocument/2006/relationships/image" Target="../media/image201.jpeg"/><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204.jpeg"/><Relationship Id="rId2" Type="http://schemas.openxmlformats.org/officeDocument/2006/relationships/image" Target="../media/image203.jpeg"/><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205.jpeg"/><Relationship Id="rId1" Type="http://schemas.openxmlformats.org/officeDocument/2006/relationships/slideLayout" Target="../slideLayouts/slideLayout2.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08.jpeg"/><Relationship Id="rId2" Type="http://schemas.openxmlformats.org/officeDocument/2006/relationships/image" Target="../media/image207.gif"/><Relationship Id="rId1" Type="http://schemas.openxmlformats.org/officeDocument/2006/relationships/slideLayout" Target="../slideLayouts/slideLayout1.xml"/><Relationship Id="rId4" Type="http://schemas.openxmlformats.org/officeDocument/2006/relationships/image" Target="../media/image209.jpeg"/></Relationships>
</file>

<file path=ppt/slides/_rels/slide159.xml.rels><?xml version="1.0" encoding="UTF-8" standalone="yes"?>
<Relationships xmlns="http://schemas.openxmlformats.org/package/2006/relationships"><Relationship Id="rId3" Type="http://schemas.openxmlformats.org/officeDocument/2006/relationships/image" Target="../media/image210.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13.jpeg"/><Relationship Id="rId2" Type="http://schemas.openxmlformats.org/officeDocument/2006/relationships/image" Target="../media/image212.gi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214.jpeg"/><Relationship Id="rId2" Type="http://schemas.openxmlformats.org/officeDocument/2006/relationships/image" Target="../media/image212.gif"/><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gif"/><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164.xml.rels><?xml version="1.0" encoding="UTF-8" standalone="yes"?>
<Relationships xmlns="http://schemas.openxmlformats.org/package/2006/relationships"><Relationship Id="rId3" Type="http://schemas.openxmlformats.org/officeDocument/2006/relationships/image" Target="../media/image219.jpeg"/><Relationship Id="rId2" Type="http://schemas.openxmlformats.org/officeDocument/2006/relationships/image" Target="../media/image218.jpeg"/><Relationship Id="rId1" Type="http://schemas.openxmlformats.org/officeDocument/2006/relationships/slideLayout" Target="../slideLayouts/slideLayout2.xml"/></Relationships>
</file>

<file path=ppt/slides/_rels/slide165.xml.rels><?xml version="1.0" encoding="UTF-8" standalone="yes"?>
<Relationships xmlns="http://schemas.openxmlformats.org/package/2006/relationships"><Relationship Id="rId3" Type="http://schemas.openxmlformats.org/officeDocument/2006/relationships/image" Target="../media/image221.jpeg"/><Relationship Id="rId2" Type="http://schemas.openxmlformats.org/officeDocument/2006/relationships/image" Target="../media/image220.gif"/><Relationship Id="rId1" Type="http://schemas.openxmlformats.org/officeDocument/2006/relationships/slideLayout" Target="../slideLayouts/slideLayout2.xml"/><Relationship Id="rId4" Type="http://schemas.openxmlformats.org/officeDocument/2006/relationships/image" Target="../media/image222.jpeg"/></Relationships>
</file>

<file path=ppt/slides/_rels/slide166.xml.rels><?xml version="1.0" encoding="UTF-8" standalone="yes"?>
<Relationships xmlns="http://schemas.openxmlformats.org/package/2006/relationships"><Relationship Id="rId3" Type="http://schemas.openxmlformats.org/officeDocument/2006/relationships/image" Target="../media/image223.jpeg"/><Relationship Id="rId2" Type="http://schemas.openxmlformats.org/officeDocument/2006/relationships/image" Target="../media/image220.gif"/><Relationship Id="rId1" Type="http://schemas.openxmlformats.org/officeDocument/2006/relationships/slideLayout" Target="../slideLayouts/slideLayout2.xml"/></Relationships>
</file>

<file path=ppt/slides/_rels/slide167.xml.rels><?xml version="1.0" encoding="UTF-8" standalone="yes"?>
<Relationships xmlns="http://schemas.openxmlformats.org/package/2006/relationships"><Relationship Id="rId3" Type="http://schemas.openxmlformats.org/officeDocument/2006/relationships/image" Target="../media/image224.jpeg"/><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image" Target="../media/image225.jpeg"/></Relationships>
</file>

<file path=ppt/slides/_rels/slide168.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image" Target="../media/image227.jpeg"/></Relationships>
</file>

<file path=ppt/slides/_rels/slide169.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image" Target="../media/image228.gi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3" Type="http://schemas.openxmlformats.org/officeDocument/2006/relationships/image" Target="../media/image231.jpeg"/><Relationship Id="rId2" Type="http://schemas.openxmlformats.org/officeDocument/2006/relationships/image" Target="../media/image230.gif"/><Relationship Id="rId1" Type="http://schemas.openxmlformats.org/officeDocument/2006/relationships/slideLayout" Target="../slideLayouts/slideLayout2.xml"/><Relationship Id="rId4" Type="http://schemas.openxmlformats.org/officeDocument/2006/relationships/image" Target="../media/image232.jpeg"/></Relationships>
</file>

<file path=ppt/slides/_rels/slide171.xml.rels><?xml version="1.0" encoding="UTF-8" standalone="yes"?>
<Relationships xmlns="http://schemas.openxmlformats.org/package/2006/relationships"><Relationship Id="rId2" Type="http://schemas.openxmlformats.org/officeDocument/2006/relationships/image" Target="../media/image233.jpeg"/><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image" Target="../media/image234.gif"/><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image" Target="../media/image236.jpeg"/><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gif"/><Relationship Id="rId1" Type="http://schemas.openxmlformats.org/officeDocument/2006/relationships/slideLayout" Target="../slideLayouts/slideLayout2.xml"/><Relationship Id="rId4" Type="http://schemas.openxmlformats.org/officeDocument/2006/relationships/image" Target="../media/image239.jpeg"/></Relationships>
</file>

<file path=ppt/slides/_rels/slide175.xml.rels><?xml version="1.0" encoding="UTF-8" standalone="yes"?>
<Relationships xmlns="http://schemas.openxmlformats.org/package/2006/relationships"><Relationship Id="rId3" Type="http://schemas.openxmlformats.org/officeDocument/2006/relationships/image" Target="../media/image239.jpeg"/><Relationship Id="rId2" Type="http://schemas.openxmlformats.org/officeDocument/2006/relationships/image" Target="../media/image58.gif"/><Relationship Id="rId1" Type="http://schemas.openxmlformats.org/officeDocument/2006/relationships/slideLayout" Target="../slideLayouts/slideLayout2.xml"/><Relationship Id="rId4" Type="http://schemas.openxmlformats.org/officeDocument/2006/relationships/image" Target="../media/image240.jpeg"/></Relationships>
</file>

<file path=ppt/slides/_rels/slide176.xml.rels><?xml version="1.0" encoding="UTF-8" standalone="yes"?>
<Relationships xmlns="http://schemas.openxmlformats.org/package/2006/relationships"><Relationship Id="rId3" Type="http://schemas.openxmlformats.org/officeDocument/2006/relationships/image" Target="../media/image242.jpeg"/><Relationship Id="rId2" Type="http://schemas.openxmlformats.org/officeDocument/2006/relationships/image" Target="../media/image241.gif"/><Relationship Id="rId1" Type="http://schemas.openxmlformats.org/officeDocument/2006/relationships/slideLayout" Target="../slideLayouts/slideLayout2.xml"/><Relationship Id="rId4" Type="http://schemas.openxmlformats.org/officeDocument/2006/relationships/image" Target="../media/image243.gif"/></Relationships>
</file>

<file path=ppt/slides/_rels/slide177.xml.rels><?xml version="1.0" encoding="UTF-8" standalone="yes"?>
<Relationships xmlns="http://schemas.openxmlformats.org/package/2006/relationships"><Relationship Id="rId3" Type="http://schemas.openxmlformats.org/officeDocument/2006/relationships/image" Target="../media/image245.jpeg"/><Relationship Id="rId2" Type="http://schemas.openxmlformats.org/officeDocument/2006/relationships/image" Target="../media/image244.gif"/><Relationship Id="rId1" Type="http://schemas.openxmlformats.org/officeDocument/2006/relationships/slideLayout" Target="../slideLayouts/slideLayout2.xml"/><Relationship Id="rId4" Type="http://schemas.openxmlformats.org/officeDocument/2006/relationships/image" Target="../media/image246.jpeg"/></Relationships>
</file>

<file path=ppt/slides/_rels/slide178.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image" Target="../media/image247.jpeg"/><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image" Target="../media/image50.gif"/><Relationship Id="rId1" Type="http://schemas.openxmlformats.org/officeDocument/2006/relationships/slideLayout" Target="../slideLayouts/slideLayout2.xml"/><Relationship Id="rId5" Type="http://schemas.openxmlformats.org/officeDocument/2006/relationships/image" Target="../media/image251.jpeg"/><Relationship Id="rId4" Type="http://schemas.openxmlformats.org/officeDocument/2006/relationships/image" Target="../media/image250.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252.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1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2.xml.rels><?xml version="1.0" encoding="UTF-8" standalone="yes"?>
<Relationships xmlns="http://schemas.openxmlformats.org/package/2006/relationships"><Relationship Id="rId3" Type="http://schemas.openxmlformats.org/officeDocument/2006/relationships/image" Target="../media/image254.jpeg"/><Relationship Id="rId2" Type="http://schemas.openxmlformats.org/officeDocument/2006/relationships/image" Target="../media/image253.jpeg"/><Relationship Id="rId1" Type="http://schemas.openxmlformats.org/officeDocument/2006/relationships/slideLayout" Target="../slideLayouts/slideLayout2.xml"/><Relationship Id="rId4" Type="http://schemas.openxmlformats.org/officeDocument/2006/relationships/image" Target="../media/image248.jpeg"/></Relationships>
</file>

<file path=ppt/slides/_rels/slide183.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184.xml.rels><?xml version="1.0" encoding="UTF-8" standalone="yes"?>
<Relationships xmlns="http://schemas.openxmlformats.org/package/2006/relationships"><Relationship Id="rId3" Type="http://schemas.openxmlformats.org/officeDocument/2006/relationships/image" Target="../media/image255.jpeg"/><Relationship Id="rId2" Type="http://schemas.openxmlformats.org/officeDocument/2006/relationships/image" Target="../media/image230.gif"/><Relationship Id="rId1" Type="http://schemas.openxmlformats.org/officeDocument/2006/relationships/slideLayout" Target="../slideLayouts/slideLayout2.xml"/><Relationship Id="rId4" Type="http://schemas.openxmlformats.org/officeDocument/2006/relationships/image" Target="../media/image256.jpeg"/></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image" Target="../media/image257.gif"/><Relationship Id="rId1" Type="http://schemas.openxmlformats.org/officeDocument/2006/relationships/slideLayout" Target="../slideLayouts/slideLayout2.xml"/><Relationship Id="rId4" Type="http://schemas.openxmlformats.org/officeDocument/2006/relationships/image" Target="../media/image259.jpeg"/></Relationships>
</file>

<file path=ppt/slides/_rels/slide187.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image" Target="../media/image52.gif"/><Relationship Id="rId1" Type="http://schemas.openxmlformats.org/officeDocument/2006/relationships/slideLayout" Target="../slideLayouts/slideLayout2.xml"/><Relationship Id="rId4" Type="http://schemas.openxmlformats.org/officeDocument/2006/relationships/image" Target="../media/image261.jpeg"/></Relationships>
</file>

<file path=ppt/slides/_rels/slide188.xml.rels><?xml version="1.0" encoding="UTF-8" standalone="yes"?>
<Relationships xmlns="http://schemas.openxmlformats.org/package/2006/relationships"><Relationship Id="rId3" Type="http://schemas.openxmlformats.org/officeDocument/2006/relationships/image" Target="../media/image262.jpeg"/><Relationship Id="rId2" Type="http://schemas.openxmlformats.org/officeDocument/2006/relationships/image" Target="../media/image52.gif"/><Relationship Id="rId1" Type="http://schemas.openxmlformats.org/officeDocument/2006/relationships/slideLayout" Target="../slideLayouts/slideLayout2.xml"/><Relationship Id="rId6" Type="http://schemas.openxmlformats.org/officeDocument/2006/relationships/image" Target="../media/image260.jpeg"/><Relationship Id="rId5" Type="http://schemas.openxmlformats.org/officeDocument/2006/relationships/image" Target="../media/image254.jpeg"/><Relationship Id="rId4" Type="http://schemas.openxmlformats.org/officeDocument/2006/relationships/image" Target="../media/image253.jpeg"/></Relationships>
</file>

<file path=ppt/slides/_rels/slide189.xml.rels><?xml version="1.0" encoding="UTF-8" standalone="yes"?>
<Relationships xmlns="http://schemas.openxmlformats.org/package/2006/relationships"><Relationship Id="rId3" Type="http://schemas.openxmlformats.org/officeDocument/2006/relationships/image" Target="../media/image264.jpeg"/><Relationship Id="rId2" Type="http://schemas.openxmlformats.org/officeDocument/2006/relationships/image" Target="../media/image263.gif"/><Relationship Id="rId1" Type="http://schemas.openxmlformats.org/officeDocument/2006/relationships/slideLayout" Target="../slideLayouts/slideLayout2.xml"/><Relationship Id="rId4" Type="http://schemas.openxmlformats.org/officeDocument/2006/relationships/image" Target="../media/image265.jpeg"/></Relationships>
</file>

<file path=ppt/slides/_rels/slide1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3.gif"/></Relationships>
</file>

<file path=ppt/slides/_rels/slide190.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28.gif"/><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3" Type="http://schemas.openxmlformats.org/officeDocument/2006/relationships/image" Target="../media/image268.jpeg"/><Relationship Id="rId2" Type="http://schemas.openxmlformats.org/officeDocument/2006/relationships/image" Target="../media/image267.jpe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23.gif"/><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23.gif"/><Relationship Id="rId1" Type="http://schemas.openxmlformats.org/officeDocument/2006/relationships/slideLayout" Target="../slideLayouts/slideLayout2.xml"/><Relationship Id="rId5" Type="http://schemas.openxmlformats.org/officeDocument/2006/relationships/image" Target="../media/image40.jpeg"/><Relationship Id="rId4" Type="http://schemas.openxmlformats.org/officeDocument/2006/relationships/image" Target="../media/image39.jpe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image" Target="../media/image45.jpeg"/></Relationships>
</file>

<file path=ppt/slides/_rels/slide27.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image" Target="../media/image46.jpe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29.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3.gif"/><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2.gif"/><Relationship Id="rId2" Type="http://schemas.openxmlformats.org/officeDocument/2006/relationships/image" Target="../media/image50.gif"/><Relationship Id="rId1" Type="http://schemas.openxmlformats.org/officeDocument/2006/relationships/slideLayout" Target="../slideLayouts/slideLayout2.xml"/><Relationship Id="rId5" Type="http://schemas.openxmlformats.org/officeDocument/2006/relationships/image" Target="../media/image54.jpeg"/><Relationship Id="rId4" Type="http://schemas.openxmlformats.org/officeDocument/2006/relationships/image" Target="../media/image53.jpeg"/></Relationships>
</file>

<file path=ppt/slides/_rels/slide3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0.gif"/><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38.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gif"/><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gif"/><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0.gi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7.png"/><Relationship Id="rId4" Type="http://schemas.openxmlformats.org/officeDocument/2006/relationships/oleObject" Target="../embeddings/oleObject1.bin"/></Relationships>
</file>

<file path=ppt/slides/_rels/slide50.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70.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eur.news1.yimg.com/eur.yimg.com/xp/eurpr_tp/20040121/10/3232780079.jpg" TargetMode="External"/><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80.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xml"/><Relationship Id="rId6" Type="http://schemas.openxmlformats.org/officeDocument/2006/relationships/image" Target="../media/image106.jpeg"/><Relationship Id="rId5" Type="http://schemas.openxmlformats.org/officeDocument/2006/relationships/image" Target="../media/image105.jpeg"/><Relationship Id="rId4" Type="http://schemas.openxmlformats.org/officeDocument/2006/relationships/image" Target="../media/image104.jpeg"/></Relationships>
</file>

<file path=ppt/slides/_rels/slide89.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90.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43.gif"/><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12.jpe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43.gif"/><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_rels/slide95.xml.rels><?xml version="1.0" encoding="UTF-8" standalone="yes"?>
<Relationships xmlns="http://schemas.openxmlformats.org/package/2006/relationships"><Relationship Id="rId3" Type="http://schemas.openxmlformats.org/officeDocument/2006/relationships/image" Target="../media/image116.jpeg"/><Relationship Id="rId7" Type="http://schemas.openxmlformats.org/officeDocument/2006/relationships/image" Target="../media/image120.jpeg"/><Relationship Id="rId2" Type="http://schemas.openxmlformats.org/officeDocument/2006/relationships/image" Target="../media/image50.gif"/><Relationship Id="rId1" Type="http://schemas.openxmlformats.org/officeDocument/2006/relationships/slideLayout" Target="../slideLayouts/slideLayout2.xml"/><Relationship Id="rId6" Type="http://schemas.openxmlformats.org/officeDocument/2006/relationships/image" Target="../media/image119.jpeg"/><Relationship Id="rId5" Type="http://schemas.openxmlformats.org/officeDocument/2006/relationships/image" Target="../media/image118.jpeg"/><Relationship Id="rId4" Type="http://schemas.openxmlformats.org/officeDocument/2006/relationships/image" Target="../media/image117.jpeg"/></Relationships>
</file>

<file path=ppt/slides/_rels/slide96.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58.gif"/><Relationship Id="rId1" Type="http://schemas.openxmlformats.org/officeDocument/2006/relationships/slideLayout" Target="../slideLayouts/slideLayout2.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122.jpeg"/></Relationships>
</file>

<file path=ppt/slides/_rels/slide97.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image" Target="../media/image43.gif"/><Relationship Id="rId1" Type="http://schemas.openxmlformats.org/officeDocument/2006/relationships/slideLayout" Target="../slideLayouts/slideLayout2.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98.xml.rels><?xml version="1.0" encoding="UTF-8" standalone="yes"?>
<Relationships xmlns="http://schemas.openxmlformats.org/package/2006/relationships"><Relationship Id="rId3" Type="http://schemas.openxmlformats.org/officeDocument/2006/relationships/image" Target="../media/image130.png"/><Relationship Id="rId7" Type="http://schemas.openxmlformats.org/officeDocument/2006/relationships/image" Target="../media/image134.png"/><Relationship Id="rId2" Type="http://schemas.openxmlformats.org/officeDocument/2006/relationships/image" Target="../media/image129.png"/><Relationship Id="rId1" Type="http://schemas.openxmlformats.org/officeDocument/2006/relationships/slideLayout" Target="../slideLayouts/slideLayout1.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1.png"/></Relationships>
</file>

<file path=ppt/slides/_rels/slide9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 Id="rId4" Type="http://schemas.openxmlformats.org/officeDocument/2006/relationships/image" Target="../media/image13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2" descr="http://www.plantillaspowerpoint.net/wp-content/uploads/2009/03/3279725831_e460e39bc2_b.jpg"/>
          <p:cNvPicPr>
            <a:picLocks noChangeAspect="1" noChangeArrowheads="1"/>
          </p:cNvPicPr>
          <p:nvPr/>
        </p:nvPicPr>
        <p:blipFill>
          <a:blip r:embed="rId2" cstate="print"/>
          <a:srcRect/>
          <a:stretch>
            <a:fillRect/>
          </a:stretch>
        </p:blipFill>
        <p:spPr bwMode="auto">
          <a:xfrm>
            <a:off x="0" y="1"/>
            <a:ext cx="9144000" cy="6858000"/>
          </a:xfrm>
          <a:prstGeom prst="rect">
            <a:avLst/>
          </a:prstGeom>
          <a:noFill/>
        </p:spPr>
      </p:pic>
      <p:sp>
        <p:nvSpPr>
          <p:cNvPr id="4" name="3 Rectángulo"/>
          <p:cNvSpPr/>
          <p:nvPr/>
        </p:nvSpPr>
        <p:spPr>
          <a:xfrm>
            <a:off x="1450366" y="188640"/>
            <a:ext cx="6073073" cy="6463308"/>
          </a:xfrm>
          <a:prstGeom prst="rect">
            <a:avLst/>
          </a:prstGeom>
          <a:noFill/>
        </p:spPr>
        <p:txBody>
          <a:bodyPr wrap="none" lIns="91440" tIns="45720" rIns="91440" bIns="45720">
            <a:spAutoFit/>
          </a:bodyPr>
          <a:lstStyle/>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UNIVERSIDAD AUTONOMA DE CHIAPAS</a:t>
            </a:r>
          </a:p>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FACULTAD DE CIENCIAS QUIMICAS</a:t>
            </a:r>
          </a:p>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CAMPUS IV</a:t>
            </a:r>
          </a:p>
          <a:p>
            <a:pPr algn="ct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ATENCIÓN FARMACEUTICA</a:t>
            </a:r>
          </a:p>
          <a:p>
            <a:pPr algn="ct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E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FARMACOVIGILANCIA</a:t>
            </a:r>
          </a:p>
          <a:p>
            <a:pPr algn="ctr"/>
            <a:r>
              <a:rPr lang="es-E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Y GENERALIDADES EN AFIN </a:t>
            </a:r>
          </a:p>
          <a:p>
            <a:pPr algn="ctr"/>
            <a:r>
              <a:rPr lang="es-ES" sz="4000" b="1" dirty="0" smtClean="0">
                <a:ln w="900" cmpd="sng">
                  <a:solidFill>
                    <a:schemeClr val="accent1">
                      <a:satMod val="190000"/>
                      <a:alpha val="55000"/>
                    </a:schemeClr>
                  </a:solidFill>
                  <a:prstDash val="solid"/>
                </a:ln>
                <a:solidFill>
                  <a:schemeClr val="accent1">
                    <a:satMod val="200000"/>
                    <a:tint val="3000"/>
                  </a:schemeClr>
                </a:solidFill>
                <a:effectLst>
                  <a:innerShdw blurRad="101600" dist="76200" dir="5400000">
                    <a:schemeClr val="accent1">
                      <a:satMod val="190000"/>
                      <a:tint val="100000"/>
                      <a:alpha val="74000"/>
                    </a:schemeClr>
                  </a:innerShdw>
                </a:effectLst>
              </a:rPr>
              <a:t>FARMACEUTICA</a:t>
            </a:r>
          </a:p>
          <a:p>
            <a:pPr algn="ct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a:t>
            </a:r>
          </a:p>
          <a:p>
            <a:pPr algn="ct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QFB ABRAHAM C. GOMEZ CHOEL</a:t>
            </a:r>
          </a:p>
          <a:p>
            <a:pPr algn="ct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TAPACHULA CHIAPAS,  A </a:t>
            </a:r>
            <a:r>
              <a:rPr lang="es-ES" dirty="0">
                <a:ln w="18415" cmpd="sng">
                  <a:solidFill>
                    <a:srgbClr val="FFFFFF"/>
                  </a:solidFill>
                  <a:prstDash val="solid"/>
                </a:ln>
                <a:solidFill>
                  <a:srgbClr val="FFFFFF"/>
                </a:solidFill>
                <a:effectLst>
                  <a:outerShdw blurRad="63500" dir="3600000" algn="tl" rotWithShape="0">
                    <a:srgbClr val="000000">
                      <a:alpha val="70000"/>
                    </a:srgbClr>
                  </a:outerShdw>
                </a:effectLst>
              </a:rPr>
              <a:t>6</a:t>
            </a: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 DE </a:t>
            </a: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SEPTIEMBRE </a:t>
            </a: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DE </a:t>
            </a:r>
            <a:r>
              <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2020.</a:t>
            </a:r>
            <a:endParaRPr lang="es-ES" dirty="0"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a:p>
            <a:pPr algn="ctr"/>
            <a:endParaRPr lang="es-ES" sz="240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pic>
        <p:nvPicPr>
          <p:cNvPr id="5" name="4 Imagen" descr="http://1.bp.blogspot.com/_g6Pol9dzhrs/SAbEDS33FRI/AAAAAAAAAJY/G2UnK_CMJiM/s400/EscudoUNACH.jpg"/>
          <p:cNvPicPr/>
          <p:nvPr/>
        </p:nvPicPr>
        <p:blipFill>
          <a:blip r:embed="rId3" cstate="print"/>
          <a:srcRect l="1726"/>
          <a:stretch>
            <a:fillRect/>
          </a:stretch>
        </p:blipFill>
        <p:spPr bwMode="auto">
          <a:xfrm>
            <a:off x="1043608" y="476672"/>
            <a:ext cx="1152128" cy="1113406"/>
          </a:xfrm>
          <a:prstGeom prst="rect">
            <a:avLst/>
          </a:prstGeom>
          <a:noFill/>
          <a:ln w="9525">
            <a:noFill/>
            <a:miter lim="800000"/>
            <a:headEnd/>
            <a:tailEnd/>
          </a:ln>
        </p:spPr>
      </p:pic>
      <p:pic>
        <p:nvPicPr>
          <p:cNvPr id="6" name="5 Imagen" descr="Logo QFB"/>
          <p:cNvPicPr/>
          <p:nvPr/>
        </p:nvPicPr>
        <p:blipFill>
          <a:blip r:embed="rId4" cstate="print">
            <a:duotone>
              <a:prstClr val="black"/>
              <a:schemeClr val="bg1">
                <a:tint val="45000"/>
                <a:satMod val="400000"/>
              </a:schemeClr>
            </a:duotone>
          </a:blip>
          <a:srcRect/>
          <a:stretch>
            <a:fillRect/>
          </a:stretch>
        </p:blipFill>
        <p:spPr bwMode="auto">
          <a:xfrm>
            <a:off x="6660232" y="404664"/>
            <a:ext cx="1782872" cy="1523732"/>
          </a:xfrm>
          <a:prstGeom prst="rect">
            <a:avLst/>
          </a:prstGeom>
          <a:noFill/>
        </p:spPr>
      </p:pic>
    </p:spTree>
    <p:extLst>
      <p:ext uri="{BB962C8B-B14F-4D97-AF65-F5344CB8AC3E}">
        <p14:creationId xmlns:p14="http://schemas.microsoft.com/office/powerpoint/2010/main" val="1938130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857224" y="1785926"/>
            <a:ext cx="7500990" cy="3170099"/>
          </a:xfrm>
          <a:prstGeom prst="rect">
            <a:avLst/>
          </a:prstGeom>
          <a:noFill/>
        </p:spPr>
        <p:txBody>
          <a:bodyPr wrap="square" lIns="91440" tIns="45720" rIns="91440" bIns="45720">
            <a:spAutoFit/>
          </a:bodyPr>
          <a:lstStyle/>
          <a:p>
            <a:pPr algn="ctr"/>
            <a:r>
              <a:rPr lang="es-MX"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Clasificación de eventos adversos</a:t>
            </a:r>
            <a:r>
              <a:rPr lang="es-MX"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t>
            </a:r>
          </a:p>
          <a:p>
            <a:pPr algn="ctr"/>
            <a:r>
              <a:rPr lang="es-MX"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t>
            </a:r>
            <a:r>
              <a:rPr lang="es-MX"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sospechas de reacción </a:t>
            </a:r>
            <a:endParaRPr lang="es-MX"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es-MX"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adversa </a:t>
            </a:r>
            <a:r>
              <a:rPr lang="es-MX"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y las reacciones </a:t>
            </a:r>
            <a:endParaRPr lang="es-MX"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es-MX" sz="4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adversas </a:t>
            </a:r>
            <a:r>
              <a:rPr lang="es-MX"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de</a:t>
            </a:r>
            <a:br>
              <a:rPr lang="es-MX"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br>
            <a:r>
              <a:rPr lang="es-MX" sz="4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los medicamentos</a:t>
            </a:r>
          </a:p>
        </p:txBody>
      </p:sp>
      <p:pic>
        <p:nvPicPr>
          <p:cNvPr id="39938" name="Picture 2" descr="http://t2.gstatic.com/images?q=tbn:ANd9GcT5Esuk31Z_7vDoCYfglsdMfXh24f39u1q9bnEEA1T3JzAoIlJq"/>
          <p:cNvPicPr>
            <a:picLocks noChangeAspect="1" noChangeArrowheads="1"/>
          </p:cNvPicPr>
          <p:nvPr/>
        </p:nvPicPr>
        <p:blipFill>
          <a:blip r:embed="rId2"/>
          <a:srcRect/>
          <a:stretch>
            <a:fillRect/>
          </a:stretch>
        </p:blipFill>
        <p:spPr bwMode="auto">
          <a:xfrm>
            <a:off x="285720" y="4895869"/>
            <a:ext cx="2154609" cy="1604965"/>
          </a:xfrm>
          <a:prstGeom prst="rect">
            <a:avLst/>
          </a:prstGeom>
          <a:ln>
            <a:noFill/>
          </a:ln>
          <a:effectLst>
            <a:outerShdw blurRad="292100" dist="139700" dir="2700000" algn="tl" rotWithShape="0">
              <a:srgbClr val="333333">
                <a:alpha val="65000"/>
              </a:srgbClr>
            </a:outerShdw>
          </a:effectLst>
        </p:spPr>
      </p:pic>
      <p:pic>
        <p:nvPicPr>
          <p:cNvPr id="2" name="Picture 2" descr="https://www.silanes.com.mx/images/farmacovigilancia_importancia.png"/>
          <p:cNvPicPr>
            <a:picLocks noChangeAspect="1" noChangeArrowheads="1"/>
          </p:cNvPicPr>
          <p:nvPr/>
        </p:nvPicPr>
        <p:blipFill>
          <a:blip r:embed="rId3"/>
          <a:srcRect/>
          <a:stretch>
            <a:fillRect/>
          </a:stretch>
        </p:blipFill>
        <p:spPr bwMode="auto">
          <a:xfrm>
            <a:off x="7072330" y="95240"/>
            <a:ext cx="1933575" cy="1905000"/>
          </a:xfrm>
          <a:prstGeom prst="rect">
            <a:avLst/>
          </a:prstGeom>
          <a:noFill/>
        </p:spPr>
      </p:pic>
    </p:spTree>
    <p:extLst>
      <p:ext uri="{BB962C8B-B14F-4D97-AF65-F5344CB8AC3E}">
        <p14:creationId xmlns:p14="http://schemas.microsoft.com/office/powerpoint/2010/main" val="3859866075"/>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lstStyle/>
          <a:p>
            <a:pPr algn="just"/>
            <a:r>
              <a:rPr lang="es-MX" dirty="0"/>
              <a:t>Se tienen datos del periodo paleolítico donde ya se usaban plantas y partes de los animales. </a:t>
            </a:r>
            <a:endParaRPr lang="es-MX" dirty="0" smtClean="0"/>
          </a:p>
          <a:p>
            <a:pPr algn="just"/>
            <a:r>
              <a:rPr lang="es-MX" dirty="0" smtClean="0"/>
              <a:t>La </a:t>
            </a:r>
            <a:r>
              <a:rPr lang="es-MX" dirty="0"/>
              <a:t>práctica es más antigua que la </a:t>
            </a:r>
            <a:r>
              <a:rPr lang="es-MX" dirty="0" smtClean="0"/>
              <a:t>palabra.</a:t>
            </a:r>
          </a:p>
          <a:p>
            <a:pPr algn="just"/>
            <a:r>
              <a:rPr lang="es-MX" dirty="0" smtClean="0"/>
              <a:t>Mesopotamia</a:t>
            </a:r>
            <a:r>
              <a:rPr lang="es-MX" dirty="0"/>
              <a:t>, Egipto y China </a:t>
            </a:r>
            <a:r>
              <a:rPr lang="es-MX" dirty="0" smtClean="0"/>
              <a:t>usaban </a:t>
            </a:r>
            <a:r>
              <a:rPr lang="es-MX" dirty="0"/>
              <a:t>procesos químicos para la elaboración de remedios.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 y="2988129"/>
            <a:ext cx="3851103" cy="24206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140968"/>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527906"/>
            <a:ext cx="3055276" cy="233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51009317"/>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76672"/>
            <a:ext cx="8229600" cy="4525963"/>
          </a:xfrm>
        </p:spPr>
        <p:txBody>
          <a:bodyPr>
            <a:normAutofit/>
          </a:bodyPr>
          <a:lstStyle/>
          <a:p>
            <a:pPr algn="just"/>
            <a:r>
              <a:rPr lang="es-MX" dirty="0"/>
              <a:t>En la antigüedad, la medicina y la farmacia fueron practicadas conjuntamente y, generalmente, por sacerdotes. </a:t>
            </a:r>
            <a:endParaRPr lang="es-MX" dirty="0" smtClean="0"/>
          </a:p>
          <a:p>
            <a:pPr algn="just"/>
            <a:r>
              <a:rPr lang="es-MX" dirty="0" smtClean="0"/>
              <a:t>Éstos </a:t>
            </a:r>
            <a:r>
              <a:rPr lang="es-MX" dirty="0"/>
              <a:t>tenían tiempo para especular sobre el origen de los cambios que observaban en el mundo que les rodeaba. </a:t>
            </a:r>
            <a:endParaRPr lang="es-MX" dirty="0" smtClean="0"/>
          </a:p>
          <a:p>
            <a:pPr algn="just"/>
            <a:endParaRPr lang="es-MX" dirty="0"/>
          </a:p>
        </p:txBody>
      </p:sp>
      <p:pic>
        <p:nvPicPr>
          <p:cNvPr id="4098" name="Picture 2" descr="https://encrypted-tbn3.gstatic.com/images?q=tbn:ANd9GcQFANzPs5qEYaZzuksMgqaVt_tcGeyZeDRYCESt6aKIeNiaUdT8z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638930"/>
            <a:ext cx="2376264" cy="32134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638930"/>
            <a:ext cx="2987824" cy="30236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615292"/>
            <a:ext cx="2592288" cy="32371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29803443"/>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4898607"/>
            <a:ext cx="8229600" cy="1800200"/>
          </a:xfrm>
        </p:spPr>
        <p:txBody>
          <a:bodyPr/>
          <a:lstStyle/>
          <a:p>
            <a:pPr algn="just"/>
            <a:r>
              <a:rPr lang="es-MX" dirty="0" smtClean="0"/>
              <a:t>Sus teorías tenían mucho de magia, pero también desarrollaron la astronomía, las matemáticas y en cierto modo la química.</a:t>
            </a:r>
          </a:p>
          <a:p>
            <a:pPr algn="just"/>
            <a:endParaRPr lang="es-MX" dirty="0"/>
          </a:p>
        </p:txBody>
      </p:sp>
      <p:pic>
        <p:nvPicPr>
          <p:cNvPr id="5122" name="Picture 2" descr="http://www.oocities.org/es/hechizos1/img/img-magi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11" y="1628800"/>
            <a:ext cx="2428535"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125" y="2456642"/>
            <a:ext cx="3435843" cy="233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42899"/>
            <a:ext cx="4790635" cy="2313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45944546"/>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5040560"/>
          </a:xfrm>
        </p:spPr>
        <p:txBody>
          <a:bodyPr/>
          <a:lstStyle/>
          <a:p>
            <a:pPr algn="just"/>
            <a:r>
              <a:rPr lang="es-MX" dirty="0"/>
              <a:t>Los griegos que eran buenos conocedores de las drogas y sus virtudes, propagaron la farmacia en Europa. </a:t>
            </a:r>
            <a:endParaRPr lang="es-MX" dirty="0" smtClean="0"/>
          </a:p>
          <a:p>
            <a:pPr algn="just"/>
            <a:endParaRPr lang="es-MX" dirty="0"/>
          </a:p>
          <a:p>
            <a:pPr algn="just"/>
            <a:endParaRPr lang="es-MX" dirty="0" smtClean="0"/>
          </a:p>
          <a:p>
            <a:pPr algn="just"/>
            <a:endParaRPr lang="es-MX" dirty="0" smtClean="0"/>
          </a:p>
          <a:p>
            <a:pPr algn="just"/>
            <a:r>
              <a:rPr lang="es-MX" dirty="0" smtClean="0"/>
              <a:t>La </a:t>
            </a:r>
            <a:r>
              <a:rPr lang="es-MX" dirty="0"/>
              <a:t>escuela de Hipócrates ya hacía uso de muchos preparados terapéuticos. </a:t>
            </a:r>
          </a:p>
        </p:txBody>
      </p:sp>
      <p:pic>
        <p:nvPicPr>
          <p:cNvPr id="6146" name="Picture 2" descr="https://encrypted-tbn1.gstatic.com/images?q=tbn:ANd9GcRzOVh6PNUDT25ftL1Bjhd6cuVX8Iwx6u_99QeOj6f64K_2yvQy1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700808"/>
            <a:ext cx="3888432" cy="2123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TEhUUEhQWFhQXGCIYGBgYFx8ZHBoaHRobHBoaGx0cHikiGCAmHBgYITEhJSkrLi4uHyAzODMsNygtLisBCgoKDg0OGxAQGywkICQsLCw3LCwsLC80LCwsLCwsLCwsLCwsLCwsLCwsLCwsLCwsLCwsLCwsLCwsLCwsLCwsLP/AABEIAM8A8wMBIgACEQEDEQH/xAAbAAACAwEBAQAAAAAAAAAAAAAEBQIDBgABB//EAEUQAAIBAgQDBQYDBQgABAcAAAECEQMhAAQSMQVBUSJhcYGRBhMyobHBQtHwFCNicuEHFTNSkqKy8VOCwtIWJENEc4OT/8QAGgEAAwEBAQEAAAAAAAAAAAAAAgMEBQEABv/EAC8RAAICAQMCBAUDBQEAAAAAAAECABEDEiExBEETIlGRMmFxgaEUI/AFYsHR4UL/2gAMAwEAAhEDEQA/AFAwBSytQ9fI/wBcMKYk/rrh0aQHIW6GPLlib+muFDE/KO61NVRFR4fU3g+cjHiGdtpg3O48zg6nxNXkAFdJvJtdW7/DE+FBBJZgAS3zP5AYobrCWpQJOOnFbmBCnqkKwJFyA/1viI4dVOx/3W+uHfAcpTNR2WCDpC9++2NJTyTC4ETyxT0/UvXb2i36dfWYelwCuTu3kZ++LV4PVAu7j1xuRSbaB8rfLHNlpNwO636jFJ6kkcD2gDpx6mYR+C1Tc1G/1HFLcIqD8bGf4sbirl+4frxI5Y8p5cxcQfE/+7ALn3uh7TxwD1Mw6cHqz8TW7/64Lp8Eqf8AiP6HGuFNgbE/P749ZT0HynHm6m+w9p4dOPUzK/3LUgdtun4sd/clX/xGHmcaWrSmYA/pigUJmSB5/wBcKOf+0e0MYB6n3me/u51sXJP8xxFOF1if8Qgd7H9b4fikeTAjvM/fHtVIsYOENkDdhCGMjuZmc9l2ptSU1KhLvpMMYiG+hg4ZDgrb+9c/+c/TCH2trgZigBHZhjKzYtbazCxtvjfNVHImdpg4n1C7oR+jaIDwRpP71vNziyn7O1CP8Zv9Rw5er/CxER8JxOlmYF0Y+MD74PUp7D2g6K7mZTjnCKlCg9X37kqJtO+wmLxJws9mqdWvR1Gs4KtpMk/K97EYa/2jZwCiEsCxEAkyQN4gxzG/KecYUewucdaOZVFZ3WHVZIG0QDyJIwpyLJoewjAnl5PvBPajPVMuRSSq+siWJmQOUXi98M/ZjMvmaWr3h1L2WuRfr32xj+IcPruzu6QSxLSRYmDFzMDWvrh5/ZyKq5hlVSUKy+0LazGd94t1wHkq9vxCKEesfcRpNSRmarEC0tEmJAHfjK8H43VNbTUqNpbYFtjvH29Maf2xyTVNLBjpBgrvJJ3juBOMRnMpo626Da35jAqyE1Q9oYxHRYJ/M33A8rXq0Kb6xLLJJJnui0dMS9n6FatTZy9hUdQY30sR1kbYlwbMleG0mRh2VAJB2FxHiOuBv7PqlT3lTTBpj4ut9iBzMzf15Y4zJfwjb5QQpq7MY8RovTpkav3rjsGRA5g+e0eOAOHZ8VlkAiLEHkYuMH5yiK7ai+ntSLNaCdMW5RO2BaWURGdkNnbUVH4TAkYzXyBiZai0JbjsdjsBDizKiWHiPrhvn6qLJYnpHmB6XGEqVNPa6XxfmFaodRiB8MjrBg/LF2HKEQ3I86liAILlOGsw30zEqBqIMG1vHDNeEgrdiLWE3mDy04ub3rkAv/5UBA8euK80xpg7ydpHzv3keuBTISfLBZABvFb0TRKwdkJ8yQD5RONx7O8SNenDkFxabdo6VLHbkWAxlhTqVARoEERMbW8O84oyJalU13AUkx1gFtPmQgxo4nK7GRsKNjifRadATsfX7Yup0bkR6nAwNQgXE8+8xfFXD6eYNUu1lgDSxtuTItabenfijxexh6fSMalAzbxtit6H6t+WJ5YtLq5GsGRG2k7fl4Rj2qdO8Fjso+pjlvjxba52oozjstUgMSoVTdeZLSZ7hpMYuy9RKxIR9hceP/eK+KcUCKQnacCbEx6jfCfhvGEoqxZWaoTcgTYSN7DcYm8YFqhFaE0tLKBRvvtbFL0hNl+W98R4XxNGRiWmbk9BAEd3XzOCs9pQWIBEm/LDi6hbnBvAqqWiJ+mFWV4klUMyiQnZM7TG/eL4cZHMCpS1Ay+zgcj4d++FFakidikAqltgLEzdrd/zxN1GYYl1Q0XUZgOO1zWrEqthABSTMHf+E3FsfTuHZkVqSvIkAAxeGgSJImx64yOey4RGIF5mZ3Mg/wDpHpiPBM41MqRGjVJtvAEfMAYlw9UGMflxFVBm1YA2E/TFVROp+f68MG0DN9++I2JB+mOzMAFjsAT6XxePWTmfN/bym5dELPpjVpKgKTcBgRcm8dMA+xlQUs1GptNQaYGxaezq59b4d8RyL5iqarSo+ECZAXTIieptHWThSuSNGorqQWUhp8r/AJYh8ddRHaVeHeMese8WB1VEMQqKdhznnF/hX0GFnsjm0TM1mYgDQADIHMeWDuI5wulQydPuwR5qSb88eUVoKoJCi+om3xRH0tiFX0MTUoNsgEr9ss2Gp6U3m9/+oxhuK1STBHry/V8aviC0UQ6IGmxM9J35czjFZmuXaYIHTeMW9OdZ1VFt5E03zH1DjAXhzUJhjUiI2UwxaecwRhl7JVNKNUAlqbhgAY7JInn3EeeMTUE3vht7IJqzdFJszgEYflS1J+8mBo1N3nBUOZ0ItqnvCLT8Jnc9JiO/C7gdV3UPUF3QN5S4t02xpK1V0qazSuupVa5hWbtbExy5DC1mTUFpiAqARIMSzH1ueXTGMrg2K+/8+0u3ksdjsdgp6Jykhh1GGC0k0rMwABJMCYHhOA6IN9NjyPTF6oAZqFql7BRbaIuf6Ydq2qIYb3HGRqA2Ugdbb+OCE4R2y4eSdxFiYAPPwwJSqU0GonTG6gTc8idvTB7qrLqDENaxPQj02wzFtuYt99hKaOtgBGzwYtAjA2fyZgtpvPh2QRf5DDzIZGAxBb/cT88evlf3YLhtUXsPSefri0ZANxElCRRivg3GX1qjGV+ckgD1JHqfLWnPgLCDV4Xn5363xja2QVmVxNMt2u+3OBI3GKaXDmpAinVmYJXbnqsD4YJ8w5Bik1LsRcZZ816NYVfeK7vEoLKey0AmeUHFrcVIBN/et8V9ugFrx3Rzwoyldg37252g8gAWPoZwxZdB1KutgDzFhEn6YRk6gjymNx47siSpZZnPvHdgd+hP9O83wBm9IsB2fDc9e/54IzUEF2JMCQPKcQdrslSzAgdgzvEXied7Yn8S+I7TUGydIgkrIkbQNo7p9cNqGdpzFYFjAMGdM9oRA3PZB8zhXRppqVZIYzAPdvJA5RGKs5WCEgkiBcgSbyvWeZEd+Hrk7RJSt4XUypLe8JNNGsEBgsJ2gcp64JNSAbDWdv4VjYYUrxiATI1CYne0jy+E4nkawqVBvuZ9G/I4kzEtuY3FXAlWbZXWxBJg3PJjb1xDK5VWRpZQVY2LCDcDr1kYa5SsCrEqF0kiBtAAIj1wirZiYaw7Q27mP3wjE29ASp1tdzNBwfiRpfu3P8IkiBcW7ueGPFhUbsoygESe8TDLtaROMVn83cn+vIH74sy/FX0+7V2ViJVxy2JHcd8XnI/h1IkrVGVfh8wC0w02LfDcBN7Rb0wsz/DVVSAZIWJM7z8W+/LA+YZ7s1RmZF09xmR/7TPfheKQE6WfSDIv3QT0n8xiVEJ31fiW3R4hmUqs61UqTpAAFhYGbDHU+E0qgLvrYnsGCBsZExF8FcJyRCs7X1DsyZMXuduuIJknY09KtAd9RHeBGOa6Y6TUOtSixB85wRIKIT2iGe+wvMW6gYT5ngYUDUpJgSdR+Kb+othzWp1qVJStmnTfyt5xvgNs1VZhL9nVq5WX/L374bjbJyGFQdK3uIk/YF5Je/4j5emHHsXwxjn6RUWU+8N9hf8ApiipRYCdQtfY8zEdLH64039l7Fs3UMzpokTsPjSDbFYZiDvFZNIGwkOKe0NWnmMzRIVlVS4DTvPd44F4JULEkmZpo3m0kx0vh1xLhSPXrkrJaVJk3WQY32wvy2W93VdQIARQB0AkDGaGxWQo3jgGrfiGY7HY7Hp6LKHP9c8NV3lFLCSIMHnA+hwuySE6gu5EDzt98PeF5YoURmVgz6uybAIDMz3x64cKiGBuDUUbWewO8RMAC/zIxe2eCnTpmIvtvtyxbk6Qu09oKZBHIyfXs4szHD1OnUGjshiBe53uOWCQIXAMBtSqalmV4vBA1CD1J6gDl34u4hxQlStP3cmxkgQDI9RbAOa4bTUr7vWV1qstExInZbb4YPwzL6lTtl2sB2TYCZiB3euLfCFUIi2PMREVoWSgMEGWkXXunnOINlg3ZFZSxtsd9DJ9AD/3jWDgVKAHeodVhHZ5Hx78A53hGVUyGqatWwMkb3jp2jgv0jDexAJHpElXKED4xLAwYm2k+oFji3K1GggldVxubEqQbnlfbl1w0f2JaoCaVUTcdqeaheXcBimp7GVUQh6ygXJ7JIGq2/XA/pm71PBiDsJW6g0+y1IgjTamWM7SZcXkdOWxxKll3di2umHLgtNNgeyqjSAwki1zI3IxOhwCsjErUpkHcEMA2+9j1Pywyy+V90gJC2HaZRAN7kCJ+2G/pgBZEIZSdoqo+z7l2c1UBJkFaZMSIMAcvE9MED2WpODrqliegjYn1Mtee7Go4JnaPuwwqJckntDqQvPaAMKstxQPmGRvibVDSIgNCov+aQC1vHngVGO6qEQTFp9kqEAM7kxJFrxzjpMbYpbgi0mDU2Jk7HmYbkB39cMM7wKqzEjMGCCsMJhTuJ54p4pwthSpqH1FW/GBB7JGwBBjC8ygobWp1FAYVFtLIaFZJMsSbjYm1sIkyn4GDmKpVthG7atsOW4RU/zp/wDzHz7X2wHwQFRU1MJ19IGw5csYysFBZTc0KJ2MV/3OCCSakirpi0abDVtipuFKg1doFXgk7ADZuvIY0tesLiRbwt44W8TqSjKLWk+uGp1LttFnp0HEqKsZIR4PRY6RuP4RgArTWVMr/Ny+QHzxoOE6moIztfTHU2MYR8cykAne18ex5fOUMb4di4wp1a7KWRFgAEd8kggHa0Tgia9PWoClR2g0HtE8he23zwkpOfhLuo0KQAxAuDbfrgo5Ym5955s32wTot1t7QE1c/wCZbn69YoQVVRoliBOk2tvc+WIDgsQTqk9/5Rizh6AioJJBpNuxa4j03OBqqM9CqahYgpTME2mLkTsTAwKq3Cmv+w9YXmC53hm6rqY7QOvIYc+yXD6uUqNU0agx9yREQJB135EgYUZdirsZPxCb3NjOPomRqp7tZIJ09WP1GGu741q+YtiuQ8RFXr1yWK04LVIg9J+Lw8MKKVZmr1QwHZ7Ntt8a7MZqnPPyH5nGRpBf2nMaes+pB/PEmE6ixr+XGtsAIVjsdjsOgSrgaS/MRBtfa+NBlKK6pDEmCLzsYnkOmEfAYBc9Fwfks3YmTqi1ljznD0rvEuCeI2XKNq/dqoJ3JBkx8xufywV+yhn0sSzC5AB0jv26cu/ny7h2YN2LdkndoHIQLGNzi6pTQsWKgnqFHhvafGcaGLGlXW8laxBczlBKAbk7eF8G5nhaVCDJXkCOm4+436YYcHChjSbSx06gdIJF4KzudwRPfi7ieRAQtT7LKJEbGLxG2DIA54nNW8WZf2fhwTVYxtP2vhg2SpsSSo8bj1jEqGaJQNuCJ2P25+WPOH1S+wGm8nqeg+564pXTVCCSZdUziUKJYAnQCdIiYF55QMCvmkzKU2SdN2IPJhAAPhJPkDgzM5AOrK2zSD4HfHZXLpSXSgAA9ccKtrs8T3lr5xXnMylMqHtI6E/bxxGlm6ZIuRyEgj0tfAvGcyrI07ttyIUQdX/Hz88B+zuaCozuWOq0xrIEwCABMT9O7CzmPiadqnQg03H7cFoE6jRpz1KD8sTpZOmh/doi8rKB9ME5Z5X9fXnbFOcqBVJG4Fvthx0gXU4CYk4lxxKZIZTzg6kAYAxIlhzBGKambFWlrUGzxeDyB3Ej54C9pqquqooBCb97c4+eCaNEikqhTpESR8Mi1uuMXO5OsE9pYiilIHeVuCR+v1GMZXN6qGYJkRvPTbG4qjs+WMlkV/e1FI3M735/ryxj9KQNRl5FiC5pVOuC0tAMg7AnoPD0xSKAElQ2wWWB+EctvDD8MoEaducn88BZ2vCNAi3Iz+t8VDMeIOgCM8nVU0kIsNI2IEflgbiVQBDqBYR1HTvGIZOtpoITMRAAi14m/PFGbqFwQLLBjrIA+07YQL1/eMVAYszOd92dSAagoXVuRFgFBEDeCY3sBgVuN10Ik1QTtIF+4ArGNJw7htNlpVEDVKqw5AFlJE6T0sTBvfBuZy602p1QROux+IaQLkgi0TvyxeMuMGityJ8bHhqgHCc+KocVKeitoIBgrrQjeDzmJ3w7XhtMJdJ7IBBNjFxzPOcR4pULVaUMSJYG2wZCQDaOQ6nF2VzLe7S9yoJ9Lm2Jczhdx37Q0UkUZns/kLNHZ9DflsQce8P4j+6XU4BAvPLpgTi2aqK7HW2x/UGRvjN18t2GINilNvESPvh+PEMqeYw3fQZsmz6kga1N4ABEyBse/uwj4IdVas/WfkwGAcrlf3jEzZztbde7nfFvs2kVX/k/9p++DXAuNWozj5dVTQ47HY7C4Mr4TQLpUC7xI8v6Tgqhmwvxk+PX6Rgr2JpSX8Pyw5pcLAeGQMT2wYjnfxgn5jFAwll1fOL8QKaMz7ZskApV7VjETcXF4vi1K7KpU1TFxMXg3gHTbrP9MbB+HUIgqs9LWnb6YAr8BUPZQARKyAT4eE/bDz0uVfhMHx8Z5ESFjOtatxHfIGwIC+AOLsxxCqVdPeTqJYtEEaonT2drAXvjR5b2eWAW0X37MafCRcd1t8WJwCmYOlO8Rt3qeVuUYEdLmPJnjmxekzeRr1agFFGN/wAKi3mdwOZxscnk/coFH4Rv1PM+snHJwzTsyr4DSZizD7jbBKoYGoifCx+WNDBhZBubMly5Qx2i+rxRUbS8gG4MTPKLflzwNxPi1MJYg6uU3I5gDqdhHMjA3tNTqAApR94n4tNyp6wL+gPO2FfAc5TLp7100osLpAibbx8Ni1jAm+4wnL1BUlTDXHYsQ6plajIX0gxJYlgJgGAIBsCTYxJJxLgWRdaYJRtN7kC4JP4Znbu2Jw2Zw5C20G7HkY2B5Ec/KOeCTnkve4kx3DeD54hGc6tRMMihVRbmeLrl4m6sViN+0d/k2FQ4vrMVV7AMgb6gKpRiesStu+eQwn9p8+alRiNhpgjkApIPq/zwGhDaT1JWpomJ7zv0MD7YZk6lisWBTR7muLq8MwDIqSAYjVqAJjn5dO84J49x6ks01Ye8JChQbbgmTysfDGQzaAIAQCQToLapgHY9kbwOvPHUsvMNBaSdWgQ0n8JMxAPKcRkWDfeO8TeaIZtalNmWwEr6f94yb1gjs7EARzMFokQI77b2thlRrGmpLyAfPSAW36mbenTCjM8SsdIIgSnZBiSZJJ2tFhOF9P0jaiQNo3J1I8OrozwGWftaVVCxHNgSNIPOST6HCvMZ1yAQx6aT3+X3xZRzDBjUYK5KkNqG4Mbj0vidamgoq5dmdxIWFtBImYkARvzxaUKkKRPYdC49Zb8/4jbIZdhRDmCt95kAEm14Md+GvBMqKlBmITUTF5Ole6Iv3nv5DGfXjg9z7rRotEgyNI+Lvkg/PHuZ9oU0LToowgABi2km8t2R1JNicSHDk3sd5SjDKPJuI54Fk298AtSAp02EaoWJMi0C8jG1yOQpBAQJEQJNzB2I23m3fjK+yNVVms5kLTkT+Jna++/wx54ZcPL1KZubGIHWJMfL9TggovzSPI5sgSHGaaimlamNIDgFVPZvAJA2Fm5YjkhFNJPKPT+uCePALlFFhYEDvuSfvgLKuAg8SP8AcbYm6tQOJRgJK7xBxkAu3MQce8Oo0zQp/u9RKiZ2IBMA38OWJZ9SWeO8QYsBNx5wPPHvCq8UAT3gDzj1w1Sy49oTlWbeenKDS3YQAgkkCdh1ifMYQ+zCfvWPVD9u/GpQhh0nziRtbGc9nPjI6Ift+WDwudDgzzoNiI6x2Ox2PRcv9n80KVNmPMmLgSYGxIPTHmY4k7kdmoSWhQJjoRJI5TinI14ojl2iJkiOfLGh4Vko/eOpBiEBXbq0RMna/KesYowl2OkcCCyoq6m5kuDZZlOp1AUiw0mQbHa4HOSSTjzMZF3b34DFwOyGt2elwQLEct5w1ruBTAky50xG43bl/lB9RgtkEAKVOzEiOex+HmZPpjY8NfDqZ2o6rmXoZ+q0OtM6aZDNLapkSJVVkxvhjwrj9WtVAWpqpgy5VSLbASVAEk4S8NrOiEjUBoWYA5oZEeGnzww4PxKllcqQ7FV2GxYtyIB32M+GIcWzA3LMgsEVNs1X+I+gxFagPInz/JsZzhntnl6zBIZNVlJCx3AmOyflh/qGxXxsot5xjVDBxsZAyFTuJZWRo2if4vyxgONZT3eYZQARWghgYIdd4PWIMc741db2hoXX3m3K0d0mCMZvjGep1IUiQ2hgegOu4IHZNgPPEfWBciUOY3Bk8NrgtHiRyvvBBIPfIFpBHrBB7rnEKnHF11CNVy8DpqZB4bT64AyNCpUU6mE6QCbcuzefDnjn4Ys3gsxkDaxJInx+mMkY14aUvkLbqIDUzSEAtBWQdImYIE7ee/IC1xg/LUQYNOQCDo+IlCN20mRfpjw8JLMGpwHUzJ2YmbQB0g4sq0iHIMjUJY6Y1lLk3FhECO4Y9k0t8JiwrDcie09ULqILIC5JMyDYXGxM7dwxZUqwIhQR23OqL90WBi3mMQrCw2LHcnYlrA+elT54rNEP2Gn3YMgixPfPmcJ0g7wt+BEPtRnjJTVsL98zE98T6g4Czdccz+gZ+i4C4jVDM7CYNxJ5EwP9qjE2yVSdS6XHiAet5I8MbuHGFQATPckk3IVa0LuepvysPscEAATA6/8AXcJm2Bq1EqrAxMfb54Ip6imqNxPUc/vjj1EmyYKrTvzJPlJA+gwTTQG2ImnEcyB9B/XFqnu78RZjvPq/6OKw/UmP+FcV93R90SSS0lYER1k33mPE42HDmdVK0h7xT2iY0iYFpmYgDvucfN5EyJx9Q9ns0TkwOUMJ7wxjx3xC43ud67AuMBhvdzOe1+eckBjCqSgAFgdI9bNHl44oymaYiVNwWhJF+Y3/AJuWD/aThpb9onkErDv/AAsPU4X5R1C73nsyYuRY7G+/zwzqKZQamX09rqszx0Oomxff4YnaJkWN9trYVq6KIbWoDb2kloMW5xG3LB9XMAuoUliT2iuowRcRy28cJK4OnUv4LSbR1iJljYC3M9xx3Em28F8hJl1DN1AsXClbwBAO+oE7mDBjpiXAkK1oDSNDTyv3ffAYMsBoi5XtNBKiCbC2rfa1ueGPBnDVV7UwGEncmLz0tHphmQAKaE6jMTzGmOx2OxNKoVwVwtENpVm1ws8pMEjynbB/E8+tRdIICwNRnSRI1W5xywv4d/gpvI1FZ23Nu7fFeaoBqjEhSpA7JbSFA+GTzO9o54ox5Dp0gyPKPNDK/GqsKRUVqiEVBTG2hhF/81hNupAxDK8RcnL0rB13IOqFCMGBFo7Pu4/lJ33X1csC/vD8VKFVUaAVsFEkbEmLWthrwPKfjemqcmQC8zcPMahF478P8Yj6RVC5RkqzGm8c0VBa/ZphtuZJ0+hwppcCqVnV6lQim06QD2rEyomy3BM+ONMuVT9nbsk7ARvqami7+KqcDJltTAI5Dpf/ADAEnoYiZ5WPTEz51QD6TRVGYkiJ81wJeyMrTq+/392TqlQ0FiZ0j1x9MbNI9MmAwI0kDa6gxIW0yI54ymUpmiGYdpm06jFwoaQqyTud5692KOBK9UBBIQAaj/8ArRTbxBxX03VL4ZIMj6pHDgES2pwkoiDV2hYK0GxsRqUAgHv1RbpOERpvWeRKWBOrnBJ7PdeT440ecylYFQvuyibAygtGmfiJ25R5YUcQWqlQO9PQpMEqZAJ/Fe63+/UjESZDfIjWwqRdQ/L01UR535+OJ5jMAC2k+s8toHd8sD1agCgkiTuJ57csSbPAwL+mFC2MaAABU8fiBFgrDn8JP5fOMLq2ZZmXsmxJJYREqRA9fHB1assSWAAG8xijN5QFSG8sEoAN1DIsVA8pTqE0kUTsLjSbB5uenZx7xt6lMCmLdmNXInmL7dY8MHZZC4gk+8UgEgwVb8NQdxEA4Z5On7+myVArOrEG1zGzReOlscZ6ayOICIFE+d5PheotLCJtHh4csFtw2SAoJOwAueY6/wAR9MPvazh6Zan75FsCFKja579thjK5DjOuoFGpWYaS2+kMCGP+440cOfKw1LxJsuHCBXBlT5Qu0CQWNhB2Im822v4Y9q5R0SIPTxlVMRPQr640HEMs1RtTZhIAaAEI+OZBv0IHgBhXxDiVUVUchWhmMAkgljq6cregwQzhthFDozAHe4tblbuHrj2mtt/A4qzecZ2UN+FQoA8AP+KjFYIIAPj6YW4vebfR/tYgvcXGdCkx5H9c/D9c8fSPZar+5Vd4qsknn2dQ+QxiPZrKNVaoUIGgfiJEyeyJvzXG24Pkmo0SHj/GDi82Kqpva2I8lcRHW5myPXYSHFVLOgP40akfRh/yVfXGFyyOxGkfgAI59CQesrN8bviLgQxaIq3gTcEMBba9/PGNzgtU92SHJaNO+kuYB6zJjB4zYkNDeB5rM6AwZQzkkb27K6oaI5EwR44EdSq1meCE1FJ/iJTTB3HPuv1xHL5ViRPQDqbKyW62IAHM918OMlkUem3vZKBxMGNTBR2AfKSeQPeMPYqg3i1VmNCBUsqzpTqVTaJVAfjczfqALA9TIHOGmWyJpZhNS6JBleh0mRvtz+X4TjScH4YQffVgJECmg5WtA5dAOW/hfnafvCHiGQww3tyg+cg95xmv1gZ9I4ly49I+czmOx2Ow2cqE5KRRpwVIPxKdyCTJHMET9cH5ckGAs0SlnsbwdTN1mPWMUcOhcrqJNlO3O5+eL9SaKarPu2tCk7fxTc33GHY0JX7yPIwDQRzEUmV7LAqINRG3iV3GLM7xT3ahWcahaY0sWG7XsPHBtDJIH96oOrvc6T9vKMR4Vw+k7sa6TUEkamIEiDpIkDYzHTDVxn4iNhAUqSFvmD5HiKGhpDy/vVYrcHStOJuL3geWLsi4UloNwN+cbRO9j9MFZvgtGo9Ioq02XS5K2BW8iOpsPDF+kAQD1BBMixjY/aMQdWRqmpgIqhIFbEi6gSJsJEm3NvpgzM0hl6MrMAQOhJgAmPGcKcwZXTBDnYgg6uoBe48B64cZPiBfSlRBDCCCDyncEbEA49i0rsZzKrHcSHC3qVaVNqiqATPZa5HKR+HyJws9ps8INOnHZEtawtIHyGLOLgU2CqzrTP4VJtMiwG0WMeOE+edIVBKwGDNyKhw0ibk6R+ow4jUdp3GAtE7yyoUpBRUSxJghSwAmwJje+Kc6WtoVQ6fhAMOBudJWxBPodzGLKt3itpYAwtZTCqT4k3ETF9sEtTHvNbyw0BUZQVDHmSZ2uO1cb4YAFNmQvkJ2EWVsu1V1ldI0gM4BkNYkFfS8SJxQSa1Vag+EdluyRDSb6Zk3jwkd+GnuVGpXUllAaqy1Coa0hptNwL2OFr02p09SoyEkNIJIE8mk8u/nglPpAZzyYdkaoR1Z6iliSh0mQRBgdd4M92G1OigNjTZ95BKMfQ74QHhjIKje8UuXBLaVPZOm53gTP6nDMuGYqbOtyJBEHYj/AK5+GJsgHaU48hOxgXtZkXfLVZNWFXUAxBEi/wBsY/gGQ05qiWEhxqjruD/uGNrxDK6qbKDupAk2uDjL59WpVMvqUnRq+GfhJFvrbFvTN+2UB5/1E5184b+czRVsnU1E6VC94Xb5zhJlyGqu7QbkAQee5EbWt64cPpKakE2tKmQetxbf5YyVeqSDTDHRMkDnPXCEQm7mhjsrtAADbniMH9eeCxQgdcMOFcDqV2C0kJ2BPIeJ5Yq11HsgA54mp/s1QRXMSNQ7O/8Amj642uZuCWCkAWkTHrir2V9mjlqZTVqLnUTEcgLXmJk8t8e8aCUqbbjxY/LEObE7NqmazqWNTF8d4q1WotKkFUbSByBkm2w7us4Eo0kAgkTPW5tue/uOI0MrUYlqcjUPOMSy3DXVpiTvcT5+OOsQBQMNE7mXZuiqwWHUKs226k3m9+fgTgr2cYNXK1ACKVHUEUERBXkdzdjfn5YGXhzVKdWuSGFMkG95CgmBYAAEdedrYE/s5Ytm3B/FSYfNbek446E4yT2E7agbTeuBuxGroL6R0236nAmbU/EsGRB7xyI8D8icJParjdehVCUmAVTFwDMRMyJuTyOHuQcVaPvAID09cdGFmj1H6OMs4GWn9YeqhvMice49cXPjjsacCG5egGo0wfh039JOGmVoKmywOpO1+/a30wqo5wpTpqF1dgHzPh1j64OymVq1I1sQN/Xr3Qfni/Ep0CzQmfk+M94TVqCEJMJqXUDuEkrMC5uv0xmmzbIPeRcHaZm5gW6dRttzwZmOLhTpJ+HsM6wezqU9nrsb/wAXLD2pwyk6I7MKeWAklgVZxaAoN7xv9cbR040puJCAzm15mb4PkszmanvVYgKfiYkL4ADfvxr/AO7yCC+xO4vaSTHl9MF5POIAs0mp0iP3SgHrF4uCeU/XDBRqTUbATI6Rynu7sfPdafGcGuJrdPeJeeYv/ZqaqZKfxLIMgC0GbEG+rwwDQokaGYENtqsbxyA6gHfFmcyLUogyrkmSbgxzJ3xwqOVAXf4hPUWtbvInCvDBAao0ZN6uZ/MtVWsgdveI8FWsAZ2KjuMSO4eOPKOT1ojbS1X5FG/4qww44jSqOFdyF0HUF6+Md2KuASaOXBG9VlM//jecEGs2BHDZKvvF3DqV1RlbVTbSywGUm6BjNwYAE35HDimmn8AEW7LFgFJ5Ajba0DngOmzmpX0qrfC2k2lSoBGomw7M+eLXzLTEQwqBTBnSG2i1xtc8/LCuoRiRXElBCk3F+dpqNaOJUtqBBjSTsGPjOLcjlxNSJV9P4mLAA8iSd5BNtgRivNjW9UNsyA+GlhMRzjVgtbOakSFDHxgAD/kB5YYEOmpPqFkwaplfeaXzEdkBSmnSb7mZE3J9MEUOHQ40U5g6WLGYBv2STPf59+C0os5ILXM6AYI+FCT6tOGNHILTNiTPX9X8ThbAgbn7RyDfaL6vDgdvLFJoLt+uuD69F7wR4RgDKZOqhJZgx5Enb/UO/ArxKTFXGMk5GlBci7E2g9IFzhfwv2Gr1BqBQJqgkkzyJMAX3xqKjVeaWjf6G04GyXEmE6lIiQV1WnqBAPL54arHiMXM2MeWpZS9jspT+PU5G/bME8rL9MabLZxFACLYWsIHSwxlVaozbaedot0G/jgqnIvLHa0/ruwLOy7xRBfk3Ne2bA7h3mMZb2lJqFQDKkQYvEnrytiypCazaAmtT1DWF97NIjoBiL1I+l/13YF87iLTCO09pZYKsCx+eF+feKdQraFJ8YEj5jF5zTH9RjNcK4mzVatGs06pUXkAiQQPL6YVjxF/MO0czaeY49keG68izr2veMQwJsNOoQen4T/3hN7EZQ0uIIrAj4l9VJ/LDn+zDMmlVzGVfefeL3xYx1tp8hjcZ3LDslVGpWUzF4Bv8i2NPLjOk1xI0ybFSJ82/tAp/wDzB/m/9K4cey9Scqo6LUU/XC721cNWJWGGoRHeg+4ODvZZv3Ddzt86Y+4OM7KP2h8jK/8AyPpM9WHaPifrj3HZgdpvE/XHuDE9NJwPKL7umxvCgfLFPtZxTQvul/xKkCBcweduZ2GDslSf9kPujD6IUxsdNt8YEZeulYMyP7xTq7Skkmd7741egwhxqY8dpndVkKGgOZpcvwkZUI9Qa3fshQNZFpJHf4YPrcHNdve1qrKsDSurVC8yxNha8YspocvlzUrmazAnpp1G6r8h5d2LfZbMxRTXrLXkBSbTPLCsmZteoc+v+o9MI0V2jHM1yoF+yICxzHLywplqjFaQZ2N2CuwWerAHSbR8XpywdxMCtVp0l1AEy9/wjrHw8sPshltAgIoXkBAH0wvHg1OWJjGyBVoCBNQdcsBVOpke9zzG3UjtfTADU6gdWcgah8ItEbA9DB2xoGG6c2uDt2ht67YBzFMle3psZAHIx/X64sdABvJQSTFubgqbieVsU8IQFaMcq7DzNJm8tzgiqoYFRsBc26YhlJUOIMtUFVTaBEb323HnidQBsY5b5gWTyMuQCAKtODK6r02KkQbbEHBeU9nzTDBGktG4AAIvNhvP2xcjosamCgMzC8Htcgd+fLAzV9Tg0v2hkBM9pwD/ACmeuFswO06Us3Csr7PAO2t5Uz2Rbf8AXOcG5XgtFSTEiNiSR4kTG+BD78iKYRP5iWPnYzjl4ZXY/vKiX3+JreBAGOhvSBoHednuIUqAGlZvygnv38sD/wB5FyNCTPf38wPzxbmchTpwzsWI2lRG+4A9MRqcWVeelQIMJbv32wHh3uYwMBxB6uVr1GBB93HPblt335bYKanVMjUPIR9Bi3+9qJEiou1gbfXEhmZEqCR1m3lO/iMLKniGDF44ey9pajKZ7S/ED0sefhiqpQJuWZj97csNkq9fQ3xTUfmdh+uWA1C6h7xBXqkE7WhtzJmZNt7hfCcE5As6TfTfff1H6+WNG+RR4RqYa0tqUGPyO/ocDZnLhaigCNXZjlYFgfQMPTAHSRPDLe0Q5ynUdDTsS6q2kEhxTVmPIQdUmJIwsLVqaioCXQ7zLR49N+WNXWyjuNJeF0AFgAGMNIAMzt8/mjZ3y1TQDrV9geZ6G2+2KCq7CxADGEcHrU6hC1abhm/FJ0ifh2P1xVmvYdadb31N2gEtoIntERvO29ow4/YNMkwpswUcjInGgzBBG9o3nHlGkHTtBZjYuYOpw1mZKtE6K6XVjsw/yt1G/rhvn/bALR+AiuezoawDddWzAzaN8DZHiEIULqCGMTbwg88Z/MIKziIL6tDRsSLgkbXB9QeWGqSE+QntAZ95RRyfvWl7m7MTKtO8nkfpfDv2bstZUUvTmQ1uQjYxI3uOhwm4nq1fslEHXMP3RfSp5W3nbG2yFahRoimOxAjtjTJiNzY+RxO+MlfN3jXyC9phc58beJx5iXEB+8bxx2FA7QozrZ56DtDWQwBJOwFyswQZ5CeeH2W4qKyLUjSDvO0i8g81GMu4atmnpLIi5MWAgEmefTfHvFM1pKZam5YTB2ssyQABfDdR0hRzDGMHeNcuhzFUVqpHuh8CnmB+Izyn1wXV4s9Q+7ya6osan4V89sZ2lVV63uWJCAAMCTdieyk8hHqcbLJVKdMBUAAHLaLHfpg0XuYvKQu0I4XkPci/aqNd2NvLwvg79pMQFjphe3EibQB3m2+0f0xFM2SZG3Wf1H2xYMu1SMrZsyfHK7rS1mLGdx4RfCqlmveCbAdAYnf6Hw3OB/aTiSaCjPM8vGPCB5zgPK1z+yMyjUUbVawOx5c7+OCLEi4F0dMZ5nNrTUjUJ7uu8QPpgOpxpV6zH4rD88JsjQbMNMlKY5wSzE9AbRHM+U7Y0tJEQBadPzuTPPUdzgKTGN9zODXkNjYSvI5s1ZNgQdNudgZHkcHona3A8WA+pxTwXJ06KMrMpli0HaIgCOcRjyquTg6qSnvUafmCD6YjYKzE9pQuoKB3jWlU0AFmHmygDzm/hg6kkiTaeR336EdMfO6ebFOtqoABVMqH7XLY+k4fUfaUuttKHn2vub+QvioYtI2iyxJmqYotmKjxP54DzGboDmGJ5ATPyjzxnyKjgEU+8lpUeeq5/wBOClyJb43M7aaYCAd07nC2yAczoS4l4xmAKqsUVFuAkRMXMiJM7TjSvnKbtAaCRIBtAO3lgGv7O03HwGTz1Et5EknCmvwiqLSKirtJ01F8OR22OFM6kVHKvzj/ADFMgmRjgkrAG/ljNZD2iaixSoSyTEOIK+M8u/Ghy/FKVQWOk+Mju7x6YQ+M8rvDsjmM+H0iqMFN2tJlrx3mbDvwLUplK6GqwcNqVYGkK+mRA71Vhc/XHZTMBnNP3ywAX7JBIHOeggz1wvz3EadNaT1axIbtiQoE2AjSsxc74EMRQIgafMY8ruOQgYz/AB5VNJiZle0pG4YfCRimv7RUW+By/wDKpOPKpSpsxPTsmBt1Ectj34EkhrMaqUIDxjPVjpqtVEpUNJlFpIkhucrqBXxGEOZ9s6qzTffobePLBeZyrICs9gTIibiXQrubusbmJgG5wXmMmBdlHdba0/FE4uJXYneLWxsJfwfLe8yoLFVrEl9WoH4jZWH4T0kflhb7OZKoKuYR/wCEnxEiZ5Tvbv6YMytCnBep/hxLuGJhJvTMbMSLjeIw04XZGciHqHUQbQPwrBuAB85wOXJoxmu84q2w+UDo8Ip0hU0lddSRNQzvJKi4N4JmZt3YVVcwdMBjG57YJIKgQpkkiVBm25xfx7MlA1SUEQwJtBHMwCTzuIsb4QcQzhgQraYk/D2pJBWComCNxBIIPirEHYWTzO5CAY54mP3rfrkMdiWfu5PcP+Ix2EjiOncX4mMmKrf/AFaxt3KAAPnJwk9nKpipnHkKvZXmCx6TeeW++G/tN7JftLamcq4beZGn/LGw8cK+N+zWZdUpUTTWhTEKCxBJ5s1jc4difFo03RPJPpD1EG62H5i/9rZi1VSNZMnbSeqsvSB0w34b7UVpA94QAYbUSTTHfzZejcsKst7H5xTf3fiHN/Hs/PFv/wAI5tWDqUDfzT62virxcQ21CCRrF95rH4467hWG8lQZ7wcX0valTbQvKdJI7/6xjO5XgObBllTTzUPYd69PDDjKcKdQRpBnqZ+uENnQd4IxXLBmUqMWRCb3LKgmO8nr0HdhjQrVGQqURLWvJHlYA+WBv2d4soHnYb7CMWVKTn8I2tfE5zj1hHGPSC0c5VksVT/WNudlEztzxCrmKjyvvFUdFWfUzJ88W1+GOw3APj/TFFLgLBRLdroNvM88cXIpN3CNVxO/Y2H/ANzHXsA9/PzwLVy9gTWdp3gBY5Hn/XDihkQqgMvvDz2E/O8CemEHHOAuQP2ahpaZ1GqAO/szB2n1w/HkUmiw/EU30jB6NMwumALWJva21/0cM+FKR21poneqiTy6Wj64SZHhboi6qNR3I7U19IFrgAHacbPKZhNF1KnoQJ9VMfPHmyXsGHvOVQ4i2txYU2OtKir/AJipv4fli3hPGWrkjLould2d9PkLH54T+1eczVdRSp5cCkCDOtdTEbXns/PCzgWXzlGoGKQD8XbWCB3T+pxzyAXY957TY3n0anm2AhlIYXMdpT4EbjuN8dpDX/r9v1OAMvVlfidGnYXHj/TFrVHJP7xJ66GHqJ++ALqe8ALUhxfh1M09dWmxHLQhZh/pEjGXoZBXZv2Wr8I7VOqNDATEixBEkXgR542FLMFT/jA32CH7t9sIfblHrorZcEV6ZBWorBCZmQZ3WOvPlc4chx+tTluIkpmvlasU8tVrEoysVICdocmJuZixA278GcByL1CP2ujTAVQtJe02kXN9VueKOC5ziCtFdFdCIuUDDwK79L4e16hdSunsnkwU8+4+eFZGAFAj6xoBO8nnOJZfLganRJ2Ubt4KLnFK5sVFmGUfxwp9CbeeMRx72bzD1kqUqagASe0ouDKwCbevLGkC5jVqIaeZDAde/C3CBQQbMNQbMHznEqaEmr+0UwImabaLGZlJUmeuIJxxK7Cnl0fMvufwqB3ki3mMXZ7NZ4LFEKSdw2kiPW+AfYXg2YyvvDUGnXEQQbidwPH64ejYylk7+lxbhgahtfh9Yge8SkVJ/wAMVXSNjBMaX9MWVaoVGdh8Ik6Zcx3QO11wH7aZKvmUUIgLKQQQVUxBBHdyPkMMQtT3ZprSCjSFB1Cw2gAHT8scOhqthOgsO0yfEcxk6paorFmVe0zJqXqsajYzIgb3wn4iyGkp+MQVksdR/E25gEWIIB233xZlvYvNoH7C3sP3guAfQGwvywTU9mMywn3CiNyaoJItz8cVB8S7BvzJmDHetzNY9OYP8K/8Rj3FqIQqBrMEUHxCidsdjNLSocT/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653136"/>
            <a:ext cx="2592288" cy="220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601673"/>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lstStyle/>
          <a:p>
            <a:pPr algn="just"/>
            <a:r>
              <a:rPr lang="es-MX" dirty="0"/>
              <a:t>En las columnas del templo dedicado a Esculapio, dios de la medicina, escribieron ya recetas de algunas combinaciones farmacológicas.</a:t>
            </a:r>
          </a:p>
          <a:p>
            <a:pPr algn="just"/>
            <a:endParaRPr lang="es-MX" dirty="0"/>
          </a:p>
        </p:txBody>
      </p:sp>
      <p:pic>
        <p:nvPicPr>
          <p:cNvPr id="7172" name="Picture 4" descr="http://us.123rf.com/400wm/400/400/karambol/karambol0803/karambol080300019/3747245-d-39-esculapio-tempio-templo-de-esculapio--roma-ita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 y="2378197"/>
            <a:ext cx="7592888" cy="447980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2.bp.blogspot.com/_tvojfkGnpOU/TOGu6YvZ4tI/AAAAAAAAMlE/akDNJePSIkM/s1600/ESCULAP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5" y="2378197"/>
            <a:ext cx="2544456" cy="450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1038012"/>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1800200"/>
          </a:xfrm>
        </p:spPr>
        <p:txBody>
          <a:bodyPr/>
          <a:lstStyle/>
          <a:p>
            <a:pPr algn="just"/>
            <a:r>
              <a:rPr lang="es-MX" dirty="0"/>
              <a:t>Para los griegos la “</a:t>
            </a:r>
            <a:r>
              <a:rPr lang="es-MX" dirty="0" err="1"/>
              <a:t>Phycis</a:t>
            </a:r>
            <a:r>
              <a:rPr lang="es-MX" dirty="0"/>
              <a:t>” tenía un origen divino y les atribuían a los dioses del poder, la facultad de curar. </a:t>
            </a:r>
            <a:endParaRPr lang="es-MX" dirty="0" smtClean="0"/>
          </a:p>
          <a:p>
            <a:pPr algn="just"/>
            <a:endParaRPr lang="es-MX" dirty="0"/>
          </a:p>
          <a:p>
            <a:pPr algn="just"/>
            <a:endParaRPr lang="es-MX" dirty="0" smtClean="0"/>
          </a:p>
          <a:p>
            <a:pPr algn="just"/>
            <a:endParaRPr lang="es-MX" dirty="0" smtClean="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239" b="17702"/>
          <a:stretch/>
        </p:blipFill>
        <p:spPr bwMode="auto">
          <a:xfrm>
            <a:off x="3995936" y="1484784"/>
            <a:ext cx="3318668" cy="21385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140968"/>
            <a:ext cx="3384376" cy="361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707904" y="3858259"/>
            <a:ext cx="5292080" cy="2554545"/>
          </a:xfrm>
          <a:prstGeom prst="rect">
            <a:avLst/>
          </a:prstGeom>
        </p:spPr>
        <p:txBody>
          <a:bodyPr wrap="square">
            <a:spAutoFit/>
          </a:bodyPr>
          <a:lstStyle/>
          <a:p>
            <a:pPr algn="just"/>
            <a:r>
              <a:rPr lang="es-MX" sz="3200" dirty="0" smtClean="0"/>
              <a:t>Esculapio, conocido también como </a:t>
            </a:r>
            <a:r>
              <a:rPr lang="es-MX" sz="3200" dirty="0" err="1" smtClean="0"/>
              <a:t>Ascelpios</a:t>
            </a:r>
            <a:r>
              <a:rPr lang="es-MX" sz="3200" dirty="0" smtClean="0"/>
              <a:t> era el dios de la salud; sus hijas </a:t>
            </a:r>
            <a:r>
              <a:rPr lang="es-MX" sz="3200" dirty="0" err="1" smtClean="0"/>
              <a:t>Hygea</a:t>
            </a:r>
            <a:r>
              <a:rPr lang="es-MX" sz="3200" dirty="0" smtClean="0"/>
              <a:t> y Panacea, eran las diosas de los fármacos. </a:t>
            </a:r>
            <a:endParaRPr lang="es-MX" sz="3200" dirty="0"/>
          </a:p>
        </p:txBody>
      </p:sp>
    </p:spTree>
    <p:extLst>
      <p:ext uri="{BB962C8B-B14F-4D97-AF65-F5344CB8AC3E}">
        <p14:creationId xmlns:p14="http://schemas.microsoft.com/office/powerpoint/2010/main" val="2310758383"/>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lstStyle/>
          <a:p>
            <a:pPr algn="just"/>
            <a:r>
              <a:rPr lang="es-MX" dirty="0" err="1"/>
              <a:t>Hygea</a:t>
            </a:r>
            <a:r>
              <a:rPr lang="es-MX" dirty="0"/>
              <a:t> la diosa de la farmacia </a:t>
            </a:r>
            <a:r>
              <a:rPr lang="es-MX" dirty="0" smtClean="0"/>
              <a:t>se </a:t>
            </a:r>
            <a:r>
              <a:rPr lang="es-MX" dirty="0"/>
              <a:t>representa con una serpiente enrollada en el brazo derecho vaciando su veneno en una copa. </a:t>
            </a:r>
            <a:endParaRPr lang="es-MX" dirty="0" smtClean="0"/>
          </a:p>
          <a:p>
            <a:pPr algn="just"/>
            <a:endParaRPr lang="es-MX" dirty="0"/>
          </a:p>
        </p:txBody>
      </p:sp>
      <p:pic>
        <p:nvPicPr>
          <p:cNvPr id="9218" name="Picture 2" descr="http://images.fineartamerica.com/images-medium-large/hygeia--goddess-of-health-peter-paul-rubens.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508104" y="2276872"/>
            <a:ext cx="2424733" cy="3491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https://encrypted-tbn0.gstatic.com/images?q=tbn:ANd9GcQzLvjGdv8A8NX49WRK-67wtigPpdfb-cA2lx9qasWpERMWvnFI"/>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3568" y="2276872"/>
            <a:ext cx="4518314" cy="3384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217284"/>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419872" y="260648"/>
            <a:ext cx="5277272" cy="4525963"/>
          </a:xfrm>
        </p:spPr>
        <p:txBody>
          <a:bodyPr/>
          <a:lstStyle/>
          <a:p>
            <a:pPr algn="just"/>
            <a:r>
              <a:rPr lang="es-MX" dirty="0" smtClean="0"/>
              <a:t>La creencia era que los dioses curaban con el veneno de estos reptiles. Siendo este el símbolo de la medicina, una serpiente enrollaba en el báculo de Esculapio.</a:t>
            </a:r>
          </a:p>
          <a:p>
            <a:pPr algn="just"/>
            <a:endParaRPr lang="es-MX"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42" y="332656"/>
            <a:ext cx="26289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13647880"/>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60648"/>
            <a:ext cx="8229600" cy="6480720"/>
          </a:xfrm>
        </p:spPr>
        <p:txBody>
          <a:bodyPr>
            <a:normAutofit lnSpcReduction="10000"/>
          </a:bodyPr>
          <a:lstStyle/>
          <a:p>
            <a:pPr algn="just"/>
            <a:r>
              <a:rPr lang="es-MX" dirty="0"/>
              <a:t>Las sustancias venenosas, fueron objetos d estudios especiales, como entes distintos de los medicamentos. </a:t>
            </a:r>
            <a:endParaRPr lang="es-MX" dirty="0" smtClean="0"/>
          </a:p>
          <a:p>
            <a:pPr algn="just"/>
            <a:r>
              <a:rPr lang="es-MX" dirty="0" smtClean="0"/>
              <a:t>Destacándose </a:t>
            </a:r>
            <a:r>
              <a:rPr lang="es-MX" dirty="0" err="1"/>
              <a:t>Mitridates</a:t>
            </a:r>
            <a:r>
              <a:rPr lang="es-MX" dirty="0"/>
              <a:t> en esta área, creo la “</a:t>
            </a:r>
            <a:r>
              <a:rPr lang="es-MX" dirty="0" err="1"/>
              <a:t>mitridata</a:t>
            </a:r>
            <a:r>
              <a:rPr lang="es-MX" dirty="0"/>
              <a:t>” (resistencia a un veneno), una poción que sirvió de antídoto universal por varios siglos. </a:t>
            </a:r>
            <a:endParaRPr lang="es-MX" dirty="0" smtClean="0"/>
          </a:p>
          <a:p>
            <a:pPr algn="just"/>
            <a:endParaRPr lang="es-MX" dirty="0" smtClean="0"/>
          </a:p>
          <a:p>
            <a:pPr algn="just"/>
            <a:endParaRPr lang="es-MX" dirty="0"/>
          </a:p>
          <a:p>
            <a:pPr algn="just"/>
            <a:endParaRPr lang="es-MX" dirty="0" smtClean="0"/>
          </a:p>
          <a:p>
            <a:pPr algn="just"/>
            <a:endParaRPr lang="es-MX" dirty="0"/>
          </a:p>
          <a:p>
            <a:pPr algn="just"/>
            <a:endParaRPr lang="es-MX" dirty="0"/>
          </a:p>
          <a:p>
            <a:pPr algn="just"/>
            <a:r>
              <a:rPr lang="es-MX" dirty="0" smtClean="0"/>
              <a:t>Se </a:t>
            </a:r>
            <a:r>
              <a:rPr lang="es-MX" dirty="0"/>
              <a:t>le considera el padre de la Toxicología.</a:t>
            </a:r>
          </a:p>
          <a:p>
            <a:pPr algn="just"/>
            <a:endParaRPr lang="es-MX"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140968"/>
            <a:ext cx="3672408" cy="275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973121"/>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8"/>
            <a:ext cx="8229600" cy="6120680"/>
          </a:xfrm>
        </p:spPr>
        <p:txBody>
          <a:bodyPr/>
          <a:lstStyle/>
          <a:p>
            <a:pPr algn="just"/>
            <a:r>
              <a:rPr lang="es-MX" dirty="0"/>
              <a:t>Los romanos </a:t>
            </a:r>
            <a:r>
              <a:rPr lang="es-MX" dirty="0" smtClean="0"/>
              <a:t>organizaron </a:t>
            </a:r>
            <a:r>
              <a:rPr lang="es-MX" dirty="0"/>
              <a:t>el conocimiento médico y farmacéutico, convirtiendo las teorías en reglas y normas. </a:t>
            </a:r>
            <a:endParaRPr lang="es-MX" dirty="0" smtClean="0"/>
          </a:p>
          <a:p>
            <a:pPr algn="just"/>
            <a:endParaRPr lang="es-MX" dirty="0"/>
          </a:p>
          <a:p>
            <a:pPr algn="just"/>
            <a:endParaRPr lang="es-MX" dirty="0" smtClean="0"/>
          </a:p>
          <a:p>
            <a:pPr algn="just"/>
            <a:endParaRPr lang="es-MX" dirty="0"/>
          </a:p>
          <a:p>
            <a:pPr algn="just"/>
            <a:endParaRPr lang="es-MX" dirty="0" smtClean="0"/>
          </a:p>
          <a:p>
            <a:pPr algn="just"/>
            <a:endParaRPr lang="es-MX" dirty="0" smtClean="0"/>
          </a:p>
          <a:p>
            <a:pPr algn="just"/>
            <a:r>
              <a:rPr lang="es-MX" dirty="0" smtClean="0"/>
              <a:t>Dos </a:t>
            </a:r>
            <a:r>
              <a:rPr lang="es-MX" dirty="0"/>
              <a:t>personajes concentraron la excelencia en el mundo romano: </a:t>
            </a:r>
            <a:r>
              <a:rPr lang="es-MX" dirty="0" err="1"/>
              <a:t>Dioscorides</a:t>
            </a:r>
            <a:r>
              <a:rPr lang="es-MX" dirty="0"/>
              <a:t> y Galeno.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304774"/>
            <a:ext cx="321218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2434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6" name="Picture 4" descr="https://encrypted-tbn3.gstatic.com/images?q=tbn:ANd9GcRRS5ovlV6PXBbDEKf-pxcDMKAhcpBQUb_7X-MmVI72EDQlazqN"/>
          <p:cNvPicPr>
            <a:picLocks noChangeAspect="1" noChangeArrowheads="1"/>
          </p:cNvPicPr>
          <p:nvPr/>
        </p:nvPicPr>
        <p:blipFill>
          <a:blip r:embed="rId2"/>
          <a:srcRect/>
          <a:stretch>
            <a:fillRect/>
          </a:stretch>
        </p:blipFill>
        <p:spPr bwMode="auto">
          <a:xfrm>
            <a:off x="0" y="4929198"/>
            <a:ext cx="2428860" cy="1928802"/>
          </a:xfrm>
          <a:prstGeom prst="rect">
            <a:avLst/>
          </a:prstGeom>
          <a:noFill/>
        </p:spPr>
      </p:pic>
      <p:sp>
        <p:nvSpPr>
          <p:cNvPr id="2" name="1 Título"/>
          <p:cNvSpPr>
            <a:spLocks noGrp="1"/>
          </p:cNvSpPr>
          <p:nvPr>
            <p:ph type="title"/>
          </p:nvPr>
        </p:nvSpPr>
        <p:spPr>
          <a:xfrm>
            <a:off x="571472" y="571480"/>
            <a:ext cx="8229600" cy="1143000"/>
          </a:xfrm>
        </p:spPr>
        <p:txBody>
          <a:bodyPr>
            <a:noAutofit/>
          </a:bodyPr>
          <a:lstStyle/>
          <a:p>
            <a:pPr algn="just"/>
            <a:r>
              <a:rPr lang="es-MX" sz="2400" b="1" dirty="0" smtClean="0"/>
              <a:t>Los </a:t>
            </a:r>
            <a:r>
              <a:rPr lang="es-MX" sz="2400" b="1" dirty="0"/>
              <a:t>eventos adversos, las sospechas de reacción adversa y las reacciones adversas se clasifican de</a:t>
            </a:r>
            <a:br>
              <a:rPr lang="es-MX" sz="2400" b="1" dirty="0"/>
            </a:br>
            <a:r>
              <a:rPr lang="es-MX" sz="2400" b="1" dirty="0"/>
              <a:t>acuerdo con la severidad (intensidad) de la manifestación clínica en:</a:t>
            </a:r>
          </a:p>
        </p:txBody>
      </p:sp>
      <p:sp>
        <p:nvSpPr>
          <p:cNvPr id="3" name="2 Marcador de contenido"/>
          <p:cNvSpPr>
            <a:spLocks noGrp="1"/>
          </p:cNvSpPr>
          <p:nvPr>
            <p:ph idx="1"/>
          </p:nvPr>
        </p:nvSpPr>
        <p:spPr>
          <a:xfrm>
            <a:off x="1785918" y="2500306"/>
            <a:ext cx="7358114" cy="2643206"/>
          </a:xfrm>
        </p:spPr>
        <p:txBody>
          <a:bodyPr>
            <a:normAutofit fontScale="55000" lnSpcReduction="20000"/>
          </a:bodyPr>
          <a:lstStyle/>
          <a:p>
            <a:pPr algn="just">
              <a:buBlip>
                <a:blip r:embed="rId3"/>
              </a:buBlip>
            </a:pPr>
            <a:r>
              <a:rPr lang="es-MX" b="1" dirty="0" smtClean="0"/>
              <a:t>Leves</a:t>
            </a:r>
            <a:r>
              <a:rPr lang="es-MX" b="1" dirty="0"/>
              <a:t>. </a:t>
            </a:r>
            <a:r>
              <a:rPr lang="es-MX" dirty="0"/>
              <a:t>Se presentan con signos y síntomas fácilmente tolerados, no necesitan </a:t>
            </a:r>
            <a:r>
              <a:rPr lang="es-MX" dirty="0" smtClean="0"/>
              <a:t>tratamiento</a:t>
            </a:r>
            <a:r>
              <a:rPr lang="es-MX" dirty="0"/>
              <a:t>.</a:t>
            </a:r>
          </a:p>
          <a:p>
            <a:pPr algn="just">
              <a:buBlip>
                <a:blip r:embed="rId3"/>
              </a:buBlip>
            </a:pPr>
            <a:endParaRPr lang="es-MX" dirty="0" smtClean="0"/>
          </a:p>
          <a:p>
            <a:pPr algn="just">
              <a:buBlip>
                <a:blip r:embed="rId3"/>
              </a:buBlip>
            </a:pPr>
            <a:r>
              <a:rPr lang="es-MX" b="1" dirty="0" smtClean="0"/>
              <a:t>Moderadas</a:t>
            </a:r>
            <a:r>
              <a:rPr lang="es-MX" b="1" dirty="0"/>
              <a:t>. </a:t>
            </a:r>
            <a:r>
              <a:rPr lang="es-MX" dirty="0"/>
              <a:t>Interfiere con las actividades habituales (pudiendo provocar bajas laborales o </a:t>
            </a:r>
            <a:r>
              <a:rPr lang="es-MX" dirty="0" smtClean="0"/>
              <a:t>escolares). Requiere </a:t>
            </a:r>
            <a:r>
              <a:rPr lang="es-MX" dirty="0"/>
              <a:t>de tratamiento farmacológico y no necesariamente</a:t>
            </a:r>
          </a:p>
          <a:p>
            <a:pPr algn="just">
              <a:buBlip>
                <a:blip r:embed="rId3"/>
              </a:buBlip>
            </a:pPr>
            <a:endParaRPr lang="es-MX" dirty="0" smtClean="0"/>
          </a:p>
          <a:p>
            <a:pPr algn="just">
              <a:buBlip>
                <a:blip r:embed="rId3"/>
              </a:buBlip>
            </a:pPr>
            <a:r>
              <a:rPr lang="es-MX" b="1" dirty="0" smtClean="0"/>
              <a:t>Severas</a:t>
            </a:r>
            <a:r>
              <a:rPr lang="es-MX" b="1" dirty="0"/>
              <a:t>. </a:t>
            </a:r>
            <a:r>
              <a:rPr lang="es-MX" dirty="0"/>
              <a:t>Interfiere con las actividades habituales (pudiendo provocar bajas laborales o escolares</a:t>
            </a:r>
            <a:r>
              <a:rPr lang="es-MX" dirty="0" smtClean="0"/>
              <a:t>). Requiere </a:t>
            </a:r>
            <a:r>
              <a:rPr lang="es-MX" dirty="0"/>
              <a:t>de tratamiento farmacológico y la suspensión del </a:t>
            </a:r>
            <a:r>
              <a:rPr lang="es-MX" dirty="0" smtClean="0"/>
              <a:t>medicamento. </a:t>
            </a:r>
            <a:endParaRPr lang="es-MX" dirty="0"/>
          </a:p>
        </p:txBody>
      </p:sp>
      <p:pic>
        <p:nvPicPr>
          <p:cNvPr id="38914" name="Picture 2" descr="http://4.bp.blogspot.com/_APOaU7pghCo/TNzIwmPz3ZI/AAAAAAAAAA0/qBVqW8ttf2Q/S760/images.jpg"/>
          <p:cNvPicPr>
            <a:picLocks noChangeAspect="1" noChangeArrowheads="1"/>
          </p:cNvPicPr>
          <p:nvPr/>
        </p:nvPicPr>
        <p:blipFill>
          <a:blip r:embed="rId4"/>
          <a:srcRect/>
          <a:stretch>
            <a:fillRect/>
          </a:stretch>
        </p:blipFill>
        <p:spPr bwMode="auto">
          <a:xfrm>
            <a:off x="6572265" y="5286388"/>
            <a:ext cx="2571768" cy="1571612"/>
          </a:xfrm>
          <a:prstGeom prst="rect">
            <a:avLst/>
          </a:prstGeom>
          <a:noFill/>
        </p:spPr>
      </p:pic>
    </p:spTree>
    <p:extLst>
      <p:ext uri="{BB962C8B-B14F-4D97-AF65-F5344CB8AC3E}">
        <p14:creationId xmlns:p14="http://schemas.microsoft.com/office/powerpoint/2010/main" val="744644448"/>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9"/>
            <a:ext cx="8229600" cy="3312368"/>
          </a:xfrm>
        </p:spPr>
        <p:txBody>
          <a:bodyPr>
            <a:normAutofit fontScale="92500" lnSpcReduction="10000"/>
          </a:bodyPr>
          <a:lstStyle/>
          <a:p>
            <a:pPr algn="just"/>
            <a:r>
              <a:rPr lang="es-MX" dirty="0" err="1" smtClean="0"/>
              <a:t>Dioscorides</a:t>
            </a:r>
            <a:endParaRPr lang="es-MX" dirty="0" smtClean="0"/>
          </a:p>
          <a:p>
            <a:pPr algn="just"/>
            <a:r>
              <a:rPr lang="es-MX" dirty="0" smtClean="0"/>
              <a:t>Recolectaba </a:t>
            </a:r>
            <a:r>
              <a:rPr lang="es-MX" dirty="0"/>
              <a:t>plantas y las clasificaban con objetivo medicinal, su obra “Materia médica” contiene información sobre más de 600 fármacos, la mayor parte de ellos vegetales, y se refiere a descripciones, caracteres morfológicos, sinonimias y uso médico.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64893"/>
            <a:ext cx="3024336" cy="349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429000"/>
            <a:ext cx="425041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7632100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8"/>
            <a:ext cx="8229600" cy="4525963"/>
          </a:xfrm>
        </p:spPr>
        <p:txBody>
          <a:bodyPr>
            <a:normAutofit/>
          </a:bodyPr>
          <a:lstStyle/>
          <a:p>
            <a:pPr algn="just"/>
            <a:r>
              <a:rPr lang="es-MX" dirty="0" smtClean="0"/>
              <a:t>Galeno </a:t>
            </a:r>
            <a:r>
              <a:rPr lang="es-MX" dirty="0"/>
              <a:t>por su parte surgió cuando la medicina había caído en Roma. </a:t>
            </a:r>
            <a:endParaRPr lang="es-MX" dirty="0" smtClean="0"/>
          </a:p>
          <a:p>
            <a:pPr algn="just"/>
            <a:r>
              <a:rPr lang="es-MX" dirty="0"/>
              <a:t>P</a:t>
            </a:r>
            <a:r>
              <a:rPr lang="es-MX" dirty="0" smtClean="0"/>
              <a:t>rincipios hipocráticos.</a:t>
            </a:r>
          </a:p>
          <a:p>
            <a:pPr algn="just"/>
            <a:r>
              <a:rPr lang="es-MX" dirty="0" smtClean="0"/>
              <a:t>Hizo </a:t>
            </a:r>
            <a:r>
              <a:rPr lang="es-MX" dirty="0"/>
              <a:t>una obra sistemática de todos los conocimientos médicos en su gran tratado “Sobre el método terapéutico”.</a:t>
            </a:r>
          </a:p>
          <a:p>
            <a:pPr algn="just"/>
            <a:endParaRPr lang="es-MX"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492716"/>
            <a:ext cx="2232248" cy="328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44008" y="3793432"/>
            <a:ext cx="2664296" cy="289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79454542"/>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0648"/>
            <a:ext cx="8229600" cy="4525963"/>
          </a:xfrm>
        </p:spPr>
        <p:txBody>
          <a:bodyPr/>
          <a:lstStyle/>
          <a:p>
            <a:pPr algn="just"/>
            <a:r>
              <a:rPr lang="es-MX" dirty="0" smtClean="0"/>
              <a:t>América:</a:t>
            </a:r>
          </a:p>
          <a:p>
            <a:pPr algn="just"/>
            <a:r>
              <a:rPr lang="es-MX" dirty="0" smtClean="0"/>
              <a:t>Las </a:t>
            </a:r>
            <a:r>
              <a:rPr lang="es-MX" dirty="0"/>
              <a:t>culturas indígenas fueron desarrollando remedios contra la enfermedad a lo largo de los siglos.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238374"/>
            <a:ext cx="3307060" cy="421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65636"/>
            <a:ext cx="3312368" cy="379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97771914"/>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88640"/>
            <a:ext cx="8229600" cy="4525963"/>
          </a:xfrm>
        </p:spPr>
        <p:txBody>
          <a:bodyPr/>
          <a:lstStyle/>
          <a:p>
            <a:pPr algn="just"/>
            <a:r>
              <a:rPr lang="es-MX" dirty="0" smtClean="0"/>
              <a:t>En Perú se usaba la quina para el tratamiento de la malaria, y los indios yanomamis usaban el curare para cazar, paralizando a sus presas con las flechas impregnadas en esta sustancia. </a:t>
            </a:r>
          </a:p>
          <a:p>
            <a:pPr algn="just"/>
            <a:endParaRPr lang="es-MX" dirty="0"/>
          </a:p>
        </p:txBody>
      </p:sp>
      <p:pic>
        <p:nvPicPr>
          <p:cNvPr id="16386" name="Picture 2" descr="https://encrypted-tbn0.gstatic.com/images?q=tbn:ANd9GcQrRCULonQrY_cfTPVWbH9o02-__PBc_ZrT8n220b14tpGR-6j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76872"/>
            <a:ext cx="3744416" cy="214327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0706"/>
          <a:stretch/>
        </p:blipFill>
        <p:spPr bwMode="auto">
          <a:xfrm>
            <a:off x="3939815" y="3789041"/>
            <a:ext cx="5204185"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3819326"/>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0" y="332656"/>
            <a:ext cx="4269160" cy="6192687"/>
          </a:xfrm>
        </p:spPr>
        <p:txBody>
          <a:bodyPr>
            <a:normAutofit fontScale="92500" lnSpcReduction="20000"/>
          </a:bodyPr>
          <a:lstStyle/>
          <a:p>
            <a:pPr algn="just"/>
            <a:r>
              <a:rPr lang="es-MX" dirty="0" smtClean="0"/>
              <a:t>Siglo XVI:</a:t>
            </a:r>
          </a:p>
          <a:p>
            <a:pPr algn="just"/>
            <a:r>
              <a:rPr lang="es-MX" dirty="0" err="1" smtClean="0"/>
              <a:t>Paracelso</a:t>
            </a:r>
            <a:r>
              <a:rPr lang="es-MX" dirty="0"/>
              <a:t>, médico naturista suizo, que insistió en la importancia de la observación directa de la naturaleza y fue el primero en expresar la doctrina de que los procesos vitales son químicos y que, por tanto, en el estudio de la química puede hallarse la curación de las enfermedades. </a:t>
            </a:r>
          </a:p>
        </p:txBody>
      </p:sp>
      <p:pic>
        <p:nvPicPr>
          <p:cNvPr id="17410" name="Picture 2" descr="http://upload.wikimedia.org/wikipedia/commons/9/9b/Paracelsu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39" y="676274"/>
            <a:ext cx="4524375" cy="618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8026511"/>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157192"/>
            <a:ext cx="8229600" cy="1224136"/>
          </a:xfrm>
        </p:spPr>
        <p:txBody>
          <a:bodyPr>
            <a:normAutofit fontScale="92500" lnSpcReduction="20000"/>
          </a:bodyPr>
          <a:lstStyle/>
          <a:p>
            <a:r>
              <a:rPr lang="es-MX" dirty="0" smtClean="0"/>
              <a:t>Así, introdujo numerosos remedios químicos y enseñó el uso de azufre, el plomo, el hierro, en el antimonio y el cobre.</a:t>
            </a:r>
          </a:p>
          <a:p>
            <a:endParaRPr lang="es-MX"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9680"/>
            <a:ext cx="3620244" cy="307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412776"/>
            <a:ext cx="480827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3261936"/>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normAutofit/>
          </a:bodyPr>
          <a:lstStyle/>
          <a:p>
            <a:pPr algn="just"/>
            <a:r>
              <a:rPr lang="es-MX" dirty="0" smtClean="0"/>
              <a:t>Siglo XIX:</a:t>
            </a:r>
          </a:p>
          <a:p>
            <a:pPr algn="just"/>
            <a:r>
              <a:rPr lang="es-MX" dirty="0" smtClean="0"/>
              <a:t>Los boticarios, químicos o los propietarios de herbolarios obtenían sus materias primas (cortezas de plantas, encurtidos, gomas, minerales, etc.)</a:t>
            </a:r>
            <a:endParaRPr lang="es-MX"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54096"/>
            <a:ext cx="3327232" cy="332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054096"/>
            <a:ext cx="4627688" cy="30963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4810716"/>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normAutofit/>
          </a:bodyPr>
          <a:lstStyle/>
          <a:p>
            <a:pPr algn="just"/>
            <a:r>
              <a:rPr lang="es-MX" dirty="0" smtClean="0"/>
              <a:t>localmente o en otros continentes (opio de Persia o la ipecacuana y corteza de equina de América del Sur), adquiriéndolas a través de los especieros y comerciantes. </a:t>
            </a:r>
            <a:endParaRPr lang="es-MX"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573016"/>
            <a:ext cx="3402719" cy="289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789040"/>
            <a:ext cx="3640782" cy="221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21448869"/>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8"/>
            <a:ext cx="8229600" cy="4525963"/>
          </a:xfrm>
        </p:spPr>
        <p:txBody>
          <a:bodyPr/>
          <a:lstStyle/>
          <a:p>
            <a:r>
              <a:rPr lang="es-MX" dirty="0"/>
              <a:t>A partir de estas materias primas elaboraban los jarabes, ungüentos, tinturas, píldoras, etc. Algunos profesionales confeccionaban mayor cantidad de preparados de la que necesitaban.</a:t>
            </a:r>
          </a:p>
          <a:p>
            <a:endParaRPr lang="es-MX"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378" y="4337781"/>
            <a:ext cx="3364622" cy="25202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5939"/>
            <a:ext cx="3115047" cy="2333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759435"/>
            <a:ext cx="2482366" cy="2952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93762470"/>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b="1" dirty="0" smtClean="0"/>
              <a:t>Historia de los medicamentos</a:t>
            </a:r>
            <a:endParaRPr lang="es-MX"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810" y="3833664"/>
            <a:ext cx="298419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11719"/>
            <a:ext cx="268605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0075"/>
            <a:ext cx="18669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735" y="692696"/>
            <a:ext cx="2505075" cy="182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3284984"/>
            <a:ext cx="3418076" cy="2743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1719"/>
            <a:ext cx="346563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2387855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1571612"/>
            <a:ext cx="8229600" cy="1143000"/>
          </a:xfrm>
        </p:spPr>
        <p:txBody>
          <a:bodyPr>
            <a:normAutofit fontScale="90000"/>
          </a:bodyPr>
          <a:lstStyle/>
          <a:p>
            <a:pPr algn="just"/>
            <a:r>
              <a:rPr lang="es-MX" sz="2700" b="1" dirty="0" smtClean="0"/>
              <a:t>Con base en el desenlace, los eventos adversos, las sospechas de reacción adversa y las reacciones</a:t>
            </a:r>
            <a:br>
              <a:rPr lang="es-MX" sz="2700" b="1" dirty="0" smtClean="0"/>
            </a:br>
            <a:r>
              <a:rPr lang="es-MX" sz="2700" b="1" dirty="0" smtClean="0"/>
              <a:t>adversas se clasifican de acuerdo con la gravedad de la manifestación clínica en :</a:t>
            </a:r>
            <a:endParaRPr lang="es-MX" sz="2700" b="1" dirty="0"/>
          </a:p>
        </p:txBody>
      </p:sp>
      <p:graphicFrame>
        <p:nvGraphicFramePr>
          <p:cNvPr id="4" name="3 Diagrama"/>
          <p:cNvGraphicFramePr/>
          <p:nvPr/>
        </p:nvGraphicFramePr>
        <p:xfrm>
          <a:off x="714348" y="2285992"/>
          <a:ext cx="7739074" cy="47863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7890" name="Picture 2" descr="http://blog.udlap.mx/wp-content/uploads/2010/10/Espia-284x3001.jpg"/>
          <p:cNvPicPr>
            <a:picLocks noChangeAspect="1" noChangeArrowheads="1"/>
          </p:cNvPicPr>
          <p:nvPr/>
        </p:nvPicPr>
        <p:blipFill>
          <a:blip r:embed="rId7"/>
          <a:srcRect/>
          <a:stretch>
            <a:fillRect/>
          </a:stretch>
        </p:blipFill>
        <p:spPr bwMode="auto">
          <a:xfrm>
            <a:off x="7929587" y="71435"/>
            <a:ext cx="1143008" cy="1500177"/>
          </a:xfrm>
          <a:prstGeom prst="rect">
            <a:avLst/>
          </a:prstGeom>
          <a:noFill/>
        </p:spPr>
      </p:pic>
    </p:spTree>
    <p:extLst>
      <p:ext uri="{BB962C8B-B14F-4D97-AF65-F5344CB8AC3E}">
        <p14:creationId xmlns:p14="http://schemas.microsoft.com/office/powerpoint/2010/main" val="1399335979"/>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32856"/>
            <a:ext cx="4655840" cy="333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467544" y="260648"/>
            <a:ext cx="8229600" cy="4525963"/>
          </a:xfrm>
        </p:spPr>
        <p:txBody>
          <a:bodyPr/>
          <a:lstStyle/>
          <a:p>
            <a:pPr algn="just"/>
            <a:r>
              <a:rPr lang="es-MX" dirty="0"/>
              <a:t>La aplicación de remedios para sanar o, al menos, para aliviar el sufrimiento es tan antigua como la humanidad. Por eso es muy difícil determinar cuándo comienza la práctica de la medicina.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2863265"/>
            <a:ext cx="3168352" cy="40021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301" y="4132435"/>
            <a:ext cx="3059832" cy="27255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7897132"/>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lstStyle/>
          <a:p>
            <a:pPr algn="just"/>
            <a:r>
              <a:rPr lang="es-MX" dirty="0"/>
              <a:t>Se tienen datos del periodo paleolítico donde ya se usaban plantas y partes de los animales. </a:t>
            </a:r>
            <a:endParaRPr lang="es-MX" dirty="0" smtClean="0"/>
          </a:p>
          <a:p>
            <a:pPr algn="just"/>
            <a:r>
              <a:rPr lang="es-MX" dirty="0" smtClean="0"/>
              <a:t>La </a:t>
            </a:r>
            <a:r>
              <a:rPr lang="es-MX" dirty="0"/>
              <a:t>práctica es más antigua que la </a:t>
            </a:r>
            <a:r>
              <a:rPr lang="es-MX" dirty="0" smtClean="0"/>
              <a:t>palabra.</a:t>
            </a:r>
          </a:p>
          <a:p>
            <a:pPr algn="just"/>
            <a:r>
              <a:rPr lang="es-MX" dirty="0" smtClean="0"/>
              <a:t>Mesopotamia</a:t>
            </a:r>
            <a:r>
              <a:rPr lang="es-MX" dirty="0"/>
              <a:t>, Egipto y China </a:t>
            </a:r>
            <a:r>
              <a:rPr lang="es-MX" dirty="0" smtClean="0"/>
              <a:t>usaban </a:t>
            </a:r>
            <a:r>
              <a:rPr lang="es-MX" dirty="0"/>
              <a:t>procesos químicos para la elaboración de remedios. </a:t>
            </a: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7" y="2988129"/>
            <a:ext cx="3851103" cy="2420693"/>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140968"/>
            <a:ext cx="2628900"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1880" y="4527906"/>
            <a:ext cx="3055276" cy="2330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01398610"/>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76672"/>
            <a:ext cx="8229600" cy="4525963"/>
          </a:xfrm>
        </p:spPr>
        <p:txBody>
          <a:bodyPr>
            <a:normAutofit/>
          </a:bodyPr>
          <a:lstStyle/>
          <a:p>
            <a:pPr algn="just"/>
            <a:r>
              <a:rPr lang="es-MX" dirty="0"/>
              <a:t>En la antigüedad, la medicina y la farmacia fueron practicadas conjuntamente y, generalmente, por sacerdotes. </a:t>
            </a:r>
            <a:endParaRPr lang="es-MX" dirty="0" smtClean="0"/>
          </a:p>
          <a:p>
            <a:pPr algn="just"/>
            <a:r>
              <a:rPr lang="es-MX" dirty="0" smtClean="0"/>
              <a:t>Éstos </a:t>
            </a:r>
            <a:r>
              <a:rPr lang="es-MX" dirty="0"/>
              <a:t>tenían tiempo para especular sobre el origen de los cambios que observaban en el mundo que les rodeaba. </a:t>
            </a:r>
            <a:endParaRPr lang="es-MX" dirty="0" smtClean="0"/>
          </a:p>
          <a:p>
            <a:pPr algn="just"/>
            <a:endParaRPr lang="es-MX" dirty="0"/>
          </a:p>
        </p:txBody>
      </p:sp>
      <p:pic>
        <p:nvPicPr>
          <p:cNvPr id="4098" name="Picture 2" descr="https://encrypted-tbn3.gstatic.com/images?q=tbn:ANd9GcQFANzPs5qEYaZzuksMgqaVt_tcGeyZeDRYCESt6aKIeNiaUdT8z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19872" y="3638930"/>
            <a:ext cx="2376264" cy="32134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0152" y="3638930"/>
            <a:ext cx="2987824" cy="3023678"/>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552" y="3615292"/>
            <a:ext cx="2592288" cy="323713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501455822"/>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83568" y="4898607"/>
            <a:ext cx="8229600" cy="1800200"/>
          </a:xfrm>
        </p:spPr>
        <p:txBody>
          <a:bodyPr/>
          <a:lstStyle/>
          <a:p>
            <a:pPr algn="just"/>
            <a:r>
              <a:rPr lang="es-MX" dirty="0" smtClean="0"/>
              <a:t>Sus teorías tenían mucho de magia, pero también desarrollaron la astronomía, las matemáticas y en cierto modo la química.</a:t>
            </a:r>
          </a:p>
          <a:p>
            <a:pPr algn="just"/>
            <a:endParaRPr lang="es-MX" dirty="0"/>
          </a:p>
        </p:txBody>
      </p:sp>
      <p:pic>
        <p:nvPicPr>
          <p:cNvPr id="5122" name="Picture 2" descr="http://www.oocities.org/es/hechizos1/img/img-magia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11" y="1628800"/>
            <a:ext cx="2428535" cy="32403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3125" y="2456642"/>
            <a:ext cx="3435843" cy="23368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976" y="142899"/>
            <a:ext cx="4790635" cy="231374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54822265"/>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5040560"/>
          </a:xfrm>
        </p:spPr>
        <p:txBody>
          <a:bodyPr/>
          <a:lstStyle/>
          <a:p>
            <a:pPr algn="just"/>
            <a:r>
              <a:rPr lang="es-MX" dirty="0"/>
              <a:t>Los griegos que eran buenos conocedores de las drogas y sus virtudes, propagaron la farmacia en Europa. </a:t>
            </a:r>
            <a:endParaRPr lang="es-MX" dirty="0" smtClean="0"/>
          </a:p>
          <a:p>
            <a:pPr algn="just"/>
            <a:endParaRPr lang="es-MX" dirty="0"/>
          </a:p>
          <a:p>
            <a:pPr algn="just"/>
            <a:endParaRPr lang="es-MX" dirty="0" smtClean="0"/>
          </a:p>
          <a:p>
            <a:pPr algn="just"/>
            <a:endParaRPr lang="es-MX" dirty="0" smtClean="0"/>
          </a:p>
          <a:p>
            <a:pPr algn="just"/>
            <a:r>
              <a:rPr lang="es-MX" dirty="0" smtClean="0"/>
              <a:t>La </a:t>
            </a:r>
            <a:r>
              <a:rPr lang="es-MX" dirty="0"/>
              <a:t>escuela de Hipócrates ya hacía uso de muchos preparados terapéuticos. </a:t>
            </a:r>
          </a:p>
        </p:txBody>
      </p:sp>
      <p:pic>
        <p:nvPicPr>
          <p:cNvPr id="6146" name="Picture 2" descr="https://encrypted-tbn1.gstatic.com/images?q=tbn:ANd9GcRzOVh6PNUDT25ftL1Bjhd6cuVX8Iwx6u_99QeOj6f64K_2yvQy1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55776" y="1700808"/>
            <a:ext cx="3888432" cy="212329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AutoShape 4" descr="data:image/jpeg;base64,/9j/4AAQSkZJRgABAQAAAQABAAD/2wCEAAkGBxQTEhUUEhQWFhQXGCIYGBgYFx8ZHBoaHRobHBoaGx0cHikiGCAmHBgYITEhJSkrLi4uHyAzODMsNygtLisBCgoKDg0OGxAQGywkICQsLCw3LCwsLC80LCwsLCwsLCwsLCwsLCwsLCwsLCwsLCwsLCwsLCwsLCwsLCwsLCwsLP/AABEIAM8A8wMBIgACEQEDEQH/xAAbAAACAwEBAQAAAAAAAAAAAAAEBQIDBgABB//EAEUQAAIBAgQDBQYDBQgABAcAAAECEQMhAAQSMQVBUSJhcYGRBhMyobHBQtHwFCNicuEHFTNSkqKy8VOCwtIWJENEc4OT/8QAGgEAAwEBAQEAAAAAAAAAAAAAAgMEBQEABv/EAC8RAAICAQMCBAUDBQEAAAAAAAECABEDEiExBEETIlGRMmFxgaEUI/AFYsHR4UL/2gAMAwEAAhEDEQA/AFAwBSytQ9fI/wBcMKYk/rrh0aQHIW6GPLlib+muFDE/KO61NVRFR4fU3g+cjHiGdtpg3O48zg6nxNXkAFdJvJtdW7/DE+FBBJZgAS3zP5AYobrCWpQJOOnFbmBCnqkKwJFyA/1viI4dVOx/3W+uHfAcpTNR2WCDpC9++2NJTyTC4ETyxT0/UvXb2i36dfWYelwCuTu3kZ++LV4PVAu7j1xuRSbaB8rfLHNlpNwO636jFJ6kkcD2gDpx6mYR+C1Tc1G/1HFLcIqD8bGf4sbirl+4frxI5Y8p5cxcQfE/+7ALn3uh7TxwD1Mw6cHqz8TW7/64Lp8Eqf8AiP6HGuFNgbE/P749ZT0HynHm6m+w9p4dOPUzK/3LUgdtun4sd/clX/xGHmcaWrSmYA/pigUJmSB5/wBcKOf+0e0MYB6n3me/u51sXJP8xxFOF1if8Qgd7H9b4fikeTAjvM/fHtVIsYOENkDdhCGMjuZmc9l2ptSU1KhLvpMMYiG+hg4ZDgrb+9c/+c/TCH2trgZigBHZhjKzYtbazCxtvjfNVHImdpg4n1C7oR+jaIDwRpP71vNziyn7O1CP8Zv9Rw5er/CxER8JxOlmYF0Y+MD74PUp7D2g6K7mZTjnCKlCg9X37kqJtO+wmLxJws9mqdWvR1Gs4KtpMk/K97EYa/2jZwCiEsCxEAkyQN4gxzG/KecYUewucdaOZVFZ3WHVZIG0QDyJIwpyLJoewjAnl5PvBPajPVMuRSSq+siWJmQOUXi98M/ZjMvmaWr3h1L2WuRfr32xj+IcPruzu6QSxLSRYmDFzMDWvrh5/ZyKq5hlVSUKy+0LazGd94t1wHkq9vxCKEesfcRpNSRmarEC0tEmJAHfjK8H43VNbTUqNpbYFtjvH29Maf2xyTVNLBjpBgrvJJ3juBOMRnMpo626Da35jAqyE1Q9oYxHRYJ/M33A8rXq0Kb6xLLJJJnui0dMS9n6FatTZy9hUdQY30sR1kbYlwbMleG0mRh2VAJB2FxHiOuBv7PqlT3lTTBpj4ut9iBzMzf15Y4zJfwjb5QQpq7MY8RovTpkav3rjsGRA5g+e0eOAOHZ8VlkAiLEHkYuMH5yiK7ai+ntSLNaCdMW5RO2BaWURGdkNnbUVH4TAkYzXyBiZai0JbjsdjsBDizKiWHiPrhvn6qLJYnpHmB6XGEqVNPa6XxfmFaodRiB8MjrBg/LF2HKEQ3I86liAILlOGsw30zEqBqIMG1vHDNeEgrdiLWE3mDy04ub3rkAv/5UBA8euK80xpg7ydpHzv3keuBTISfLBZABvFb0TRKwdkJ8yQD5RONx7O8SNenDkFxabdo6VLHbkWAxlhTqVARoEERMbW8O84oyJalU13AUkx1gFtPmQgxo4nK7GRsKNjifRadATsfX7Yup0bkR6nAwNQgXE8+8xfFXD6eYNUu1lgDSxtuTItabenfijxexh6fSMalAzbxtit6H6t+WJ5YtLq5GsGRG2k7fl4Rj2qdO8Fjso+pjlvjxba52oozjstUgMSoVTdeZLSZ7hpMYuy9RKxIR9hceP/eK+KcUCKQnacCbEx6jfCfhvGEoqxZWaoTcgTYSN7DcYm8YFqhFaE0tLKBRvvtbFL0hNl+W98R4XxNGRiWmbk9BAEd3XzOCs9pQWIBEm/LDi6hbnBvAqqWiJ+mFWV4klUMyiQnZM7TG/eL4cZHMCpS1Ay+zgcj4d++FFakidikAqltgLEzdrd/zxN1GYYl1Q0XUZgOO1zWrEqthABSTMHf+E3FsfTuHZkVqSvIkAAxeGgSJImx64yOey4RGIF5mZ3Mg/wDpHpiPBM41MqRGjVJtvAEfMAYlw9UGMflxFVBm1YA2E/TFVROp+f68MG0DN9++I2JB+mOzMAFjsAT6XxePWTmfN/bym5dELPpjVpKgKTcBgRcm8dMA+xlQUs1GptNQaYGxaezq59b4d8RyL5iqarSo+ECZAXTIieptHWThSuSNGorqQWUhp8r/AJYh8ddRHaVeHeMese8WB1VEMQqKdhznnF/hX0GFnsjm0TM1mYgDQADIHMeWDuI5wulQydPuwR5qSb88eUVoKoJCi+om3xRH0tiFX0MTUoNsgEr9ss2Gp6U3m9/+oxhuK1STBHry/V8aviC0UQ6IGmxM9J35czjFZmuXaYIHTeMW9OdZ1VFt5E03zH1DjAXhzUJhjUiI2UwxaecwRhl7JVNKNUAlqbhgAY7JInn3EeeMTUE3vht7IJqzdFJszgEYflS1J+8mBo1N3nBUOZ0ItqnvCLT8Jnc9JiO/C7gdV3UPUF3QN5S4t02xpK1V0qazSuupVa5hWbtbExy5DC1mTUFpiAqARIMSzH1ueXTGMrg2K+/8+0u3ksdjsdgp6Jykhh1GGC0k0rMwABJMCYHhOA6IN9NjyPTF6oAZqFql7BRbaIuf6Ydq2qIYb3HGRqA2Ugdbb+OCE4R2y4eSdxFiYAPPwwJSqU0GonTG6gTc8idvTB7qrLqDENaxPQj02wzFtuYt99hKaOtgBGzwYtAjA2fyZgtpvPh2QRf5DDzIZGAxBb/cT88evlf3YLhtUXsPSefri0ZANxElCRRivg3GX1qjGV+ckgD1JHqfLWnPgLCDV4Xn5363xja2QVmVxNMt2u+3OBI3GKaXDmpAinVmYJXbnqsD4YJ8w5Bik1LsRcZZ816NYVfeK7vEoLKey0AmeUHFrcVIBN/et8V9ugFrx3Rzwoyldg37252g8gAWPoZwxZdB1KutgDzFhEn6YRk6gjymNx47siSpZZnPvHdgd+hP9O83wBm9IsB2fDc9e/54IzUEF2JMCQPKcQdrslSzAgdgzvEXied7Yn8S+I7TUGydIgkrIkbQNo7p9cNqGdpzFYFjAMGdM9oRA3PZB8zhXRppqVZIYzAPdvJA5RGKs5WCEgkiBcgSbyvWeZEd+Hrk7RJSt4XUypLe8JNNGsEBgsJ2gcp64JNSAbDWdv4VjYYUrxiATI1CYne0jy+E4nkawqVBvuZ9G/I4kzEtuY3FXAlWbZXWxBJg3PJjb1xDK5VWRpZQVY2LCDcDr1kYa5SsCrEqF0kiBtAAIj1wirZiYaw7Q27mP3wjE29ASp1tdzNBwfiRpfu3P8IkiBcW7ueGPFhUbsoygESe8TDLtaROMVn83cn+vIH74sy/FX0+7V2ViJVxy2JHcd8XnI/h1IkrVGVfh8wC0w02LfDcBN7Rb0wsz/DVVSAZIWJM7z8W+/LA+YZ7s1RmZF09xmR/7TPfheKQE6WfSDIv3QT0n8xiVEJ31fiW3R4hmUqs61UqTpAAFhYGbDHU+E0qgLvrYnsGCBsZExF8FcJyRCs7X1DsyZMXuduuIJknY09KtAd9RHeBGOa6Y6TUOtSixB85wRIKIT2iGe+wvMW6gYT5ngYUDUpJgSdR+Kb+othzWp1qVJStmnTfyt5xvgNs1VZhL9nVq5WX/L374bjbJyGFQdK3uIk/YF5Je/4j5emHHsXwxjn6RUWU+8N9hf8ApiipRYCdQtfY8zEdLH64039l7Fs3UMzpokTsPjSDbFYZiDvFZNIGwkOKe0NWnmMzRIVlVS4DTvPd44F4JULEkmZpo3m0kx0vh1xLhSPXrkrJaVJk3WQY32wvy2W93VdQIARQB0AkDGaGxWQo3jgGrfiGY7HY7Hp6LKHP9c8NV3lFLCSIMHnA+hwuySE6gu5EDzt98PeF5YoURmVgz6uybAIDMz3x64cKiGBuDUUbWewO8RMAC/zIxe2eCnTpmIvtvtyxbk6Qu09oKZBHIyfXs4szHD1OnUGjshiBe53uOWCQIXAMBtSqalmV4vBA1CD1J6gDl34u4hxQlStP3cmxkgQDI9RbAOa4bTUr7vWV1qstExInZbb4YPwzL6lTtl2sB2TYCZiB3euLfCFUIi2PMREVoWSgMEGWkXXunnOINlg3ZFZSxtsd9DJ9AD/3jWDgVKAHeodVhHZ5Hx78A53hGVUyGqatWwMkb3jp2jgv0jDexAJHpElXKED4xLAwYm2k+oFji3K1GggldVxubEqQbnlfbl1w0f2JaoCaVUTcdqeaheXcBimp7GVUQh6ygXJ7JIGq2/XA/pm71PBiDsJW6g0+y1IgjTamWM7SZcXkdOWxxKll3di2umHLgtNNgeyqjSAwki1zI3IxOhwCsjErUpkHcEMA2+9j1Pywyy+V90gJC2HaZRAN7kCJ+2G/pgBZEIZSdoqo+z7l2c1UBJkFaZMSIMAcvE9MED2WpODrqliegjYn1Mtee7Go4JnaPuwwqJckntDqQvPaAMKstxQPmGRvibVDSIgNCov+aQC1vHngVGO6qEQTFp9kqEAM7kxJFrxzjpMbYpbgi0mDU2Jk7HmYbkB39cMM7wKqzEjMGCCsMJhTuJ54p4pwthSpqH1FW/GBB7JGwBBjC8ygobWp1FAYVFtLIaFZJMsSbjYm1sIkyn4GDmKpVthG7atsOW4RU/zp/wDzHz7X2wHwQFRU1MJ19IGw5csYysFBZTc0KJ2MV/3OCCSakirpi0abDVtipuFKg1doFXgk7ADZuvIY0tesLiRbwt44W8TqSjKLWk+uGp1LttFnp0HEqKsZIR4PRY6RuP4RgArTWVMr/Ny+QHzxoOE6moIztfTHU2MYR8cykAne18ex5fOUMb4di4wp1a7KWRFgAEd8kggHa0Tgia9PWoClR2g0HtE8he23zwkpOfhLuo0KQAxAuDbfrgo5Ym5955s32wTot1t7QE1c/wCZbn69YoQVVRoliBOk2tvc+WIDgsQTqk9/5Rizh6AioJJBpNuxa4j03OBqqM9CqahYgpTME2mLkTsTAwKq3Cmv+w9YXmC53hm6rqY7QOvIYc+yXD6uUqNU0agx9yREQJB135EgYUZdirsZPxCb3NjOPomRqp7tZIJ09WP1GGu741q+YtiuQ8RFXr1yWK04LVIg9J+Lw8MKKVZmr1QwHZ7Ntt8a7MZqnPPyH5nGRpBf2nMaes+pB/PEmE6ixr+XGtsAIVjsdjsOgSrgaS/MRBtfa+NBlKK6pDEmCLzsYnkOmEfAYBc9Fwfks3YmTqi1ljznD0rvEuCeI2XKNq/dqoJ3JBkx8xufywV+yhn0sSzC5AB0jv26cu/ny7h2YN2LdkndoHIQLGNzi6pTQsWKgnqFHhvafGcaGLGlXW8laxBczlBKAbk7eF8G5nhaVCDJXkCOm4+436YYcHChjSbSx06gdIJF4KzudwRPfi7ieRAQtT7LKJEbGLxG2DIA54nNW8WZf2fhwTVYxtP2vhg2SpsSSo8bj1jEqGaJQNuCJ2P25+WPOH1S+wGm8nqeg+564pXTVCCSZdUziUKJYAnQCdIiYF55QMCvmkzKU2SdN2IPJhAAPhJPkDgzM5AOrK2zSD4HfHZXLpSXSgAA9ccKtrs8T3lr5xXnMylMqHtI6E/bxxGlm6ZIuRyEgj0tfAvGcyrI07ttyIUQdX/Hz88B+zuaCozuWOq0xrIEwCABMT9O7CzmPiadqnQg03H7cFoE6jRpz1KD8sTpZOmh/doi8rKB9ME5Z5X9fXnbFOcqBVJG4Fvthx0gXU4CYk4lxxKZIZTzg6kAYAxIlhzBGKambFWlrUGzxeDyB3Ej54C9pqquqooBCb97c4+eCaNEikqhTpESR8Mi1uuMXO5OsE9pYiilIHeVuCR+v1GMZXN6qGYJkRvPTbG4qjs+WMlkV/e1FI3M735/ryxj9KQNRl5FiC5pVOuC0tAMg7AnoPD0xSKAElQ2wWWB+EctvDD8MoEaducn88BZ2vCNAi3Iz+t8VDMeIOgCM8nVU0kIsNI2IEflgbiVQBDqBYR1HTvGIZOtpoITMRAAi14m/PFGbqFwQLLBjrIA+07YQL1/eMVAYszOd92dSAagoXVuRFgFBEDeCY3sBgVuN10Ik1QTtIF+4ArGNJw7htNlpVEDVKqw5AFlJE6T0sTBvfBuZy602p1QROux+IaQLkgi0TvyxeMuMGityJ8bHhqgHCc+KocVKeitoIBgrrQjeDzmJ3w7XhtMJdJ7IBBNjFxzPOcR4pULVaUMSJYG2wZCQDaOQ6nF2VzLe7S9yoJ9Lm2Jczhdx37Q0UkUZns/kLNHZ9DflsQce8P4j+6XU4BAvPLpgTi2aqK7HW2x/UGRvjN18t2GINilNvESPvh+PEMqeYw3fQZsmz6kga1N4ABEyBse/uwj4IdVas/WfkwGAcrlf3jEzZztbde7nfFvs2kVX/k/9p++DXAuNWozj5dVTQ47HY7C4Mr4TQLpUC7xI8v6Tgqhmwvxk+PX6Rgr2JpSX8Pyw5pcLAeGQMT2wYjnfxgn5jFAwll1fOL8QKaMz7ZskApV7VjETcXF4vi1K7KpU1TFxMXg3gHTbrP9MbB+HUIgqs9LWnb6YAr8BUPZQARKyAT4eE/bDz0uVfhMHx8Z5ESFjOtatxHfIGwIC+AOLsxxCqVdPeTqJYtEEaonT2drAXvjR5b2eWAW0X37MafCRcd1t8WJwCmYOlO8Rt3qeVuUYEdLmPJnjmxekzeRr1agFFGN/wAKi3mdwOZxscnk/coFH4Rv1PM+snHJwzTsyr4DSZizD7jbBKoYGoifCx+WNDBhZBubMly5Qx2i+rxRUbS8gG4MTPKLflzwNxPi1MJYg6uU3I5gDqdhHMjA3tNTqAApR94n4tNyp6wL+gPO2FfAc5TLp7100osLpAibbx8Ni1jAm+4wnL1BUlTDXHYsQ6plajIX0gxJYlgJgGAIBsCTYxJJxLgWRdaYJRtN7kC4JP4Znbu2Jw2Zw5C20G7HkY2B5Ec/KOeCTnkve4kx3DeD54hGc6tRMMihVRbmeLrl4m6sViN+0d/k2FQ4vrMVV7AMgb6gKpRiesStu+eQwn9p8+alRiNhpgjkApIPq/zwGhDaT1JWpomJ7zv0MD7YZk6lisWBTR7muLq8MwDIqSAYjVqAJjn5dO84J49x6ks01Ye8JChQbbgmTysfDGQzaAIAQCQToLapgHY9kbwOvPHUsvMNBaSdWgQ0n8JMxAPKcRkWDfeO8TeaIZtalNmWwEr6f94yb1gjs7EARzMFokQI77b2thlRrGmpLyAfPSAW36mbenTCjM8SsdIIgSnZBiSZJJ2tFhOF9P0jaiQNo3J1I8OrozwGWftaVVCxHNgSNIPOST6HCvMZ1yAQx6aT3+X3xZRzDBjUYK5KkNqG4Mbj0vidamgoq5dmdxIWFtBImYkARvzxaUKkKRPYdC49Zb8/4jbIZdhRDmCt95kAEm14Md+GvBMqKlBmITUTF5Ole6Iv3nv5DGfXjg9z7rRotEgyNI+Lvkg/PHuZ9oU0LToowgABi2km8t2R1JNicSHDk3sd5SjDKPJuI54Fk298AtSAp02EaoWJMi0C8jG1yOQpBAQJEQJNzB2I23m3fjK+yNVVms5kLTkT+Jna++/wx54ZcPL1KZubGIHWJMfL9TggovzSPI5sgSHGaaimlamNIDgFVPZvAJA2Fm5YjkhFNJPKPT+uCePALlFFhYEDvuSfvgLKuAg8SP8AcbYm6tQOJRgJK7xBxkAu3MQce8Oo0zQp/u9RKiZ2IBMA38OWJZ9SWeO8QYsBNx5wPPHvCq8UAT3gDzj1w1Sy49oTlWbeenKDS3YQAgkkCdh1ifMYQ+zCfvWPVD9u/GpQhh0nziRtbGc9nPjI6Ift+WDwudDgzzoNiI6x2Ox2PRcv9n80KVNmPMmLgSYGxIPTHmY4k7kdmoSWhQJjoRJI5TinI14ojl2iJkiOfLGh4Vko/eOpBiEBXbq0RMna/KesYowl2OkcCCyoq6m5kuDZZlOp1AUiw0mQbHa4HOSSTjzMZF3b34DFwOyGt2elwQLEct5w1ruBTAky50xG43bl/lB9RgtkEAKVOzEiOex+HmZPpjY8NfDqZ2o6rmXoZ+q0OtM6aZDNLapkSJVVkxvhjwrj9WtVAWpqpgy5VSLbASVAEk4S8NrOiEjUBoWYA5oZEeGnzww4PxKllcqQ7FV2GxYtyIB32M+GIcWzA3LMgsEVNs1X+I+gxFagPInz/JsZzhntnl6zBIZNVlJCx3AmOyflh/qGxXxsot5xjVDBxsZAyFTuJZWRo2if4vyxgONZT3eYZQARWghgYIdd4PWIMc741db2hoXX3m3K0d0mCMZvjGep1IUiQ2hgegOu4IHZNgPPEfWBciUOY3Bk8NrgtHiRyvvBBIPfIFpBHrBB7rnEKnHF11CNVy8DpqZB4bT64AyNCpUU6mE6QCbcuzefDnjn4Ys3gsxkDaxJInx+mMkY14aUvkLbqIDUzSEAtBWQdImYIE7ee/IC1xg/LUQYNOQCDo+IlCN20mRfpjw8JLMGpwHUzJ2YmbQB0g4sq0iHIMjUJY6Y1lLk3FhECO4Y9k0t8JiwrDcie09ULqILIC5JMyDYXGxM7dwxZUqwIhQR23OqL90WBi3mMQrCw2LHcnYlrA+elT54rNEP2Gn3YMgixPfPmcJ0g7wt+BEPtRnjJTVsL98zE98T6g4Czdccz+gZ+i4C4jVDM7CYNxJ5EwP9qjE2yVSdS6XHiAet5I8MbuHGFQATPckk3IVa0LuepvysPscEAATA6/8AXcJm2Bq1EqrAxMfb54Ip6imqNxPUc/vjj1EmyYKrTvzJPlJA+gwTTQG2ImnEcyB9B/XFqnu78RZjvPq/6OKw/UmP+FcV93R90SSS0lYER1k33mPE42HDmdVK0h7xT2iY0iYFpmYgDvucfN5EyJx9Q9ns0TkwOUMJ7wxjx3xC43ud67AuMBhvdzOe1+eckBjCqSgAFgdI9bNHl44oymaYiVNwWhJF+Y3/AJuWD/aThpb9onkErDv/AAsPU4X5R1C73nsyYuRY7G+/zwzqKZQamX09rqszx0Oomxff4YnaJkWN9trYVq6KIbWoDb2kloMW5xG3LB9XMAuoUliT2iuowRcRy28cJK4OnUv4LSbR1iJljYC3M9xx3Em28F8hJl1DN1AsXClbwBAO+oE7mDBjpiXAkK1oDSNDTyv3ffAYMsBoi5XtNBKiCbC2rfa1ueGPBnDVV7UwGEncmLz0tHphmQAKaE6jMTzGmOx2OxNKoVwVwtENpVm1ws8pMEjynbB/E8+tRdIICwNRnSRI1W5xywv4d/gpvI1FZ23Nu7fFeaoBqjEhSpA7JbSFA+GTzO9o54ox5Dp0gyPKPNDK/GqsKRUVqiEVBTG2hhF/81hNupAxDK8RcnL0rB13IOqFCMGBFo7Pu4/lJ33X1csC/vD8VKFVUaAVsFEkbEmLWthrwPKfjemqcmQC8zcPMahF478P8Yj6RVC5RkqzGm8c0VBa/ZphtuZJ0+hwppcCqVnV6lQim06QD2rEyomy3BM+ONMuVT9nbsk7ARvqami7+KqcDJltTAI5Dpf/ADAEnoYiZ5WPTEz51QD6TRVGYkiJ81wJeyMrTq+/392TqlQ0FiZ0j1x9MbNI9MmAwI0kDa6gxIW0yI54ymUpmiGYdpm06jFwoaQqyTud5692KOBK9UBBIQAaj/8ArRTbxBxX03VL4ZIMj6pHDgES2pwkoiDV2hYK0GxsRqUAgHv1RbpOERpvWeRKWBOrnBJ7PdeT440ecylYFQvuyibAygtGmfiJ25R5YUcQWqlQO9PQpMEqZAJ/Fe63+/UjESZDfIjWwqRdQ/L01UR535+OJ5jMAC2k+s8toHd8sD1agCgkiTuJ57csSbPAwL+mFC2MaAABU8fiBFgrDn8JP5fOMLq2ZZmXsmxJJYREqRA9fHB1assSWAAG8xijN5QFSG8sEoAN1DIsVA8pTqE0kUTsLjSbB5uenZx7xt6lMCmLdmNXInmL7dY8MHZZC4gk+8UgEgwVb8NQdxEA4Z5On7+myVArOrEG1zGzReOlscZ6ayOICIFE+d5PheotLCJtHh4csFtw2SAoJOwAueY6/wAR9MPvazh6Zan75FsCFKja579thjK5DjOuoFGpWYaS2+kMCGP+440cOfKw1LxJsuHCBXBlT5Qu0CQWNhB2Im822v4Y9q5R0SIPTxlVMRPQr640HEMs1RtTZhIAaAEI+OZBv0IHgBhXxDiVUVUchWhmMAkgljq6cregwQzhthFDozAHe4tblbuHrj2mtt/A4qzecZ2UN+FQoA8AP+KjFYIIAPj6YW4vebfR/tYgvcXGdCkx5H9c/D9c8fSPZar+5Vd4qsknn2dQ+QxiPZrKNVaoUIGgfiJEyeyJvzXG24Pkmo0SHj/GDi82Kqpva2I8lcRHW5myPXYSHFVLOgP40akfRh/yVfXGFyyOxGkfgAI59CQesrN8bviLgQxaIq3gTcEMBba9/PGNzgtU92SHJaNO+kuYB6zJjB4zYkNDeB5rM6AwZQzkkb27K6oaI5EwR44EdSq1meCE1FJ/iJTTB3HPuv1xHL5ViRPQDqbKyW62IAHM918OMlkUem3vZKBxMGNTBR2AfKSeQPeMPYqg3i1VmNCBUsqzpTqVTaJVAfjczfqALA9TIHOGmWyJpZhNS6JBleh0mRvtz+X4TjScH4YQffVgJECmg5WtA5dAOW/hfnafvCHiGQww3tyg+cg95xmv1gZ9I4ly49I+czmOx2Ow2cqE5KRRpwVIPxKdyCTJHMET9cH5ckGAs0SlnsbwdTN1mPWMUcOhcrqJNlO3O5+eL9SaKarPu2tCk7fxTc33GHY0JX7yPIwDQRzEUmV7LAqINRG3iV3GLM7xT3ahWcahaY0sWG7XsPHBtDJIH96oOrvc6T9vKMR4Vw+k7sa6TUEkamIEiDpIkDYzHTDVxn4iNhAUqSFvmD5HiKGhpDy/vVYrcHStOJuL3geWLsi4UloNwN+cbRO9j9MFZvgtGo9Ioq02XS5K2BW8iOpsPDF+kAQD1BBMixjY/aMQdWRqmpgIqhIFbEi6gSJsJEm3NvpgzM0hl6MrMAQOhJgAmPGcKcwZXTBDnYgg6uoBe48B64cZPiBfSlRBDCCCDyncEbEA49i0rsZzKrHcSHC3qVaVNqiqATPZa5HKR+HyJws9ps8INOnHZEtawtIHyGLOLgU2CqzrTP4VJtMiwG0WMeOE+edIVBKwGDNyKhw0ibk6R+ow4jUdp3GAtE7yyoUpBRUSxJghSwAmwJje+Kc6WtoVQ6fhAMOBudJWxBPodzGLKt3itpYAwtZTCqT4k3ETF9sEtTHvNbyw0BUZQVDHmSZ2uO1cb4YAFNmQvkJ2EWVsu1V1ldI0gM4BkNYkFfS8SJxQSa1Vag+EdluyRDSb6Zk3jwkd+GnuVGpXUllAaqy1Coa0hptNwL2OFr02p09SoyEkNIJIE8mk8u/nglPpAZzyYdkaoR1Z6iliSh0mQRBgdd4M92G1OigNjTZ95BKMfQ74QHhjIKje8UuXBLaVPZOm53gTP6nDMuGYqbOtyJBEHYj/AK5+GJsgHaU48hOxgXtZkXfLVZNWFXUAxBEi/wBsY/gGQ05qiWEhxqjruD/uGNrxDK6qbKDupAk2uDjL59WpVMvqUnRq+GfhJFvrbFvTN+2UB5/1E5184b+czRVsnU1E6VC94Xb5zhJlyGqu7QbkAQee5EbWt64cPpKakE2tKmQetxbf5YyVeqSDTDHRMkDnPXCEQm7mhjsrtAADbniMH9eeCxQgdcMOFcDqV2C0kJ2BPIeJ5Yq11HsgA54mp/s1QRXMSNQ7O/8Amj642uZuCWCkAWkTHrir2V9mjlqZTVqLnUTEcgLXmJk8t8e8aCUqbbjxY/LEObE7NqmazqWNTF8d4q1WotKkFUbSByBkm2w7us4Eo0kAgkTPW5tue/uOI0MrUYlqcjUPOMSy3DXVpiTvcT5+OOsQBQMNE7mXZuiqwWHUKs226k3m9+fgTgr2cYNXK1ACKVHUEUERBXkdzdjfn5YGXhzVKdWuSGFMkG95CgmBYAAEdedrYE/s5Ytm3B/FSYfNbek446E4yT2E7agbTeuBuxGroL6R0236nAmbU/EsGRB7xyI8D8icJParjdehVCUmAVTFwDMRMyJuTyOHuQcVaPvAID09cdGFmj1H6OMs4GWn9YeqhvMice49cXPjjsacCG5egGo0wfh039JOGmVoKmywOpO1+/a30wqo5wpTpqF1dgHzPh1j64OymVq1I1sQN/Xr3Qfni/Ep0CzQmfk+M94TVqCEJMJqXUDuEkrMC5uv0xmmzbIPeRcHaZm5gW6dRttzwZmOLhTpJ+HsM6wezqU9nrsb/wAXLD2pwyk6I7MKeWAklgVZxaAoN7xv9cbR040puJCAzm15mb4PkszmanvVYgKfiYkL4ADfvxr/AO7yCC+xO4vaSTHl9MF5POIAs0mp0iP3SgHrF4uCeU/XDBRqTUbATI6Rynu7sfPdafGcGuJrdPeJeeYv/ZqaqZKfxLIMgC0GbEG+rwwDQokaGYENtqsbxyA6gHfFmcyLUogyrkmSbgxzJ3xwqOVAXf4hPUWtbvInCvDBAao0ZN6uZ/MtVWsgdveI8FWsAZ2KjuMSO4eOPKOT1ojbS1X5FG/4qww44jSqOFdyF0HUF6+Md2KuASaOXBG9VlM//jecEGs2BHDZKvvF3DqV1RlbVTbSywGUm6BjNwYAE35HDimmn8AEW7LFgFJ5Ajba0DngOmzmpX0qrfC2k2lSoBGomw7M+eLXzLTEQwqBTBnSG2i1xtc8/LCuoRiRXElBCk3F+dpqNaOJUtqBBjSTsGPjOLcjlxNSJV9P4mLAA8iSd5BNtgRivNjW9UNsyA+GlhMRzjVgtbOakSFDHxgAD/kB5YYEOmpPqFkwaplfeaXzEdkBSmnSb7mZE3J9MEUOHQ40U5g6WLGYBv2STPf59+C0os5ILXM6AYI+FCT6tOGNHILTNiTPX9X8ThbAgbn7RyDfaL6vDgdvLFJoLt+uuD69F7wR4RgDKZOqhJZgx5Enb/UO/ArxKTFXGMk5GlBci7E2g9IFzhfwv2Gr1BqBQJqgkkzyJMAX3xqKjVeaWjf6G04GyXEmE6lIiQV1WnqBAPL54arHiMXM2MeWpZS9jspT+PU5G/bME8rL9MabLZxFACLYWsIHSwxlVaozbaedot0G/jgqnIvLHa0/ruwLOy7xRBfk3Ne2bA7h3mMZb2lJqFQDKkQYvEnrytiypCazaAmtT1DWF97NIjoBiL1I+l/13YF87iLTCO09pZYKsCx+eF+feKdQraFJ8YEj5jF5zTH9RjNcK4mzVatGs06pUXkAiQQPL6YVjxF/MO0czaeY49keG68izr2veMQwJsNOoQen4T/3hN7EZQ0uIIrAj4l9VJ/LDn+zDMmlVzGVfefeL3xYx1tp8hjcZ3LDslVGpWUzF4Bv8i2NPLjOk1xI0ybFSJ82/tAp/wDzB/m/9K4cey9Scqo6LUU/XC721cNWJWGGoRHeg+4ODvZZv3Ddzt86Y+4OM7KP2h8jK/8AyPpM9WHaPifrj3HZgdpvE/XHuDE9NJwPKL7umxvCgfLFPtZxTQvul/xKkCBcweduZ2GDslSf9kPujD6IUxsdNt8YEZeulYMyP7xTq7Skkmd7741egwhxqY8dpndVkKGgOZpcvwkZUI9Qa3fshQNZFpJHf4YPrcHNdve1qrKsDSurVC8yxNha8YspocvlzUrmazAnpp1G6r8h5d2LfZbMxRTXrLXkBSbTPLCsmZteoc+v+o9MI0V2jHM1yoF+yICxzHLywplqjFaQZ2N2CuwWerAHSbR8XpywdxMCtVp0l1AEy9/wjrHw8sPshltAgIoXkBAH0wvHg1OWJjGyBVoCBNQdcsBVOpke9zzG3UjtfTADU6gdWcgah8ItEbA9DB2xoGG6c2uDt2ht67YBzFMle3psZAHIx/X64sdABvJQSTFubgqbieVsU8IQFaMcq7DzNJm8tzgiqoYFRsBc26YhlJUOIMtUFVTaBEb323HnidQBsY5b5gWTyMuQCAKtODK6r02KkQbbEHBeU9nzTDBGktG4AAIvNhvP2xcjosamCgMzC8Htcgd+fLAzV9Tg0v2hkBM9pwD/ACmeuFswO06Us3Csr7PAO2t5Uz2Rbf8AXOcG5XgtFSTEiNiSR4kTG+BD78iKYRP5iWPnYzjl4ZXY/vKiX3+JreBAGOhvSBoHednuIUqAGlZvygnv38sD/wB5FyNCTPf38wPzxbmchTpwzsWI2lRG+4A9MRqcWVeelQIMJbv32wHh3uYwMBxB6uVr1GBB93HPblt335bYKanVMjUPIR9Bi3+9qJEiou1gbfXEhmZEqCR1m3lO/iMLKniGDF44ey9pajKZ7S/ED0sefhiqpQJuWZj97csNkq9fQ3xTUfmdh+uWA1C6h7xBXqkE7WhtzJmZNt7hfCcE5As6TfTfff1H6+WNG+RR4RqYa0tqUGPyO/ocDZnLhaigCNXZjlYFgfQMPTAHSRPDLe0Q5ynUdDTsS6q2kEhxTVmPIQdUmJIwsLVqaioCXQ7zLR49N+WNXWyjuNJeF0AFgAGMNIAMzt8/mjZ3y1TQDrV9geZ6G2+2KCq7CxADGEcHrU6hC1abhm/FJ0ifh2P1xVmvYdadb31N2gEtoIntERvO29ow4/YNMkwpswUcjInGgzBBG9o3nHlGkHTtBZjYuYOpw1mZKtE6K6XVjsw/yt1G/rhvn/bALR+AiuezoawDddWzAzaN8DZHiEIULqCGMTbwg88Z/MIKziIL6tDRsSLgkbXB9QeWGqSE+QntAZ95RRyfvWl7m7MTKtO8nkfpfDv2bstZUUvTmQ1uQjYxI3uOhwm4nq1fslEHXMP3RfSp5W3nbG2yFahRoimOxAjtjTJiNzY+RxO+MlfN3jXyC9phc58beJx5iXEB+8bxx2FA7QozrZ56DtDWQwBJOwFyswQZ5CeeH2W4qKyLUjSDvO0i8g81GMu4atmnpLIi5MWAgEmefTfHvFM1pKZam5YTB2ssyQABfDdR0hRzDGMHeNcuhzFUVqpHuh8CnmB+Izyn1wXV4s9Q+7ya6osan4V89sZ2lVV63uWJCAAMCTdieyk8hHqcbLJVKdMBUAAHLaLHfpg0XuYvKQu0I4XkPci/aqNd2NvLwvg79pMQFjphe3EibQB3m2+0f0xFM2SZG3Wf1H2xYMu1SMrZsyfHK7rS1mLGdx4RfCqlmveCbAdAYnf6Hw3OB/aTiSaCjPM8vGPCB5zgPK1z+yMyjUUbVawOx5c7+OCLEi4F0dMZ5nNrTUjUJ7uu8QPpgOpxpV6zH4rD88JsjQbMNMlKY5wSzE9AbRHM+U7Y0tJEQBadPzuTPPUdzgKTGN9zODXkNjYSvI5s1ZNgQdNudgZHkcHona3A8WA+pxTwXJ06KMrMpli0HaIgCOcRjyquTg6qSnvUafmCD6YjYKzE9pQuoKB3jWlU0AFmHmygDzm/hg6kkiTaeR336EdMfO6ebFOtqoABVMqH7XLY+k4fUfaUuttKHn2vub+QvioYtI2iyxJmqYotmKjxP54DzGboDmGJ5ATPyjzxnyKjgEU+8lpUeeq5/wBOClyJb43M7aaYCAd07nC2yAczoS4l4xmAKqsUVFuAkRMXMiJM7TjSvnKbtAaCRIBtAO3lgGv7O03HwGTz1Et5EknCmvwiqLSKirtJ01F8OR22OFM6kVHKvzj/ADFMgmRjgkrAG/ljNZD2iaixSoSyTEOIK+M8u/Ghy/FKVQWOk+Mju7x6YQ+M8rvDsjmM+H0iqMFN2tJlrx3mbDvwLUplK6GqwcNqVYGkK+mRA71Vhc/XHZTMBnNP3ywAX7JBIHOeggz1wvz3EadNaT1axIbtiQoE2AjSsxc74EMRQIgafMY8ruOQgYz/AB5VNJiZle0pG4YfCRimv7RUW+By/wDKpOPKpSpsxPTsmBt1Ectj34EkhrMaqUIDxjPVjpqtVEpUNJlFpIkhucrqBXxGEOZ9s6qzTffobePLBeZyrICs9gTIibiXQrubusbmJgG5wXmMmBdlHdba0/FE4uJXYneLWxsJfwfLe8yoLFVrEl9WoH4jZWH4T0kflhb7OZKoKuYR/wCEnxEiZ5Tvbv6YMytCnBep/hxLuGJhJvTMbMSLjeIw04XZGciHqHUQbQPwrBuAB85wOXJoxmu84q2w+UDo8Ip0hU0lddSRNQzvJKi4N4JmZt3YVVcwdMBjG57YJIKgQpkkiVBm25xfx7MlA1SUEQwJtBHMwCTzuIsb4QcQzhgQraYk/D2pJBWComCNxBIIPirEHYWTzO5CAY54mP3rfrkMdiWfu5PcP+Ix2EjiOncX4mMmKrf/AFaxt3KAAPnJwk9nKpipnHkKvZXmCx6TeeW++G/tN7JftLamcq4beZGn/LGw8cK+N+zWZdUpUTTWhTEKCxBJ5s1jc4difFo03RPJPpD1EG62H5i/9rZi1VSNZMnbSeqsvSB0w34b7UVpA94QAYbUSTTHfzZejcsKst7H5xTf3fiHN/Hs/PFv/wAI5tWDqUDfzT62virxcQ21CCRrF95rH4467hWG8lQZ7wcX0valTbQvKdJI7/6xjO5XgObBllTTzUPYd69PDDjKcKdQRpBnqZ+uENnQd4IxXLBmUqMWRCb3LKgmO8nr0HdhjQrVGQqURLWvJHlYA+WBv2d4soHnYb7CMWVKTn8I2tfE5zj1hHGPSC0c5VksVT/WNudlEztzxCrmKjyvvFUdFWfUzJ88W1+GOw3APj/TFFLgLBRLdroNvM88cXIpN3CNVxO/Y2H/ANzHXsA9/PzwLVy9gTWdp3gBY5Hn/XDihkQqgMvvDz2E/O8CemEHHOAuQP2ahpaZ1GqAO/szB2n1w/HkUmiw/EU30jB6NMwumALWJva21/0cM+FKR21poneqiTy6Wj64SZHhboi6qNR3I7U19IFrgAHacbPKZhNF1KnoQJ9VMfPHmyXsGHvOVQ4i2txYU2OtKir/AJipv4fli3hPGWrkjLould2d9PkLH54T+1eczVdRSp5cCkCDOtdTEbXns/PCzgWXzlGoGKQD8XbWCB3T+pxzyAXY957TY3n0anm2AhlIYXMdpT4EbjuN8dpDX/r9v1OAMvVlfidGnYXHj/TFrVHJP7xJ66GHqJ++ALqe8ALUhxfh1M09dWmxHLQhZh/pEjGXoZBXZv2Wr8I7VOqNDATEixBEkXgR542FLMFT/jA32CH7t9sIfblHrorZcEV6ZBWorBCZmQZ3WOvPlc4chx+tTluIkpmvlasU8tVrEoysVICdocmJuZixA278GcByL1CP2ujTAVQtJe02kXN9VueKOC5ziCtFdFdCIuUDDwK79L4e16hdSunsnkwU8+4+eFZGAFAj6xoBO8nnOJZfLganRJ2Ubt4KLnFK5sVFmGUfxwp9CbeeMRx72bzD1kqUqagASe0ouDKwCbevLGkC5jVqIaeZDAde/C3CBQQbMNQbMHznEqaEmr+0UwImabaLGZlJUmeuIJxxK7Cnl0fMvufwqB3ki3mMXZ7NZ4LFEKSdw2kiPW+AfYXg2YyvvDUGnXEQQbidwPH64ejYylk7+lxbhgahtfh9Yge8SkVJ/wAMVXSNjBMaX9MWVaoVGdh8Ik6Zcx3QO11wH7aZKvmUUIgLKQQQVUxBBHdyPkMMQtT3ZprSCjSFB1Cw2gAHT8scOhqthOgsO0yfEcxk6paorFmVe0zJqXqsajYzIgb3wn4iyGkp+MQVksdR/E25gEWIIB233xZlvYvNoH7C3sP3guAfQGwvywTU9mMywn3CiNyaoJItz8cVB8S7BvzJmDHetzNY9OYP8K/8Rj3FqIQqBrMEUHxCidsdjNLSocT/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614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848" y="4653136"/>
            <a:ext cx="2592288" cy="2208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1266076"/>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lstStyle/>
          <a:p>
            <a:pPr algn="just"/>
            <a:r>
              <a:rPr lang="es-MX" dirty="0"/>
              <a:t>En las columnas del templo dedicado a Esculapio, dios de la medicina, escribieron ya recetas de algunas combinaciones farmacológicas.</a:t>
            </a:r>
          </a:p>
          <a:p>
            <a:pPr algn="just"/>
            <a:endParaRPr lang="es-MX" dirty="0"/>
          </a:p>
        </p:txBody>
      </p:sp>
      <p:pic>
        <p:nvPicPr>
          <p:cNvPr id="7172" name="Picture 4" descr="http://us.123rf.com/400wm/400/400/karambol/karambol0803/karambol080300019/3747245-d-39-esculapio-tempio-templo-de-esculapio--roma-itali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8" y="2378197"/>
            <a:ext cx="7592888" cy="447980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2.bp.blogspot.com/_tvojfkGnpOU/TOGu6YvZ4tI/AAAAAAAAMlE/akDNJePSIkM/s1600/ESCULAPI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88225" y="2378197"/>
            <a:ext cx="2544456" cy="4505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47780169"/>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1800200"/>
          </a:xfrm>
        </p:spPr>
        <p:txBody>
          <a:bodyPr/>
          <a:lstStyle/>
          <a:p>
            <a:pPr algn="just"/>
            <a:r>
              <a:rPr lang="es-MX" dirty="0"/>
              <a:t>Para los griegos la “</a:t>
            </a:r>
            <a:r>
              <a:rPr lang="es-MX" dirty="0" err="1"/>
              <a:t>Phycis</a:t>
            </a:r>
            <a:r>
              <a:rPr lang="es-MX" dirty="0"/>
              <a:t>” tenía un origen divino y les atribuían a los dioses del poder, la facultad de curar. </a:t>
            </a:r>
            <a:endParaRPr lang="es-MX" dirty="0" smtClean="0"/>
          </a:p>
          <a:p>
            <a:pPr algn="just"/>
            <a:endParaRPr lang="es-MX" dirty="0"/>
          </a:p>
          <a:p>
            <a:pPr algn="just"/>
            <a:endParaRPr lang="es-MX" dirty="0" smtClean="0"/>
          </a:p>
          <a:p>
            <a:pPr algn="just"/>
            <a:endParaRPr lang="es-MX" dirty="0" smtClean="0"/>
          </a:p>
        </p:txBody>
      </p:sp>
      <p:pic>
        <p:nvPicPr>
          <p:cNvPr id="819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36239" b="17702"/>
          <a:stretch/>
        </p:blipFill>
        <p:spPr bwMode="auto">
          <a:xfrm>
            <a:off x="3995936" y="1484784"/>
            <a:ext cx="3318668" cy="2138516"/>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140968"/>
            <a:ext cx="3384376" cy="3618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707904" y="3858259"/>
            <a:ext cx="5292080" cy="2554545"/>
          </a:xfrm>
          <a:prstGeom prst="rect">
            <a:avLst/>
          </a:prstGeom>
        </p:spPr>
        <p:txBody>
          <a:bodyPr wrap="square">
            <a:spAutoFit/>
          </a:bodyPr>
          <a:lstStyle/>
          <a:p>
            <a:pPr algn="just"/>
            <a:r>
              <a:rPr lang="es-MX" sz="3200" dirty="0" smtClean="0"/>
              <a:t>Esculapio, conocido también como </a:t>
            </a:r>
            <a:r>
              <a:rPr lang="es-MX" sz="3200" dirty="0" err="1" smtClean="0"/>
              <a:t>Ascelpios</a:t>
            </a:r>
            <a:r>
              <a:rPr lang="es-MX" sz="3200" dirty="0" smtClean="0"/>
              <a:t> era el dios de la salud; sus hijas </a:t>
            </a:r>
            <a:r>
              <a:rPr lang="es-MX" sz="3200" dirty="0" err="1" smtClean="0"/>
              <a:t>Hygea</a:t>
            </a:r>
            <a:r>
              <a:rPr lang="es-MX" sz="3200" dirty="0" smtClean="0"/>
              <a:t> y Panacea, eran las diosas de los fármacos. </a:t>
            </a:r>
            <a:endParaRPr lang="es-MX" sz="3200" dirty="0"/>
          </a:p>
        </p:txBody>
      </p:sp>
    </p:spTree>
    <p:extLst>
      <p:ext uri="{BB962C8B-B14F-4D97-AF65-F5344CB8AC3E}">
        <p14:creationId xmlns:p14="http://schemas.microsoft.com/office/powerpoint/2010/main" val="3753462912"/>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lstStyle/>
          <a:p>
            <a:pPr algn="just"/>
            <a:r>
              <a:rPr lang="es-MX" dirty="0" err="1"/>
              <a:t>Hygea</a:t>
            </a:r>
            <a:r>
              <a:rPr lang="es-MX" dirty="0"/>
              <a:t> la diosa de la farmacia </a:t>
            </a:r>
            <a:r>
              <a:rPr lang="es-MX" dirty="0" smtClean="0"/>
              <a:t>se </a:t>
            </a:r>
            <a:r>
              <a:rPr lang="es-MX" dirty="0"/>
              <a:t>representa con una serpiente enrollada en el brazo derecho vaciando su veneno en una copa. </a:t>
            </a:r>
            <a:endParaRPr lang="es-MX" dirty="0" smtClean="0"/>
          </a:p>
          <a:p>
            <a:pPr algn="just"/>
            <a:endParaRPr lang="es-MX" dirty="0"/>
          </a:p>
        </p:txBody>
      </p:sp>
      <p:pic>
        <p:nvPicPr>
          <p:cNvPr id="9218" name="Picture 2" descr="http://images.fineartamerica.com/images-medium-large/hygeia--goddess-of-health-peter-paul-ruben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508104" y="2276872"/>
            <a:ext cx="2424733" cy="34916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https://encrypted-tbn0.gstatic.com/images?q=tbn:ANd9GcQzLvjGdv8A8NX49WRK-67wtigPpdfb-cA2lx9qasWpERMWvnF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3568" y="2276872"/>
            <a:ext cx="4518314" cy="338437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2855672"/>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419872" y="260648"/>
            <a:ext cx="5277272" cy="4525963"/>
          </a:xfrm>
        </p:spPr>
        <p:txBody>
          <a:bodyPr/>
          <a:lstStyle/>
          <a:p>
            <a:pPr algn="just"/>
            <a:r>
              <a:rPr lang="es-MX" dirty="0" smtClean="0"/>
              <a:t>La creencia era que los dioses curaban con el veneno de estos reptiles. Siendo este el símbolo de la medicina, una serpiente enrollaba en el báculo de Esculapio.</a:t>
            </a:r>
          </a:p>
          <a:p>
            <a:pPr algn="just"/>
            <a:endParaRPr lang="es-MX"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6542" y="332656"/>
            <a:ext cx="2628900" cy="5715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425549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60648"/>
            <a:ext cx="8229600" cy="6480720"/>
          </a:xfrm>
        </p:spPr>
        <p:txBody>
          <a:bodyPr>
            <a:normAutofit lnSpcReduction="10000"/>
          </a:bodyPr>
          <a:lstStyle/>
          <a:p>
            <a:pPr algn="just"/>
            <a:r>
              <a:rPr lang="es-MX" dirty="0"/>
              <a:t>Las sustancias venenosas, fueron objetos d estudios especiales, como entes distintos de los medicamentos. </a:t>
            </a:r>
            <a:endParaRPr lang="es-MX" dirty="0" smtClean="0"/>
          </a:p>
          <a:p>
            <a:pPr algn="just"/>
            <a:r>
              <a:rPr lang="es-MX" dirty="0" smtClean="0"/>
              <a:t>Destacándose </a:t>
            </a:r>
            <a:r>
              <a:rPr lang="es-MX" dirty="0" err="1"/>
              <a:t>Mitridates</a:t>
            </a:r>
            <a:r>
              <a:rPr lang="es-MX" dirty="0"/>
              <a:t> en esta área, creo la “</a:t>
            </a:r>
            <a:r>
              <a:rPr lang="es-MX" dirty="0" err="1"/>
              <a:t>mitridata</a:t>
            </a:r>
            <a:r>
              <a:rPr lang="es-MX" dirty="0"/>
              <a:t>” (resistencia a un veneno), una poción que sirvió de antídoto universal por varios siglos. </a:t>
            </a:r>
            <a:endParaRPr lang="es-MX" dirty="0" smtClean="0"/>
          </a:p>
          <a:p>
            <a:pPr algn="just"/>
            <a:endParaRPr lang="es-MX" dirty="0" smtClean="0"/>
          </a:p>
          <a:p>
            <a:pPr algn="just"/>
            <a:endParaRPr lang="es-MX" dirty="0"/>
          </a:p>
          <a:p>
            <a:pPr algn="just"/>
            <a:endParaRPr lang="es-MX" dirty="0" smtClean="0"/>
          </a:p>
          <a:p>
            <a:pPr algn="just"/>
            <a:endParaRPr lang="es-MX" dirty="0"/>
          </a:p>
          <a:p>
            <a:pPr algn="just"/>
            <a:endParaRPr lang="es-MX" dirty="0"/>
          </a:p>
          <a:p>
            <a:pPr algn="just"/>
            <a:r>
              <a:rPr lang="es-MX" dirty="0" smtClean="0"/>
              <a:t>Se </a:t>
            </a:r>
            <a:r>
              <a:rPr lang="es-MX" dirty="0"/>
              <a:t>le considera el padre de la Toxicología.</a:t>
            </a:r>
          </a:p>
          <a:p>
            <a:pPr algn="just"/>
            <a:endParaRPr lang="es-MX" dirty="0"/>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3848" y="3140968"/>
            <a:ext cx="3672408" cy="27524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03677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1214422"/>
            <a:ext cx="8229600" cy="1400171"/>
          </a:xfrm>
        </p:spPr>
        <p:txBody>
          <a:bodyPr>
            <a:normAutofit/>
          </a:bodyPr>
          <a:lstStyle/>
          <a:p>
            <a:pPr algn="just">
              <a:buNone/>
            </a:pPr>
            <a:r>
              <a:rPr lang="es-MX" sz="2400" dirty="0"/>
              <a:t> </a:t>
            </a:r>
            <a:r>
              <a:rPr lang="es-MX" sz="2400" dirty="0" smtClean="0"/>
              <a:t>    </a:t>
            </a:r>
            <a:r>
              <a:rPr lang="es-MX" sz="2400" b="1" dirty="0" smtClean="0"/>
              <a:t>No </a:t>
            </a:r>
            <a:r>
              <a:rPr lang="es-MX" sz="2400" b="1" dirty="0"/>
              <a:t>Graves. </a:t>
            </a:r>
            <a:r>
              <a:rPr lang="es-MX" sz="2400" dirty="0"/>
              <a:t>A los eventos, sospechas y reacciones adversas que no cumplan los criterios </a:t>
            </a:r>
            <a:r>
              <a:rPr lang="es-MX" sz="2400" dirty="0" smtClean="0"/>
              <a:t>de gravedad.</a:t>
            </a:r>
            <a:endParaRPr lang="es-MX" sz="2400" dirty="0"/>
          </a:p>
        </p:txBody>
      </p:sp>
      <p:sp>
        <p:nvSpPr>
          <p:cNvPr id="36866" name="AutoShape 2" descr="data:image/jpeg;base64,/9j/4AAQSkZJRgABAQAAAQABAAD/2wCEAAkGBhQSEBUUEBQVFRQVEBQUFhcVFBcUFBUUFBQWFBUWFRQXGyYeFxojGRQXHy8hIycpLCwsFR4xNTAqNSYrLCkBCQoKDgwOGg8PGiwkHSQsLCksLCkqLCwsLCwsKSkpKSwsKSwsKSwpKSksLCksLCkpKSkpLCwpLCwpKSksKSwsKf/AABEIANoA5wMBIgACEQEDEQH/xAAcAAEAAQUBAQAAAAAAAAAAAAAABAECAwUGBwj/xABHEAABAwIDBAcGAwUECQUAAAABAAIDBBESITEFBkFRBxMiYXGBkRQyQlKhscHR8CNicoKSFSRD4RclM3SissLD8RZTVGNz/8QAGgEBAAMBAQEAAAAAAAAAAAAAAAECAwQFBv/EACsRAAICAQMDAwMEAwAAAAAAAAABAhEDBBIhBTFREyJBFZGhMkJhgRRxwf/aAAwDAQACEQMRAD8A9xREQBERAEREAREQBERAEREAVFVaXfHeAUVDNUG144zgBNsUh7MbfNxAQGk376RWUP7KLC+ocL2ObIxzksb3PBvHuC8m2rvxPO79rPK7ua4xsHcGMIBHjdcnLtBzy58ji6R7i97zq551cfH6ZclGxglTwV5Z0Q29Ox37OaUZg9mR49bO+66nd3pZqoHjryaiG/aa7D1g/wDzflc9zjnzC4SlzFhe7hbnrwWUsINuXhroEomj6f2NtmKqhbNA4OY4eYPFrhq1w4gqevnHo/3xdQVQLnf3eRwbMDp8olz0LbC/d5L6Ma64y0KgJlyIiEhERAEREAREQBERAEREAREQBERAEREAREQBEVsjwASTYAXJOgCAq52S8Q6Yt9G1IFNAbwsfie4aSSN90NPytPHifDPbb/8ASMJGugpjaM5PfmDIOLW8m/deP1tYXOPLQeCEU2QSqttdZ6aIXu4YgOGgJ5E8uaysnZLdjmRsd7zXxDCLjRjm3zHfqFQ2jHgkUz7d9tPE6qbHZ975nhzBvb8FqKeMkArYUbTfv/XorXRG2zPWbPdguWixFjllnw/XNe+dGe2TU7Mge43cxphf/FE4sJ+gPmvGY6kBmF2h1HAr1/orgDdnNsLYppXHvOK1/QfRUjO3RbJjUUpHYoiLQxCIiAIiIAiIgCIiAIiIAiIgCIiAIiIAiIgCj19G2WN0b82vaWnwKkKhQHzVvlu3LSTmOXMZlj+D2cCO/mOBXMuZZfTu927sVZAY5hle7Xj3o32sHN/LQr503i2JJSzuhmGYzDgDhe3g5l+HdwOSNfJrFo19HIMXaFx9+BH1V1PEwF4aOyXXbizLWjgD4nXuCsZEFeXLNo0i/JJpJbCwFufqpDSLqDE7MLNWxAWdiUfJbsrNoYXWB9PwX0Pu1sr2akhi4sjGL+I5u+pK8k3G3Jjjhi2lXS2iu18MTbky4jaMOBzc4uwkMGZNgvaaapD2gjzBFiDxBHAq0Y0YTnuMyIqXVzMqipdVQBERAEREAREQBERAEREAREQBERAEREAVrxlkrkQEQkSscNDoRxDl5tvjsdlXG6J9m1EeIxO4hw95p5tdYX8jwXdbYmdC8St0OThwNlzG1g19bC8C0dT+zc62bZALW8+z6FWToduTwl8RaSHCxBsRyIVA1e57w9Ecc1O8xO/vV8THnJpt/huHI8+Bse5eJ19BLC8smjdE8ateLHyOjvEXUVZdSMMeWq2uz6MTNd2ZCGFouxpeMb74Q62YuAbKRujuJUbSL+pLWMjsHPf7mI/CAMyQM/TmvctyNw4dmxuDCZJJLdZI4AF2G+FoAyAFz6qriWWSjnardOUUlG5znBtPSxARgZQTAXMhaPfyOH921wtzu7vCZHYJLNnaOfYmbwz0vyK7AhcVvhu5gYZYBhAcC/CLGMHWSO3fa481eLVUzCXezraaua+4B7TfebftNPeF5DvR0tVkO0KmngEBZFJhZiacVgxhN+12jidwW93fr6iteIyAG08n7WqbrIG2IhYfivliPC1tdO59jjJuY4ydbljSb+Nk20O5h3S2q6poaeeSwfJAx7wBYB5aMQAOmd1t1ghIGQsBwAyCzXVSxVFS6qgCIiAIiIAiIgCIiAIiIAiIgCIiAIiIDHJECLOAI5ELlazZuIyRsydHMyaL+JpvbzzHmuscVze0JMNUeF2geoUoM6RhuB4KPtDZcU7cE8bJG8ntDh9VXZriYY769W2/jbP6qSoBF2fsyKBgjgY2Ng0axoaM+4KUiIAtFvdf2fCCQHPa11jYlpvdt++y3q1G9TCaKe3vCF7mniHBtwR3oRLsRthtYyCNjGtY0MFmtGFo8AtjiXzgOkDaIOFlU8BunZiFgMtXNVTv5tQm3tr/AOqAD1wrVlUz2XpM2k+DZ5mjcWujqKZwcOA65rT4ggkWXnEPS5V3cOuvdrtYmiwtq27hYi2X4rkdtbzVsjAypqnyseMWDG1zThdliDRkcQuPALSw1Za645W0B+6gmr5Pe+i/pIdWzOppQ5zmxmRshwjIFrS0gHM3Oq9MXz/0H9a7amN0bgz2SUYurIbm+O3atY6H0X0AqMlBERQSEREAREQBERAEREARFRAFTGFDmqruIGgy8VdG1edk1qU9kVZps4tku6KMYyMwqtqfmHmtYaqN1PhldvgzPK0NfQmSqFtMIJPIAm63MkuV1Hph27/uAehK7V2soSqQWYAOBI9CQsyw0un8zvuVmUEhERAFG2jSdbDJHe2ONzL8sQIUlCgPkPbOznQzSRPILo3lji3QluRIvwUAxjiQuk3/AIsO0qtvKpd/xBr/APqXMErRlV2NtsXdqoqpDHSRmZ4ZjcGlrcLb2uS8tGq7SPoFryGu6yBpLQS0l2JpI90kZE94UvoGH+sJv90/7jV7xZUbLHzXsCurtlV/s5c7Ex4HUh5dC5z7drTSzsR00K+jaKUujY46ljSeGZFyvHN+4RFtepqi2+GGJkbfnldGL28i1v8AMV1fRLR1DIpTUWGLBZoke+zu2XE4jYXxD3eXcpaIs9AREVSQiIgCIiAIiIAiIgCse7I+CvKscoYNDTz3Fz5qdFMtXtGIxOuPdJuDyvwKxxVa+Xy45Y5tM7E1I37ZVdqtbDWqZHJfT0Vo5G1XdFHCi98Kgtq+qeRIciMrZ5qZLVBou5aqSZshzyK9np6lK6ftPM1up9FJL9Ru6Gdrm9lwPOx+6kXXH1NAQbi4I0IyI8wscG2aiF2Z6xnJ2tu535r1JYmuxlh10MnD4Z2qLUUu9FO4C7wwn4X9kg/b6raRzBwu0gjmDcfRY1R3WXql1yO+HSVTUPYzlmt/s2Ednvkdo3wzPcvDt5N9qmtlMlRI5jWg4I43OYxmeVrHN37xz8NELJWZ+lWnw7Yq/wB50b/WJg/6VxRGa3dZW+0PxPe98mENDnuxOOEZYnHMrabO3NhqIRJFUWeBeSN7buba9w0NzJvxVk7Di49zp+gYf6wm/wB0/wC4F7vdeDdFdd7JUTkxEucMMZfjZaIOuQ64w30PqsvSZFLPK2sic9srGsia2Il2EAucXh7TduvLOwBVlG3yZuVE3p2Y+Kenm+BwDRrlJG4v/wCU/qy6Poc2vFNDKGSuklbgMjSHDqw4vDALixvhOhK43fbbMtZsekLg988ZLKjE3C9zy0Nu1gzddw4Bb/oM3aqKVtTLUxmMTtgEbXe/+zMty5vw++NVm5UuS9HrCKzrO5VD1RTTBciIrgIiIAiIgCIiAK1wVyICDUx3FiLj6LQ1Wy7G8f8AT+RXTSsUGaFZZMUciqSLKTXY0DJSMjl4qVHVW4rPUUwOo/NauvjcxpIzH1C8rJoJJ+w19VbeTPUbZBdheMTeNjZw7wfwKtMYtijdjbxHxN/iaua603upNNWEEEGxB1X0WnxLHBJHyeozepN71x+Ub2OrIFtRyKveGu0yN9FZHtaOWwlaGu+dvPmQkYwuu04g02DhmP1mt0/JhPFXMXa/P2IdZsYPB0DvofELy3eXa01O97GGWF3WYbgvjD2AXJboHAkjMFevTy2C896StlSVMUboI3yPZIQWsaXGxGuXmPNZ5Ie3celoNVc/TkedEk+ZJPeSbk+JJUaR+E9o+q7PZnRftKZg/u/VXAIM0jGZH91pc4HuIUf/AEWVeOcDC5sUpivgJDyGtcXNsbgDFbNcSTZ9A3FHMbOpw6S5sG6gjL0zspVTs4ntNd2S91i3mMiDmCDx71uP9G1YG2cMhewDefHNTdh7hzvcGNLiDk8WGEDQ3vax4ix4I3t5ZVvcqicqdmP4yu9fzct9uz0eS1EjccphjcfeLAXu7mAk2vzP1XX7M3GjpnnGTK8ONi8WA5dkEi/et81p4eXcvC1fWo45bMSvy3/w7sGgclukze7ubj0tGP2EYx2zkd2pHeLjoO4WC6WJllB2LWdZECfeGR8VsgF0wy+qlJPuck47G4l4Cse26uuqOXQ6rgyLIJrktOoz8RwKKHNPhka7xB8CL/cKi6YztBo2qIqXWpUqihVm2IYv9rKxni4BQhvlR/8AyI/6kJUW/g3SLUxb1Urvdnj/AKgpDdtwH/Gj/rH5oNr8E5FHZtCM6SMPg4fmsweOY9UFFSFhkiWa6oUINdNAoUsa3UkaiTQIDj9pQRZ2OF3dofELTlv65qVvNSubJpkdFHpqhjWgvzPLUreDaRxZtLDJ/DLmSELZ0khw3v4i/otFPtVt8mkDx/BTYKppaCLi/MWWm6zysmjnDsrJ1RWZLebnQENc85YrAeWq5yla177Ei4tddjs6pbYMFhYZBTlk3GkdOh0rhLfI27XLx3pPq56Gv62me+Pr2NILTrIOwezo4kNGoK9Qr9ssh9858GjNxUOiqWVRD3MbijccNwC5t+IK8yWpxwlsvnwe56UnHdXByW6UO1qgNfVz9VFqGmNhmePAt7APfn3LuIoMLuGfHIKa2NXOjWE8kphcHObwbM0kb4O/ArUCKy7iSHE0g8VrGbGiZfG655aAcl85rOmzyT3wpL5vg9PT6tQjtkRtiU7mdvRh1ut8H5LVDDhc0uBaRkOXgsGydq5FjiCW8fmbwK7dLOOCKxo58sZZG5m7MiwVVaGhamt2w1t81zlbtwvIaM7m2WZPgAvQTvgw2nQ00vWyYeBJPkGn8SEUzdvZhYzHILPcLWPwt/NF3wjwZN8m6c6wudAvKd9+k1xJio3YWi4dINXfwchfitr0qb1OiYKaI2dI28hGoZoGjx+y8WqpiT+vRJS+Ds02n3+5kqfaBcSXEkk5km5WH2tRWNV9ljuPchhSiZ/bFQ1KxR0rpHYWC5IJ8hqVdUUboyQ8WIVrKPGroytrCND+Czt2xKNJHj+Y/morNmyFuINOG1wVhLbKLoLFF/Bu4956ke7NL5Pd+alwb91rRlUSeZB+4XMqtslDm6LLTQb7Hr+xd/qjqWYy15wi7nNzz52WwG/snGNh8yFxtBHaNv8AC37KThXgT6jmUmkzWXTsL/abvbG8AqG2LMB4EOv9LLnnUrj8ayYVWxVl1bOvlGL6VhfwX09NG3MguPes0lQ53Z0b9Qo1iqi62XW8y7pGT6PjfZs2NPTNJBxtDhob5/XguijjcYiY3sLgL9k3PkuPBWSOQg3CnJ1uc4uNV/op9GinakbQ3JJdck6k5nzK2GyKjqpAeByctVT1fzf5rdU1FjtbQr5pyyQyKa89zpywUIbZ9jsmG4yV9lr9m1QAwH3mjjxHNS5Jrar7XDlg4KXdnzUotOi6SSy0m8EOJmJvvD6jis9ZtNo1OX1XO7R3qawGxF87Em5Atpyv3rn1MfWi4yL45bHaNXLM4i7b2/WahbV3iEbWOuGyNyIvk4cVpPaKmrlMVE17xfMj3WXOeJ2gGa7ndnoqiiIkrXdfLrY36tp8Ce15rm0nTtvJ1ZdTZoNnbPq9oG8beri4yPBAP8I+Jeg7v7ow0ouBjktnI7XyHwjwW6YwAWAsBkANFevcx4lE4ZTbKBVRFsUPnvfrahmrJnn5y0fws7IH0XI8Vv8AeOEiaUHUSPH/ABFa/ZFCJZMLnBosSSdAADquW/k9/TJKKI8TVlEBOQ58vwVXWDuzp91K2btR0MrJI7YmOxNuLi/eOKrGm+T1u0eO5momGnL3Stc3FA9jLtIu420JHcpsmCVkk2EGwa0F2QFmj8VTejfioro2Mn6vC1+MYGFpxAEDMuPMrV0W15ImOax1mvFngtDrjTK+h8FpwuDicJT90lTNoyQHBIcWMRgNi4Oyyy5cVpjRPILi0gG5zy15dykN29ILENhBa0NDuq7eEAgAuJ5EqfsjeZosyqibNHcnJxZJc8MWhbxsq1ZdKUFaVmoOz33Iwm4biIto35j3K2OHMeI+67yLb2zZMpYqhnAubLiJbphN87dyi7f/ALOPUih6zF1rcd8VsGXzfEoyY2otplseoe5KUGv6JdOyzRlwCnOobNvxsPqplF7L8fXAd2G3pqtxFLRuNgZBc3zHJfMR0ynb3L7muXVSi+Iv7HMR0hN+FuKpLS2XWex0hLryuA5EAfWyzS7uwPthmsAMhkrrpuSUfa0/7MfqMU/cmv6ZxPVpgXXu3OZ8MzfP/wArG7ct3wyMKzfTtSv2my6jg8/hnKYFcGLeVu60sbcRwkDkVrY2AO7el87ariyYp43tmqZ0w1EMiuDsjt1W82NtMNBY++HUEatOnosVY2HqwWa/Va2nfZ338FONuE6MMiWoxu1R0u1NqACMxnE5huSBq3iCsNdvU3BcHKy5naG3yHWjOV7Na0anTPmo2y9yKipN53GKIm//ANjr/K3RviV7+mxZG7Pmcu1KiNtLeuSaTq6drpHnRrRcn8vNbzYHRbJIRJtGUi/+DGfo9/5eq6/YWw4aVmGBgbzdq93e52pW4a9exDAo9zkc/A2bs2KBgZBG2No4NAHmeZUwOUYPV4eugoZ7qqxNcsgKAqiIgPFOkzYpiq3uA7MvbHifeHquEacDtOYX0Jvpu97VBZo7bCXN78sx5/gvD9qbJcxxDgRnbMWXNJUz2NHmTW1mo1VtlkdAQrHMPJUo9jfSLCFRXFpVLnkrUZ+pyVxIHKmJMSii6mZA9TNmuvKwfvBQMS2OxB+2b5lYZuIM3xyto7qN2SuxKOyQWV3WL5Brk67RnbKQVe2pIzuookQSKU5LsQ1Fk5tc7mrXVJJvc38VED1djU75+WV9OHgkuqCdSfUq10l1hD1W6pJyl+p2TGMV2Ly5X0kRe8NHxG3qo63269CXPL/haPVx/wAl1aPA8uWKRz6vMsWKT/g2GzN3Yoc2txP+Z2Z8hoPJbZoWQQrI2FfbxioqkfEtt8sowLMEbGsgYpILQrwrgxXBiAq1ZGq0NV4CAuREQFrgua3i3WjqLkiz+dtfH8106xyR3UNWSm07R41tPcR7CSASO4Yvtn9Fppd2SNTbxDh9wvcpaVRX0XcqemjrWsyJUeH/ANgcnNP8wWN277+XpZe2P2cPlHoFgfsWM6xsP8oTYW/zZHizthvHwn0WM7Gd8p9F7Q7d6L/22+Qt9lYd3Ivk+p/NRsLrXM8XOyXfKfRS9k0BEoy4FesO3Zi5O/qKoN14r3scu9Zzw7lRtDqO34OQEB5J1J5Lt27FjHwj1P5qv9is+X6leY+k32ZqurfwcMYu5U6td1/YMfy/Uqp3fj+VZvpL8l/qy8HCYEEa7n/05HyPqrhu3HyP0/JV+ky8lvq0PBwhaVe0Fd4zdmP5b+Sm0uwYmaMHoi6RK+WS+rRrhHHbJ3eklIuC1vFx5dwXdUezmxsDWCwH6upkcNlkDF6+m0kNOvb3PI1OrnnfPYjiFXCJZ8KrZdZyGERq7AslksgLQ1VDVciApZVREAREQBERAULVaY1eiAxdSqezrMiAwezhW+zBSUQEU0qp7IpaICJ7IFUUykqqAjimVfZws6IDD7OE6hZkQGMRK4NVyIBZERAEREAREQBERAEREAREQH//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36868" name="Picture 4" descr="http://www.saludalia.com/Uploads/saludalia.com/ImagenesGrandes/reacciones-adversas-medicamentos.jpg"/>
          <p:cNvPicPr>
            <a:picLocks noChangeAspect="1" noChangeArrowheads="1"/>
          </p:cNvPicPr>
          <p:nvPr/>
        </p:nvPicPr>
        <p:blipFill>
          <a:blip r:embed="rId2"/>
          <a:srcRect/>
          <a:stretch>
            <a:fillRect/>
          </a:stretch>
        </p:blipFill>
        <p:spPr bwMode="auto">
          <a:xfrm>
            <a:off x="1643042" y="2857496"/>
            <a:ext cx="3095625" cy="2914650"/>
          </a:xfrm>
          <a:prstGeom prst="rect">
            <a:avLst/>
          </a:prstGeom>
          <a:ln>
            <a:noFill/>
          </a:ln>
          <a:effectLst>
            <a:outerShdw blurRad="292100" dist="139700" dir="2700000" algn="tl" rotWithShape="0">
              <a:srgbClr val="333333">
                <a:alpha val="65000"/>
              </a:srgbClr>
            </a:outerShdw>
          </a:effectLst>
        </p:spPr>
      </p:pic>
      <p:pic>
        <p:nvPicPr>
          <p:cNvPr id="36870" name="Picture 6" descr="http://www.intramed.net/UserFiles/vinetas/33248.jpg"/>
          <p:cNvPicPr>
            <a:picLocks noChangeAspect="1" noChangeArrowheads="1"/>
          </p:cNvPicPr>
          <p:nvPr/>
        </p:nvPicPr>
        <p:blipFill>
          <a:blip r:embed="rId3"/>
          <a:srcRect/>
          <a:stretch>
            <a:fillRect/>
          </a:stretch>
        </p:blipFill>
        <p:spPr bwMode="auto">
          <a:xfrm>
            <a:off x="5000628" y="2857496"/>
            <a:ext cx="2286000" cy="30480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8167215"/>
      </p:ext>
    </p:extLst>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8"/>
            <a:ext cx="8229600" cy="6120680"/>
          </a:xfrm>
        </p:spPr>
        <p:txBody>
          <a:bodyPr/>
          <a:lstStyle/>
          <a:p>
            <a:pPr algn="just"/>
            <a:r>
              <a:rPr lang="es-MX" dirty="0"/>
              <a:t>Los romanos </a:t>
            </a:r>
            <a:r>
              <a:rPr lang="es-MX" dirty="0" smtClean="0"/>
              <a:t>organizaron </a:t>
            </a:r>
            <a:r>
              <a:rPr lang="es-MX" dirty="0"/>
              <a:t>el conocimiento médico y farmacéutico, convirtiendo las teorías en reglas y normas. </a:t>
            </a:r>
            <a:endParaRPr lang="es-MX" dirty="0" smtClean="0"/>
          </a:p>
          <a:p>
            <a:pPr algn="just"/>
            <a:endParaRPr lang="es-MX" dirty="0"/>
          </a:p>
          <a:p>
            <a:pPr algn="just"/>
            <a:endParaRPr lang="es-MX" dirty="0" smtClean="0"/>
          </a:p>
          <a:p>
            <a:pPr algn="just"/>
            <a:endParaRPr lang="es-MX" dirty="0"/>
          </a:p>
          <a:p>
            <a:pPr algn="just"/>
            <a:endParaRPr lang="es-MX" dirty="0" smtClean="0"/>
          </a:p>
          <a:p>
            <a:pPr algn="just"/>
            <a:endParaRPr lang="es-MX" dirty="0" smtClean="0"/>
          </a:p>
          <a:p>
            <a:pPr algn="just"/>
            <a:r>
              <a:rPr lang="es-MX" dirty="0" smtClean="0"/>
              <a:t>Dos </a:t>
            </a:r>
            <a:r>
              <a:rPr lang="es-MX" dirty="0"/>
              <a:t>personajes concentraron la excelencia en el mundo romano: </a:t>
            </a:r>
            <a:r>
              <a:rPr lang="es-MX" dirty="0" err="1"/>
              <a:t>Dioscorides</a:t>
            </a:r>
            <a:r>
              <a:rPr lang="es-MX" dirty="0"/>
              <a:t> y Galeno. </a:t>
            </a:r>
          </a:p>
        </p:txBody>
      </p:sp>
      <p:pic>
        <p:nvPicPr>
          <p:cNvPr id="122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1304774"/>
            <a:ext cx="3212184" cy="3456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918986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9"/>
            <a:ext cx="8229600" cy="3312368"/>
          </a:xfrm>
        </p:spPr>
        <p:txBody>
          <a:bodyPr>
            <a:normAutofit fontScale="92500" lnSpcReduction="10000"/>
          </a:bodyPr>
          <a:lstStyle/>
          <a:p>
            <a:pPr algn="just"/>
            <a:r>
              <a:rPr lang="es-MX" dirty="0" err="1" smtClean="0"/>
              <a:t>Dioscorides</a:t>
            </a:r>
            <a:endParaRPr lang="es-MX" dirty="0" smtClean="0"/>
          </a:p>
          <a:p>
            <a:pPr algn="just"/>
            <a:r>
              <a:rPr lang="es-MX" dirty="0" smtClean="0"/>
              <a:t>Recolectaba </a:t>
            </a:r>
            <a:r>
              <a:rPr lang="es-MX" dirty="0"/>
              <a:t>plantas y las clasificaban con objetivo medicinal, su obra “Materia médica” contiene información sobre más de 600 fármacos, la mayor parte de ellos vegetales, y se refiere a descripciones, caracteres morfológicos, sinonimias y uso médico. </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3364893"/>
            <a:ext cx="3024336" cy="34931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429000"/>
            <a:ext cx="4250418"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42225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8"/>
            <a:ext cx="8229600" cy="4525963"/>
          </a:xfrm>
        </p:spPr>
        <p:txBody>
          <a:bodyPr>
            <a:normAutofit/>
          </a:bodyPr>
          <a:lstStyle/>
          <a:p>
            <a:pPr algn="just"/>
            <a:r>
              <a:rPr lang="es-MX" dirty="0" smtClean="0"/>
              <a:t>Galeno </a:t>
            </a:r>
            <a:r>
              <a:rPr lang="es-MX" dirty="0"/>
              <a:t>por su parte surgió cuando la medicina había caído en Roma. </a:t>
            </a:r>
            <a:endParaRPr lang="es-MX" dirty="0" smtClean="0"/>
          </a:p>
          <a:p>
            <a:pPr algn="just"/>
            <a:r>
              <a:rPr lang="es-MX" dirty="0"/>
              <a:t>P</a:t>
            </a:r>
            <a:r>
              <a:rPr lang="es-MX" dirty="0" smtClean="0"/>
              <a:t>rincipios hipocráticos.</a:t>
            </a:r>
          </a:p>
          <a:p>
            <a:pPr algn="just"/>
            <a:r>
              <a:rPr lang="es-MX" dirty="0" smtClean="0"/>
              <a:t>Hizo </a:t>
            </a:r>
            <a:r>
              <a:rPr lang="es-MX" dirty="0"/>
              <a:t>una obra sistemática de todos los conocimientos médicos en su gran tratado “Sobre el método terapéutico”.</a:t>
            </a:r>
          </a:p>
          <a:p>
            <a:pPr algn="just"/>
            <a:endParaRPr lang="es-MX" dirty="0"/>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3492716"/>
            <a:ext cx="2232248" cy="328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4644008" y="3793432"/>
            <a:ext cx="2664296" cy="28949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94624359"/>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0648"/>
            <a:ext cx="8229600" cy="4525963"/>
          </a:xfrm>
        </p:spPr>
        <p:txBody>
          <a:bodyPr/>
          <a:lstStyle/>
          <a:p>
            <a:pPr algn="just"/>
            <a:r>
              <a:rPr lang="es-MX" dirty="0" smtClean="0"/>
              <a:t>América:</a:t>
            </a:r>
          </a:p>
          <a:p>
            <a:pPr algn="just"/>
            <a:r>
              <a:rPr lang="es-MX" dirty="0" smtClean="0"/>
              <a:t>Las </a:t>
            </a:r>
            <a:r>
              <a:rPr lang="es-MX" dirty="0"/>
              <a:t>culturas indígenas fueron desarrollando remedios contra la enfermedad a lo largo de los siglos. </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2238374"/>
            <a:ext cx="3307060" cy="4218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9552" y="2465636"/>
            <a:ext cx="3312368" cy="37926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279162"/>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188640"/>
            <a:ext cx="8229600" cy="4525963"/>
          </a:xfrm>
        </p:spPr>
        <p:txBody>
          <a:bodyPr/>
          <a:lstStyle/>
          <a:p>
            <a:pPr algn="just"/>
            <a:r>
              <a:rPr lang="es-MX" dirty="0" smtClean="0"/>
              <a:t>En Perú se usaba la quina para el tratamiento de la malaria, y los indios yanomamis usaban el curare para cazar, paralizando a sus presas con las flechas impregnadas en esta sustancia. </a:t>
            </a:r>
          </a:p>
          <a:p>
            <a:pPr algn="just"/>
            <a:endParaRPr lang="es-MX" dirty="0"/>
          </a:p>
        </p:txBody>
      </p:sp>
      <p:pic>
        <p:nvPicPr>
          <p:cNvPr id="16386" name="Picture 2" descr="https://encrypted-tbn0.gstatic.com/images?q=tbn:ANd9GcQrRCULonQrY_cfTPVWbH9o02-__PBc_ZrT8n220b14tpGR-6j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276872"/>
            <a:ext cx="3744416" cy="2143270"/>
          </a:xfrm>
          <a:prstGeom prst="rect">
            <a:avLst/>
          </a:prstGeom>
          <a:noFill/>
          <a:extLst>
            <a:ext uri="{909E8E84-426E-40DD-AFC4-6F175D3DCCD1}">
              <a14:hiddenFill xmlns:a14="http://schemas.microsoft.com/office/drawing/2010/main">
                <a:solidFill>
                  <a:srgbClr val="FFFFFF"/>
                </a:solidFill>
              </a14:hiddenFill>
            </a:ext>
          </a:extLst>
        </p:spPr>
      </p:pic>
      <p:pic>
        <p:nvPicPr>
          <p:cNvPr id="1638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0706"/>
          <a:stretch/>
        </p:blipFill>
        <p:spPr bwMode="auto">
          <a:xfrm>
            <a:off x="3939815" y="3789041"/>
            <a:ext cx="5204185" cy="3068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5775557"/>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0" y="332656"/>
            <a:ext cx="4269160" cy="6192687"/>
          </a:xfrm>
        </p:spPr>
        <p:txBody>
          <a:bodyPr>
            <a:normAutofit fontScale="92500" lnSpcReduction="20000"/>
          </a:bodyPr>
          <a:lstStyle/>
          <a:p>
            <a:pPr algn="just"/>
            <a:r>
              <a:rPr lang="es-MX" dirty="0" smtClean="0"/>
              <a:t>Siglo XVI:</a:t>
            </a:r>
          </a:p>
          <a:p>
            <a:pPr algn="just"/>
            <a:r>
              <a:rPr lang="es-MX" dirty="0" err="1" smtClean="0"/>
              <a:t>Paracelso</a:t>
            </a:r>
            <a:r>
              <a:rPr lang="es-MX" dirty="0"/>
              <a:t>, médico naturista suizo, que insistió en la importancia de la observación directa de la naturaleza y fue el primero en expresar la doctrina de que los procesos vitales son químicos y que, por tanto, en el estudio de la química puede hallarse la curación de las enfermedades. </a:t>
            </a:r>
          </a:p>
        </p:txBody>
      </p:sp>
      <p:pic>
        <p:nvPicPr>
          <p:cNvPr id="17410" name="Picture 2" descr="http://upload.wikimedia.org/wikipedia/commons/9/9b/Paracelsus0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4539" y="676274"/>
            <a:ext cx="4524375" cy="6181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60012"/>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5157192"/>
            <a:ext cx="8229600" cy="1224136"/>
          </a:xfrm>
        </p:spPr>
        <p:txBody>
          <a:bodyPr>
            <a:normAutofit fontScale="92500" lnSpcReduction="20000"/>
          </a:bodyPr>
          <a:lstStyle/>
          <a:p>
            <a:r>
              <a:rPr lang="es-MX" dirty="0" smtClean="0"/>
              <a:t>Así, introdujo numerosos remedios químicos y enseñó el uso de azufre, el plomo, el hierro, en el antimonio y el cobre.</a:t>
            </a:r>
          </a:p>
          <a:p>
            <a:endParaRPr lang="es-MX" dirty="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299680"/>
            <a:ext cx="3620244" cy="307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936" y="1412776"/>
            <a:ext cx="4808276" cy="3600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54352664"/>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normAutofit/>
          </a:bodyPr>
          <a:lstStyle/>
          <a:p>
            <a:pPr algn="just"/>
            <a:r>
              <a:rPr lang="es-MX" dirty="0" smtClean="0"/>
              <a:t>Siglo XIX:</a:t>
            </a:r>
          </a:p>
          <a:p>
            <a:pPr algn="just"/>
            <a:r>
              <a:rPr lang="es-MX" dirty="0" smtClean="0"/>
              <a:t>Los boticarios, químicos o los propietarios de herbolarios obtenían sus materias primas (cortezas de plantas, encurtidos, gomas, minerales, etc.)</a:t>
            </a:r>
            <a:endParaRPr lang="es-MX" dirty="0"/>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054096"/>
            <a:ext cx="3327232" cy="3327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054096"/>
            <a:ext cx="4627688" cy="3096344"/>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52305056"/>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normAutofit/>
          </a:bodyPr>
          <a:lstStyle/>
          <a:p>
            <a:pPr algn="just"/>
            <a:r>
              <a:rPr lang="es-MX" dirty="0" smtClean="0"/>
              <a:t>localmente o en otros continentes (opio de Persia o la ipecacuana y corteza de equina de América del Sur), adquiriéndolas a través de los especieros y comerciantes. </a:t>
            </a:r>
            <a:endParaRPr lang="es-MX"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5616" y="3573016"/>
            <a:ext cx="3402719" cy="2898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4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8" y="3789040"/>
            <a:ext cx="3640782" cy="22122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58224507"/>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8"/>
            <a:ext cx="8229600" cy="4525963"/>
          </a:xfrm>
        </p:spPr>
        <p:txBody>
          <a:bodyPr/>
          <a:lstStyle/>
          <a:p>
            <a:r>
              <a:rPr lang="es-MX" dirty="0"/>
              <a:t>A partir de estas materias primas elaboraban los jarabes, ungüentos, tinturas, píldoras, etc. Algunos profesionales confeccionaban mayor cantidad de preparados de la que necesitaban.</a:t>
            </a:r>
          </a:p>
          <a:p>
            <a:endParaRPr lang="es-MX" dirty="0"/>
          </a:p>
        </p:txBody>
      </p:sp>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79378" y="4337781"/>
            <a:ext cx="3364622" cy="252021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0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775939"/>
            <a:ext cx="3115047" cy="233327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19872" y="2759435"/>
            <a:ext cx="2482366" cy="295232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66236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357166"/>
            <a:ext cx="8229600" cy="1785950"/>
          </a:xfrm>
        </p:spPr>
        <p:txBody>
          <a:bodyPr>
            <a:noAutofit/>
          </a:bodyPr>
          <a:lstStyle/>
          <a:p>
            <a:pPr algn="just"/>
            <a:r>
              <a:rPr lang="es-MX" sz="2400" b="1" dirty="0" smtClean="0"/>
              <a:t>La </a:t>
            </a:r>
            <a:r>
              <a:rPr lang="es-MX" sz="2400" b="1" dirty="0"/>
              <a:t>notificación de los eventos adversos, las sospechas de reacción adversa y las reacciones adversas,</a:t>
            </a:r>
            <a:br>
              <a:rPr lang="es-MX" sz="2400" b="1" dirty="0"/>
            </a:br>
            <a:r>
              <a:rPr lang="es-MX" sz="2400" b="1" dirty="0"/>
              <a:t>de acuerdo con la Calidad de la información entendiendo por ello la exhaustividad e integridad de los datos</a:t>
            </a:r>
            <a:br>
              <a:rPr lang="es-MX" sz="2400" b="1" dirty="0"/>
            </a:br>
            <a:r>
              <a:rPr lang="es-MX" sz="2400" b="1" dirty="0"/>
              <a:t>que contiene, se clasifican en:</a:t>
            </a:r>
          </a:p>
        </p:txBody>
      </p:sp>
      <p:sp>
        <p:nvSpPr>
          <p:cNvPr id="3" name="2 Marcador de contenido"/>
          <p:cNvSpPr>
            <a:spLocks noGrp="1"/>
          </p:cNvSpPr>
          <p:nvPr>
            <p:ph idx="1"/>
          </p:nvPr>
        </p:nvSpPr>
        <p:spPr>
          <a:xfrm>
            <a:off x="500034" y="3143248"/>
            <a:ext cx="8229600" cy="1500198"/>
          </a:xfrm>
        </p:spPr>
        <p:txBody>
          <a:bodyPr>
            <a:normAutofit fontScale="62500" lnSpcReduction="20000"/>
          </a:bodyPr>
          <a:lstStyle/>
          <a:p>
            <a:pPr algn="just">
              <a:buBlip>
                <a:blip r:embed="rId2"/>
              </a:buBlip>
            </a:pPr>
            <a:r>
              <a:rPr lang="es-MX" b="1" dirty="0" smtClean="0"/>
              <a:t>Grado </a:t>
            </a:r>
            <a:r>
              <a:rPr lang="es-MX" b="1" dirty="0"/>
              <a:t>0. </a:t>
            </a:r>
            <a:r>
              <a:rPr lang="es-MX" dirty="0"/>
              <a:t>Cuando la notificación sólo incluye un paciente identificable, una sospecha de </a:t>
            </a:r>
            <a:r>
              <a:rPr lang="es-MX" dirty="0" smtClean="0"/>
              <a:t>reacción adversa.</a:t>
            </a:r>
          </a:p>
          <a:p>
            <a:pPr algn="just">
              <a:buNone/>
            </a:pPr>
            <a:endParaRPr lang="es-MX" dirty="0"/>
          </a:p>
          <a:p>
            <a:pPr algn="just">
              <a:buBlip>
                <a:blip r:embed="rId2"/>
              </a:buBlip>
            </a:pPr>
            <a:r>
              <a:rPr lang="es-MX" b="1" dirty="0" smtClean="0"/>
              <a:t>Grado </a:t>
            </a:r>
            <a:r>
              <a:rPr lang="es-MX" b="1" dirty="0"/>
              <a:t>1. </a:t>
            </a:r>
            <a:r>
              <a:rPr lang="es-MX" dirty="0"/>
              <a:t>Cuando además de los datos del Grado 0, se incluyen las fechas de inicio de la </a:t>
            </a:r>
            <a:r>
              <a:rPr lang="es-MX" dirty="0" smtClean="0"/>
              <a:t>sospecha de </a:t>
            </a:r>
            <a:r>
              <a:rPr lang="es-MX" dirty="0"/>
              <a:t>reacción </a:t>
            </a:r>
            <a:r>
              <a:rPr lang="es-MX" dirty="0" smtClean="0"/>
              <a:t>adversa.</a:t>
            </a:r>
            <a:endParaRPr lang="es-MX" dirty="0"/>
          </a:p>
        </p:txBody>
      </p:sp>
    </p:spTree>
    <p:extLst>
      <p:ext uri="{BB962C8B-B14F-4D97-AF65-F5344CB8AC3E}">
        <p14:creationId xmlns:p14="http://schemas.microsoft.com/office/powerpoint/2010/main" val="456335605"/>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smtClean="0"/>
              <a:t>ANTECEDENTES HISTÓRICOS DE LAS FARMACIAS</a:t>
            </a:r>
            <a:endParaRPr lang="es-MX" b="1" dirty="0"/>
          </a:p>
        </p:txBody>
      </p:sp>
      <p:sp>
        <p:nvSpPr>
          <p:cNvPr id="3" name="2 Marcador de contenido"/>
          <p:cNvSpPr>
            <a:spLocks noGrp="1"/>
          </p:cNvSpPr>
          <p:nvPr>
            <p:ph idx="1"/>
          </p:nvPr>
        </p:nvSpPr>
        <p:spPr>
          <a:xfrm>
            <a:off x="457200" y="1600200"/>
            <a:ext cx="5698976" cy="4525963"/>
          </a:xfrm>
        </p:spPr>
        <p:txBody>
          <a:bodyPr>
            <a:normAutofit/>
          </a:bodyPr>
          <a:lstStyle/>
          <a:p>
            <a:pPr algn="just"/>
            <a:r>
              <a:rPr lang="es-MX" sz="2000" b="1" dirty="0" smtClean="0"/>
              <a:t>Farmacia: </a:t>
            </a:r>
            <a:r>
              <a:rPr lang="es-MX" sz="2000" dirty="0" smtClean="0"/>
              <a:t>Área de la materia médica, rama de la ciencia médica que se ocupa de la procedencia, naturaleza, propiedades y preparación de los fármacos</a:t>
            </a:r>
            <a:endParaRPr lang="es-MX" sz="2000" b="1" dirty="0" smtClean="0"/>
          </a:p>
          <a:p>
            <a:pPr algn="just"/>
            <a:endParaRPr lang="es-MX" sz="2000" b="1" dirty="0" smtClean="0"/>
          </a:p>
          <a:p>
            <a:pPr algn="just"/>
            <a:r>
              <a:rPr lang="es-MX" sz="2000" dirty="0" smtClean="0"/>
              <a:t>Los farmacéuticos comparten con los químicos y los médicos la </a:t>
            </a:r>
            <a:r>
              <a:rPr lang="es-MX" sz="2000" b="1" i="1" dirty="0" smtClean="0"/>
              <a:t>responsabilidad</a:t>
            </a:r>
            <a:r>
              <a:rPr lang="es-MX" sz="2000" dirty="0" smtClean="0"/>
              <a:t> de desarrollar nuevos fármacos y de sintetizar compuestos orgánicos con valor terapéutico.</a:t>
            </a:r>
          </a:p>
          <a:p>
            <a:pPr algn="just"/>
            <a:endParaRPr lang="es-MX" sz="2000" b="1" dirty="0" smtClean="0"/>
          </a:p>
          <a:p>
            <a:pPr algn="just"/>
            <a:endParaRPr lang="es-MX" sz="2000" b="1" dirty="0" smtClean="0"/>
          </a:p>
          <a:p>
            <a:pPr algn="just"/>
            <a:endParaRPr lang="es-MX" sz="2000" b="1" dirty="0"/>
          </a:p>
        </p:txBody>
      </p:sp>
      <p:pic>
        <p:nvPicPr>
          <p:cNvPr id="4" name="Picture 9" descr="farmacia2"/>
          <p:cNvPicPr>
            <a:picLocks noChangeAspect="1" noChangeArrowheads="1"/>
          </p:cNvPicPr>
          <p:nvPr/>
        </p:nvPicPr>
        <p:blipFill>
          <a:blip r:embed="rId2" cstate="print"/>
          <a:srcRect/>
          <a:stretch>
            <a:fillRect/>
          </a:stretch>
        </p:blipFill>
        <p:spPr bwMode="auto">
          <a:xfrm>
            <a:off x="6228184" y="1052736"/>
            <a:ext cx="2588890" cy="2256981"/>
          </a:xfrm>
          <a:prstGeom prst="rect">
            <a:avLst/>
          </a:prstGeom>
          <a:ln>
            <a:noFill/>
          </a:ln>
          <a:effectLst>
            <a:softEdge rad="112500"/>
          </a:effectLst>
        </p:spPr>
      </p:pic>
      <p:pic>
        <p:nvPicPr>
          <p:cNvPr id="5" name="Picture 13" descr="farmaci"/>
          <p:cNvPicPr>
            <a:picLocks noChangeAspect="1" noChangeArrowheads="1"/>
          </p:cNvPicPr>
          <p:nvPr/>
        </p:nvPicPr>
        <p:blipFill>
          <a:blip r:embed="rId3" cstate="print"/>
          <a:srcRect/>
          <a:stretch>
            <a:fillRect/>
          </a:stretch>
        </p:blipFill>
        <p:spPr bwMode="auto">
          <a:xfrm>
            <a:off x="6948264" y="3645024"/>
            <a:ext cx="1681411" cy="2717301"/>
          </a:xfrm>
          <a:prstGeom prst="rect">
            <a:avLst/>
          </a:prstGeom>
          <a:noFill/>
          <a:ln w="9525">
            <a:noFill/>
            <a:miter lim="800000"/>
            <a:headEnd/>
            <a:tailEnd/>
          </a:ln>
        </p:spPr>
      </p:pic>
      <p:pic>
        <p:nvPicPr>
          <p:cNvPr id="6" name="Picture 11"/>
          <p:cNvPicPr>
            <a:picLocks noChangeAspect="1" noChangeArrowheads="1"/>
          </p:cNvPicPr>
          <p:nvPr/>
        </p:nvPicPr>
        <p:blipFill>
          <a:blip r:embed="rId4" cstate="print"/>
          <a:srcRect/>
          <a:stretch>
            <a:fillRect/>
          </a:stretch>
        </p:blipFill>
        <p:spPr bwMode="auto">
          <a:xfrm>
            <a:off x="2843808" y="4581128"/>
            <a:ext cx="1681663" cy="2088332"/>
          </a:xfrm>
          <a:prstGeom prst="rect">
            <a:avLst/>
          </a:prstGeom>
          <a:noFill/>
          <a:ln w="9525">
            <a:noFill/>
            <a:miter lim="800000"/>
            <a:headEnd/>
            <a:tailEnd/>
          </a:ln>
        </p:spPr>
      </p:pic>
    </p:spTree>
    <p:extLst>
      <p:ext uri="{BB962C8B-B14F-4D97-AF65-F5344CB8AC3E}">
        <p14:creationId xmlns:p14="http://schemas.microsoft.com/office/powerpoint/2010/main" val="1011354635"/>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 calcmode="lin" valueType="num">
                                      <p:cBhvr>
                                        <p:cTn id="9" dur="500" fill="hold"/>
                                        <p:tgtEl>
                                          <p:spTgt spid="2"/>
                                        </p:tgtEl>
                                        <p:attrNameLst>
                                          <p:attrName>style.rotation</p:attrName>
                                        </p:attrNameLst>
                                      </p:cBhvr>
                                      <p:tavLst>
                                        <p:tav tm="0">
                                          <p:val>
                                            <p:fltVal val="90"/>
                                          </p:val>
                                        </p:tav>
                                        <p:tav tm="100000">
                                          <p:val>
                                            <p:fltVal val="0"/>
                                          </p:val>
                                        </p:tav>
                                      </p:tavLst>
                                    </p:anim>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iterate type="lt">
                                    <p:tmPct val="5000"/>
                                  </p:iterate>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iterate type="lt">
                                    <p:tmPct val="5000"/>
                                  </p:iterate>
                                  <p:childTnLst>
                                    <p:set>
                                      <p:cBhvr>
                                        <p:cTn id="22" dur="1" fill="hold">
                                          <p:stCondLst>
                                            <p:cond delay="0"/>
                                          </p:stCondLst>
                                        </p:cTn>
                                        <p:tgtEl>
                                          <p:spTgt spid="3">
                                            <p:txEl>
                                              <p:pRg st="2" end="2"/>
                                            </p:txEl>
                                          </p:spTgt>
                                        </p:tgtEl>
                                        <p:attrNameLst>
                                          <p:attrName>style.visibility</p:attrName>
                                        </p:attrNameLst>
                                      </p:cBhvr>
                                      <p:to>
                                        <p:strVal val="visible"/>
                                      </p:to>
                                    </p:set>
                                    <p:anim calcmode="lin" valueType="num">
                                      <p:cBhvr>
                                        <p:cTn id="23" dur="500" fill="hold"/>
                                        <p:tgtEl>
                                          <p:spTgt spid="3">
                                            <p:txEl>
                                              <p:pRg st="2" end="2"/>
                                            </p:txEl>
                                          </p:spTgt>
                                        </p:tgtEl>
                                        <p:attrNameLst>
                                          <p:attrName>ppt_w</p:attrName>
                                        </p:attrNameLst>
                                      </p:cBhvr>
                                      <p:tavLst>
                                        <p:tav tm="0">
                                          <p:val>
                                            <p:fltVal val="0"/>
                                          </p:val>
                                        </p:tav>
                                        <p:tav tm="100000">
                                          <p:val>
                                            <p:strVal val="#ppt_w"/>
                                          </p:val>
                                        </p:tav>
                                      </p:tavLst>
                                    </p:anim>
                                    <p:anim calcmode="lin" valueType="num">
                                      <p:cBhvr>
                                        <p:cTn id="24" dur="500" fill="hold"/>
                                        <p:tgtEl>
                                          <p:spTgt spid="3">
                                            <p:txEl>
                                              <p:pRg st="2" end="2"/>
                                            </p:txEl>
                                          </p:spTgt>
                                        </p:tgtEl>
                                        <p:attrNameLst>
                                          <p:attrName>ppt_h</p:attrName>
                                        </p:attrNameLst>
                                      </p:cBhvr>
                                      <p:tavLst>
                                        <p:tav tm="0">
                                          <p:val>
                                            <p:fltVal val="0"/>
                                          </p:val>
                                        </p:tav>
                                        <p:tav tm="100000">
                                          <p:val>
                                            <p:strVal val="#ppt_h"/>
                                          </p:val>
                                        </p:tav>
                                      </p:tavLst>
                                    </p:anim>
                                    <p:anim calcmode="lin" valueType="num">
                                      <p:cBhvr>
                                        <p:cTn id="25" dur="5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26"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987824" y="548680"/>
            <a:ext cx="5760640" cy="5904656"/>
          </a:xfrm>
        </p:spPr>
        <p:txBody>
          <a:bodyPr>
            <a:normAutofit/>
          </a:bodyPr>
          <a:lstStyle/>
          <a:p>
            <a:pPr algn="just"/>
            <a:r>
              <a:rPr lang="es-MX" sz="2000" dirty="0" smtClean="0"/>
              <a:t>En la antigüedad, la farmacia y la práctica médica generalmente estaban unidas, a veces bajo la dirección de sacerdotes, hombres y mujeres, que asistían también a los enfermos mediante el uso de ritos religiosos.</a:t>
            </a:r>
          </a:p>
          <a:p>
            <a:pPr algn="just"/>
            <a:endParaRPr lang="es-MX" sz="2000" dirty="0" smtClean="0"/>
          </a:p>
          <a:p>
            <a:pPr algn="just"/>
            <a:endParaRPr lang="es-MX" sz="2000" dirty="0" smtClean="0"/>
          </a:p>
          <a:p>
            <a:pPr algn="just"/>
            <a:endParaRPr lang="es-MX" sz="2000" dirty="0" smtClean="0"/>
          </a:p>
          <a:p>
            <a:pPr algn="just"/>
            <a:r>
              <a:rPr lang="es-MX" sz="2000" dirty="0" smtClean="0"/>
              <a:t>La especialización se produjo por primera vez en el mundo civilizado que rodeaba Bagdad a principios del sigo IX.</a:t>
            </a:r>
          </a:p>
          <a:p>
            <a:pPr algn="just"/>
            <a:endParaRPr lang="es-MX" sz="2000" dirty="0" smtClean="0"/>
          </a:p>
          <a:p>
            <a:pPr algn="just"/>
            <a:endParaRPr lang="es-MX" sz="2000" dirty="0" smtClean="0"/>
          </a:p>
          <a:p>
            <a:pPr algn="just"/>
            <a:endParaRPr lang="es-MX" sz="2000" dirty="0" smtClean="0"/>
          </a:p>
          <a:p>
            <a:pPr algn="just"/>
            <a:r>
              <a:rPr lang="es-MX" sz="2000" dirty="0" smtClean="0"/>
              <a:t>Ésta se extendió a Europa de forma gradual como alquimia, que con el tiempo evolucionó hacia la química.</a:t>
            </a:r>
            <a:endParaRPr lang="es-MX" sz="2000" dirty="0"/>
          </a:p>
        </p:txBody>
      </p:sp>
      <p:graphicFrame>
        <p:nvGraphicFramePr>
          <p:cNvPr id="16386" name="Object 5"/>
          <p:cNvGraphicFramePr>
            <a:graphicFrameLocks noChangeAspect="1"/>
          </p:cNvGraphicFramePr>
          <p:nvPr/>
        </p:nvGraphicFramePr>
        <p:xfrm>
          <a:off x="251520" y="260648"/>
          <a:ext cx="2621053" cy="2183890"/>
        </p:xfrm>
        <a:graphic>
          <a:graphicData uri="http://schemas.openxmlformats.org/presentationml/2006/ole">
            <mc:AlternateContent xmlns:mc="http://schemas.openxmlformats.org/markup-compatibility/2006">
              <mc:Choice xmlns:v="urn:schemas-microsoft-com:vml" Requires="v">
                <p:oleObj spid="_x0000_s2059" name="Fotografía de Photo Editor" r:id="rId3" imgW="3514286" imgH="3315163" progId="">
                  <p:embed/>
                </p:oleObj>
              </mc:Choice>
              <mc:Fallback>
                <p:oleObj name="Fotografía de Photo Editor" r:id="rId3" imgW="3514286" imgH="3315163" progId="">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520" y="260648"/>
                        <a:ext cx="2621053" cy="2183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 name="Picture 9" descr="1_La_nina_enferma_1885_Oslo_Munch"/>
          <p:cNvPicPr>
            <a:picLocks noChangeAspect="1" noChangeArrowheads="1"/>
          </p:cNvPicPr>
          <p:nvPr/>
        </p:nvPicPr>
        <p:blipFill>
          <a:blip r:embed="rId5" cstate="print"/>
          <a:srcRect/>
          <a:stretch>
            <a:fillRect/>
          </a:stretch>
        </p:blipFill>
        <p:spPr bwMode="auto">
          <a:xfrm>
            <a:off x="323528" y="2516855"/>
            <a:ext cx="2520280" cy="2208289"/>
          </a:xfrm>
          <a:prstGeom prst="rect">
            <a:avLst/>
          </a:prstGeom>
          <a:noFill/>
          <a:ln w="9525">
            <a:noFill/>
            <a:miter lim="800000"/>
            <a:headEnd/>
            <a:tailEnd/>
          </a:ln>
        </p:spPr>
      </p:pic>
      <p:pic>
        <p:nvPicPr>
          <p:cNvPr id="6" name="Picture 18" descr="probetas"/>
          <p:cNvPicPr>
            <a:picLocks noChangeAspect="1" noChangeArrowheads="1"/>
          </p:cNvPicPr>
          <p:nvPr/>
        </p:nvPicPr>
        <p:blipFill>
          <a:blip r:embed="rId6" cstate="print"/>
          <a:srcRect/>
          <a:stretch>
            <a:fillRect/>
          </a:stretch>
        </p:blipFill>
        <p:spPr bwMode="auto">
          <a:xfrm>
            <a:off x="395536" y="4824536"/>
            <a:ext cx="2229359" cy="1916832"/>
          </a:xfrm>
          <a:prstGeom prst="rect">
            <a:avLst/>
          </a:prstGeom>
          <a:noFill/>
          <a:ln w="9525">
            <a:noFill/>
            <a:miter lim="800000"/>
            <a:headEnd/>
            <a:tailEnd/>
          </a:ln>
        </p:spPr>
      </p:pic>
    </p:spTree>
    <p:extLst>
      <p:ext uri="{BB962C8B-B14F-4D97-AF65-F5344CB8AC3E}">
        <p14:creationId xmlns:p14="http://schemas.microsoft.com/office/powerpoint/2010/main" val="1260911835"/>
      </p:ext>
    </p:extLst>
  </p:cSld>
  <p:clrMapOvr>
    <a:masterClrMapping/>
  </p:clrMapOvr>
  <p:transition>
    <p:wipe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nodeType="clickEffect">
                                  <p:stCondLst>
                                    <p:cond delay="0"/>
                                  </p:stCondLst>
                                  <p:childTnLst>
                                    <p:set>
                                      <p:cBhvr>
                                        <p:cTn id="6" dur="1" fill="hold">
                                          <p:stCondLst>
                                            <p:cond delay="0"/>
                                          </p:stCondLst>
                                        </p:cTn>
                                        <p:tgtEl>
                                          <p:spTgt spid="16386"/>
                                        </p:tgtEl>
                                        <p:attrNameLst>
                                          <p:attrName>style.visibility</p:attrName>
                                        </p:attrNameLst>
                                      </p:cBhvr>
                                      <p:to>
                                        <p:strVal val="visible"/>
                                      </p:to>
                                    </p:set>
                                    <p:anim calcmode="lin" valueType="num">
                                      <p:cBhvr>
                                        <p:cTn id="7" dur="500" fill="hold"/>
                                        <p:tgtEl>
                                          <p:spTgt spid="16386"/>
                                        </p:tgtEl>
                                        <p:attrNameLst>
                                          <p:attrName>ppt_w</p:attrName>
                                        </p:attrNameLst>
                                      </p:cBhvr>
                                      <p:tavLst>
                                        <p:tav tm="0">
                                          <p:val>
                                            <p:fltVal val="0"/>
                                          </p:val>
                                        </p:tav>
                                        <p:tav tm="100000">
                                          <p:val>
                                            <p:strVal val="#ppt_w"/>
                                          </p:val>
                                        </p:tav>
                                      </p:tavLst>
                                    </p:anim>
                                    <p:anim calcmode="lin" valueType="num">
                                      <p:cBhvr>
                                        <p:cTn id="8" dur="500" fill="hold"/>
                                        <p:tgtEl>
                                          <p:spTgt spid="16386"/>
                                        </p:tgtEl>
                                        <p:attrNameLst>
                                          <p:attrName>ppt_h</p:attrName>
                                        </p:attrNameLst>
                                      </p:cBhvr>
                                      <p:tavLst>
                                        <p:tav tm="0">
                                          <p:val>
                                            <p:fltVal val="0"/>
                                          </p:val>
                                        </p:tav>
                                        <p:tav tm="100000">
                                          <p:val>
                                            <p:strVal val="#ppt_h"/>
                                          </p:val>
                                        </p:tav>
                                      </p:tavLst>
                                    </p:anim>
                                    <p:anim calcmode="lin" valueType="num">
                                      <p:cBhvr>
                                        <p:cTn id="9" dur="500" fill="hold"/>
                                        <p:tgtEl>
                                          <p:spTgt spid="16386"/>
                                        </p:tgtEl>
                                        <p:attrNameLst>
                                          <p:attrName>style.rotation</p:attrName>
                                        </p:attrNameLst>
                                      </p:cBhvr>
                                      <p:tavLst>
                                        <p:tav tm="0">
                                          <p:val>
                                            <p:fltVal val="360"/>
                                          </p:val>
                                        </p:tav>
                                        <p:tav tm="100000">
                                          <p:val>
                                            <p:fltVal val="0"/>
                                          </p:val>
                                        </p:tav>
                                      </p:tavLst>
                                    </p:anim>
                                    <p:animEffect transition="in" filter="fade">
                                      <p:cBhvr>
                                        <p:cTn id="10" dur="500"/>
                                        <p:tgtEl>
                                          <p:spTgt spid="16386"/>
                                        </p:tgtEl>
                                      </p:cBhvr>
                                    </p:animEffect>
                                  </p:childTnLst>
                                </p:cTn>
                              </p:par>
                            </p:childTnLst>
                          </p:cTn>
                        </p:par>
                      </p:childTnLst>
                    </p:cTn>
                  </p:par>
                  <p:par>
                    <p:cTn id="11" fill="hold">
                      <p:stCondLst>
                        <p:cond delay="indefinite"/>
                      </p:stCondLst>
                      <p:childTnLst>
                        <p:par>
                          <p:cTn id="12" fill="hold">
                            <p:stCondLst>
                              <p:cond delay="0"/>
                            </p:stCondLst>
                            <p:childTnLst>
                              <p:par>
                                <p:cTn id="13" presetID="49" presetClass="entr" presetSubtype="0" decel="100000" fill="hold"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 calcmode="lin" valueType="num">
                                      <p:cBhvr>
                                        <p:cTn id="1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3">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49" presetClass="entr" presetSubtype="0" decel="10000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p:cTn id="23" dur="500" fill="hold"/>
                                        <p:tgtEl>
                                          <p:spTgt spid="5"/>
                                        </p:tgtEl>
                                        <p:attrNameLst>
                                          <p:attrName>ppt_w</p:attrName>
                                        </p:attrNameLst>
                                      </p:cBhvr>
                                      <p:tavLst>
                                        <p:tav tm="0">
                                          <p:val>
                                            <p:fltVal val="0"/>
                                          </p:val>
                                        </p:tav>
                                        <p:tav tm="100000">
                                          <p:val>
                                            <p:strVal val="#ppt_w"/>
                                          </p:val>
                                        </p:tav>
                                      </p:tavLst>
                                    </p:anim>
                                    <p:anim calcmode="lin" valueType="num">
                                      <p:cBhvr>
                                        <p:cTn id="24" dur="500" fill="hold"/>
                                        <p:tgtEl>
                                          <p:spTgt spid="5"/>
                                        </p:tgtEl>
                                        <p:attrNameLst>
                                          <p:attrName>ppt_h</p:attrName>
                                        </p:attrNameLst>
                                      </p:cBhvr>
                                      <p:tavLst>
                                        <p:tav tm="0">
                                          <p:val>
                                            <p:fltVal val="0"/>
                                          </p:val>
                                        </p:tav>
                                        <p:tav tm="100000">
                                          <p:val>
                                            <p:strVal val="#ppt_h"/>
                                          </p:val>
                                        </p:tav>
                                      </p:tavLst>
                                    </p:anim>
                                    <p:anim calcmode="lin" valueType="num">
                                      <p:cBhvr>
                                        <p:cTn id="25" dur="500" fill="hold"/>
                                        <p:tgtEl>
                                          <p:spTgt spid="5"/>
                                        </p:tgtEl>
                                        <p:attrNameLst>
                                          <p:attrName>style.rotation</p:attrName>
                                        </p:attrNameLst>
                                      </p:cBhvr>
                                      <p:tavLst>
                                        <p:tav tm="0">
                                          <p:val>
                                            <p:fltVal val="360"/>
                                          </p:val>
                                        </p:tav>
                                        <p:tav tm="100000">
                                          <p:val>
                                            <p:fltVal val="0"/>
                                          </p:val>
                                        </p:tav>
                                      </p:tavLst>
                                    </p:anim>
                                    <p:animEffect transition="in" filter="fade">
                                      <p:cBhvr>
                                        <p:cTn id="26" dur="500"/>
                                        <p:tgtEl>
                                          <p:spTgt spid="5"/>
                                        </p:tgtEl>
                                      </p:cBhvr>
                                    </p:animEffect>
                                  </p:childTnLst>
                                </p:cTn>
                              </p:par>
                            </p:childTnLst>
                          </p:cTn>
                        </p:par>
                      </p:childTnLst>
                    </p:cTn>
                  </p:par>
                  <p:par>
                    <p:cTn id="27" fill="hold">
                      <p:stCondLst>
                        <p:cond delay="indefinite"/>
                      </p:stCondLst>
                      <p:childTnLst>
                        <p:par>
                          <p:cTn id="28" fill="hold">
                            <p:stCondLst>
                              <p:cond delay="0"/>
                            </p:stCondLst>
                            <p:childTnLst>
                              <p:par>
                                <p:cTn id="29" presetID="49" presetClass="entr" presetSubtype="0" decel="10000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p:cTn id="31" dur="500" fill="hold"/>
                                        <p:tgtEl>
                                          <p:spTgt spid="3">
                                            <p:txEl>
                                              <p:pRg st="4" end="4"/>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4" end="4"/>
                                            </p:txEl>
                                          </p:spTgt>
                                        </p:tgtEl>
                                        <p:attrNameLst>
                                          <p:attrName>ppt_h</p:attrName>
                                        </p:attrNameLst>
                                      </p:cBhvr>
                                      <p:tavLst>
                                        <p:tav tm="0">
                                          <p:val>
                                            <p:fltVal val="0"/>
                                          </p:val>
                                        </p:tav>
                                        <p:tav tm="100000">
                                          <p:val>
                                            <p:strVal val="#ppt_h"/>
                                          </p:val>
                                        </p:tav>
                                      </p:tavLst>
                                    </p:anim>
                                    <p:anim calcmode="lin" valueType="num">
                                      <p:cBhvr>
                                        <p:cTn id="33" dur="500" fill="hold"/>
                                        <p:tgtEl>
                                          <p:spTgt spid="3">
                                            <p:txEl>
                                              <p:pRg st="4" end="4"/>
                                            </p:txEl>
                                          </p:spTgt>
                                        </p:tgtEl>
                                        <p:attrNameLst>
                                          <p:attrName>style.rotation</p:attrName>
                                        </p:attrNameLst>
                                      </p:cBhvr>
                                      <p:tavLst>
                                        <p:tav tm="0">
                                          <p:val>
                                            <p:fltVal val="360"/>
                                          </p:val>
                                        </p:tav>
                                        <p:tav tm="100000">
                                          <p:val>
                                            <p:fltVal val="0"/>
                                          </p:val>
                                        </p:tav>
                                      </p:tavLst>
                                    </p:anim>
                                    <p:animEffect transition="in" filter="fade">
                                      <p:cBhvr>
                                        <p:cTn id="34" dur="5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49" presetClass="entr" presetSubtype="0" decel="10000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 calcmode="lin" valueType="num">
                                      <p:cBhvr>
                                        <p:cTn id="41" dur="500" fill="hold"/>
                                        <p:tgtEl>
                                          <p:spTgt spid="6"/>
                                        </p:tgtEl>
                                        <p:attrNameLst>
                                          <p:attrName>style.rotation</p:attrName>
                                        </p:attrNameLst>
                                      </p:cBhvr>
                                      <p:tavLst>
                                        <p:tav tm="0">
                                          <p:val>
                                            <p:fltVal val="360"/>
                                          </p:val>
                                        </p:tav>
                                        <p:tav tm="100000">
                                          <p:val>
                                            <p:fltVal val="0"/>
                                          </p:val>
                                        </p:tav>
                                      </p:tavLst>
                                    </p:anim>
                                    <p:animEffect transition="in" filter="fade">
                                      <p:cBhvr>
                                        <p:cTn id="42" dur="500"/>
                                        <p:tgtEl>
                                          <p:spTgt spid="6"/>
                                        </p:tgtEl>
                                      </p:cBhvr>
                                    </p:animEffect>
                                  </p:childTnLst>
                                </p:cTn>
                              </p:par>
                            </p:childTnLst>
                          </p:cTn>
                        </p:par>
                      </p:childTnLst>
                    </p:cTn>
                  </p:par>
                  <p:par>
                    <p:cTn id="43" fill="hold">
                      <p:stCondLst>
                        <p:cond delay="indefinite"/>
                      </p:stCondLst>
                      <p:childTnLst>
                        <p:par>
                          <p:cTn id="44" fill="hold">
                            <p:stCondLst>
                              <p:cond delay="0"/>
                            </p:stCondLst>
                            <p:childTnLst>
                              <p:par>
                                <p:cTn id="45" presetID="49" presetClass="entr" presetSubtype="0" decel="10000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 calcmode="lin" valueType="num">
                                      <p:cBhvr>
                                        <p:cTn id="47" dur="500" fill="hold"/>
                                        <p:tgtEl>
                                          <p:spTgt spid="3">
                                            <p:txEl>
                                              <p:pRg st="8" end="8"/>
                                            </p:txEl>
                                          </p:spTgt>
                                        </p:tgtEl>
                                        <p:attrNameLst>
                                          <p:attrName>ppt_w</p:attrName>
                                        </p:attrNameLst>
                                      </p:cBhvr>
                                      <p:tavLst>
                                        <p:tav tm="0">
                                          <p:val>
                                            <p:fltVal val="0"/>
                                          </p:val>
                                        </p:tav>
                                        <p:tav tm="100000">
                                          <p:val>
                                            <p:strVal val="#ppt_w"/>
                                          </p:val>
                                        </p:tav>
                                      </p:tavLst>
                                    </p:anim>
                                    <p:anim calcmode="lin" valueType="num">
                                      <p:cBhvr>
                                        <p:cTn id="48" dur="500" fill="hold"/>
                                        <p:tgtEl>
                                          <p:spTgt spid="3">
                                            <p:txEl>
                                              <p:pRg st="8" end="8"/>
                                            </p:txEl>
                                          </p:spTgt>
                                        </p:tgtEl>
                                        <p:attrNameLst>
                                          <p:attrName>ppt_h</p:attrName>
                                        </p:attrNameLst>
                                      </p:cBhvr>
                                      <p:tavLst>
                                        <p:tav tm="0">
                                          <p:val>
                                            <p:fltVal val="0"/>
                                          </p:val>
                                        </p:tav>
                                        <p:tav tm="100000">
                                          <p:val>
                                            <p:strVal val="#ppt_h"/>
                                          </p:val>
                                        </p:tav>
                                      </p:tavLst>
                                    </p:anim>
                                    <p:anim calcmode="lin" valueType="num">
                                      <p:cBhvr>
                                        <p:cTn id="49" dur="500" fill="hold"/>
                                        <p:tgtEl>
                                          <p:spTgt spid="3">
                                            <p:txEl>
                                              <p:pRg st="8" end="8"/>
                                            </p:txEl>
                                          </p:spTgt>
                                        </p:tgtEl>
                                        <p:attrNameLst>
                                          <p:attrName>style.rotation</p:attrName>
                                        </p:attrNameLst>
                                      </p:cBhvr>
                                      <p:tavLst>
                                        <p:tav tm="0">
                                          <p:val>
                                            <p:fltVal val="360"/>
                                          </p:val>
                                        </p:tav>
                                        <p:tav tm="100000">
                                          <p:val>
                                            <p:fltVal val="0"/>
                                          </p:val>
                                        </p:tav>
                                      </p:tavLst>
                                    </p:anim>
                                    <p:animEffect transition="in" filter="fad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620688"/>
            <a:ext cx="8229600" cy="5976664"/>
          </a:xfrm>
        </p:spPr>
        <p:txBody>
          <a:bodyPr>
            <a:normAutofit/>
          </a:bodyPr>
          <a:lstStyle/>
          <a:p>
            <a:pPr algn="just"/>
            <a:r>
              <a:rPr lang="es-MX" sz="2000" dirty="0" smtClean="0"/>
              <a:t>Hasta el siglo XIX, la farmacopea estaba integrada por todo un aparato de drogas compiladas, por una parte, a partir de las sustancias simples de la medicina antigua (basada en una mezcla de magia y medicina popular), y por otra, por las drogas metálicas de efectos más violentos que </a:t>
            </a:r>
            <a:r>
              <a:rPr lang="es-MX" sz="2000" dirty="0" err="1" smtClean="0"/>
              <a:t>Paracelso</a:t>
            </a:r>
            <a:r>
              <a:rPr lang="es-MX" sz="2000" dirty="0" smtClean="0"/>
              <a:t> había introducido en el Renacimiento. Muchas de todas ellas eran inútiles.</a:t>
            </a:r>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r>
              <a:rPr lang="es-MX" sz="2000" dirty="0" smtClean="0"/>
              <a:t>El éxito de avances como la vacuna contra la viruela o el empleo de la quinina contra la malaria, tenía mucho que ver con lo afortunadamente accidental.</a:t>
            </a:r>
            <a:endParaRPr lang="es-MX" sz="2000" dirty="0"/>
          </a:p>
        </p:txBody>
      </p:sp>
      <p:pic>
        <p:nvPicPr>
          <p:cNvPr id="4" name="Picture 6" descr="KS10524"/>
          <p:cNvPicPr>
            <a:picLocks noChangeAspect="1" noChangeArrowheads="1"/>
          </p:cNvPicPr>
          <p:nvPr/>
        </p:nvPicPr>
        <p:blipFill>
          <a:blip r:embed="rId2" cstate="print"/>
          <a:srcRect/>
          <a:stretch>
            <a:fillRect/>
          </a:stretch>
        </p:blipFill>
        <p:spPr bwMode="auto">
          <a:xfrm>
            <a:off x="1619672" y="2348880"/>
            <a:ext cx="2183811" cy="3024808"/>
          </a:xfrm>
          <a:prstGeom prst="rect">
            <a:avLst/>
          </a:prstGeom>
          <a:noFill/>
          <a:ln w="9525">
            <a:noFill/>
            <a:miter lim="800000"/>
            <a:headEnd/>
            <a:tailEnd/>
          </a:ln>
        </p:spPr>
      </p:pic>
      <p:pic>
        <p:nvPicPr>
          <p:cNvPr id="5" name="Picture 7" descr="KS12687"/>
          <p:cNvPicPr>
            <a:picLocks noChangeAspect="1" noChangeArrowheads="1"/>
          </p:cNvPicPr>
          <p:nvPr/>
        </p:nvPicPr>
        <p:blipFill>
          <a:blip r:embed="rId3" cstate="print"/>
          <a:srcRect t="12476" b="5377"/>
          <a:stretch>
            <a:fillRect/>
          </a:stretch>
        </p:blipFill>
        <p:spPr bwMode="auto">
          <a:xfrm>
            <a:off x="5076056" y="2348880"/>
            <a:ext cx="2736436" cy="3096344"/>
          </a:xfrm>
          <a:prstGeom prst="rect">
            <a:avLst/>
          </a:prstGeom>
          <a:noFill/>
          <a:ln w="9525">
            <a:noFill/>
            <a:miter lim="800000"/>
            <a:headEnd/>
            <a:tailEnd/>
          </a:ln>
        </p:spPr>
      </p:pic>
    </p:spTree>
    <p:extLst>
      <p:ext uri="{BB962C8B-B14F-4D97-AF65-F5344CB8AC3E}">
        <p14:creationId xmlns:p14="http://schemas.microsoft.com/office/powerpoint/2010/main" val="3510534060"/>
      </p:ext>
    </p:extLst>
  </p:cSld>
  <p:clrMapOvr>
    <a:masterClrMapping/>
  </p:clrMapOvr>
  <p:transition>
    <p:wheel spokes="8"/>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4)">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heel(4)">
                                      <p:cBhvr>
                                        <p:cTn id="12" dur="500"/>
                                        <p:tgtEl>
                                          <p:spTgt spid="4"/>
                                        </p:tgtEl>
                                      </p:cBhvr>
                                    </p:animEffect>
                                  </p:childTnLst>
                                </p:cTn>
                              </p:par>
                              <p:par>
                                <p:cTn id="13" presetID="21"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heel(4)">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4" fill="hold" nodeType="clickEffect">
                                  <p:stCondLst>
                                    <p:cond delay="0"/>
                                  </p:stCondLst>
                                  <p:childTnLst>
                                    <p:set>
                                      <p:cBhvr>
                                        <p:cTn id="19" dur="1" fill="hold">
                                          <p:stCondLst>
                                            <p:cond delay="0"/>
                                          </p:stCondLst>
                                        </p:cTn>
                                        <p:tgtEl>
                                          <p:spTgt spid="3">
                                            <p:txEl>
                                              <p:pRg st="10" end="10"/>
                                            </p:txEl>
                                          </p:spTgt>
                                        </p:tgtEl>
                                        <p:attrNameLst>
                                          <p:attrName>style.visibility</p:attrName>
                                        </p:attrNameLst>
                                      </p:cBhvr>
                                      <p:to>
                                        <p:strVal val="visible"/>
                                      </p:to>
                                    </p:set>
                                    <p:animEffect transition="in" filter="wheel(4)">
                                      <p:cBhvr>
                                        <p:cTn id="20"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476672"/>
            <a:ext cx="5904656" cy="5904656"/>
          </a:xfrm>
        </p:spPr>
        <p:txBody>
          <a:bodyPr>
            <a:normAutofit/>
          </a:bodyPr>
          <a:lstStyle/>
          <a:p>
            <a:pPr algn="just"/>
            <a:r>
              <a:rPr lang="es-MX" sz="2000" dirty="0" smtClean="0"/>
              <a:t>En el siglo XVII se empieza a utilizar la palabra farmacia en el sentido que tiene actualmente, desarrollándose una ciencia más compleja, como se refleja en las descripciones de las farmacopea de Londres y París.</a:t>
            </a:r>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endParaRPr lang="es-MX" sz="2000" dirty="0" smtClean="0"/>
          </a:p>
          <a:p>
            <a:pPr algn="just"/>
            <a:r>
              <a:rPr lang="es-MX" sz="2000" dirty="0" smtClean="0"/>
              <a:t>En este siglo destaca, por ejemplo, el descubrimiento de la vacuna contra la viruela logrado por el médico inglés Edward </a:t>
            </a:r>
            <a:r>
              <a:rPr lang="es-MX" sz="2000" dirty="0" err="1" smtClean="0"/>
              <a:t>Jenner</a:t>
            </a:r>
            <a:r>
              <a:rPr lang="es-MX" sz="2000" dirty="0" smtClean="0"/>
              <a:t>.</a:t>
            </a:r>
            <a:endParaRPr lang="es-MX" sz="2000" dirty="0"/>
          </a:p>
        </p:txBody>
      </p:sp>
      <p:pic>
        <p:nvPicPr>
          <p:cNvPr id="4" name="Picture 19" descr="KS1341"/>
          <p:cNvPicPr>
            <a:picLocks noChangeAspect="1" noChangeArrowheads="1"/>
          </p:cNvPicPr>
          <p:nvPr/>
        </p:nvPicPr>
        <p:blipFill>
          <a:blip r:embed="rId2" cstate="print"/>
          <a:srcRect/>
          <a:stretch>
            <a:fillRect/>
          </a:stretch>
        </p:blipFill>
        <p:spPr bwMode="auto">
          <a:xfrm>
            <a:off x="7020272" y="3789040"/>
            <a:ext cx="1820664" cy="2730996"/>
          </a:xfrm>
          <a:prstGeom prst="rect">
            <a:avLst/>
          </a:prstGeom>
          <a:noFill/>
          <a:ln w="9525">
            <a:noFill/>
            <a:miter lim="800000"/>
            <a:headEnd/>
            <a:tailEnd/>
          </a:ln>
        </p:spPr>
      </p:pic>
      <p:pic>
        <p:nvPicPr>
          <p:cNvPr id="5" name="Picture 7" descr="ph2bis"/>
          <p:cNvPicPr>
            <a:picLocks noChangeAspect="1" noChangeArrowheads="1"/>
          </p:cNvPicPr>
          <p:nvPr/>
        </p:nvPicPr>
        <p:blipFill>
          <a:blip r:embed="rId3" cstate="print"/>
          <a:srcRect/>
          <a:stretch>
            <a:fillRect/>
          </a:stretch>
        </p:blipFill>
        <p:spPr bwMode="auto">
          <a:xfrm>
            <a:off x="2627784" y="1988840"/>
            <a:ext cx="2637108" cy="2736304"/>
          </a:xfrm>
          <a:prstGeom prst="rect">
            <a:avLst/>
          </a:prstGeom>
          <a:noFill/>
          <a:ln w="9525">
            <a:noFill/>
            <a:miter lim="800000"/>
            <a:headEnd/>
            <a:tailEnd/>
          </a:ln>
        </p:spPr>
      </p:pic>
      <p:pic>
        <p:nvPicPr>
          <p:cNvPr id="6" name="Picture 5" descr="bio01"/>
          <p:cNvPicPr>
            <a:picLocks noChangeAspect="1" noChangeArrowheads="1"/>
          </p:cNvPicPr>
          <p:nvPr/>
        </p:nvPicPr>
        <p:blipFill>
          <a:blip r:embed="rId4" cstate="print"/>
          <a:srcRect/>
          <a:stretch>
            <a:fillRect/>
          </a:stretch>
        </p:blipFill>
        <p:spPr bwMode="auto">
          <a:xfrm>
            <a:off x="6654800" y="548680"/>
            <a:ext cx="2489200" cy="3021013"/>
          </a:xfrm>
          <a:prstGeom prst="rect">
            <a:avLst/>
          </a:prstGeom>
          <a:noFill/>
          <a:ln w="9525">
            <a:noFill/>
            <a:miter lim="800000"/>
            <a:headEnd/>
            <a:tailEnd/>
          </a:ln>
        </p:spPr>
      </p:pic>
    </p:spTree>
    <p:extLst>
      <p:ext uri="{BB962C8B-B14F-4D97-AF65-F5344CB8AC3E}">
        <p14:creationId xmlns:p14="http://schemas.microsoft.com/office/powerpoint/2010/main" val="515396970"/>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8"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9" dur="5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 calcmode="lin" valueType="num">
                                      <p:cBhvr>
                                        <p:cTn id="14" dur="500" fill="hold"/>
                                        <p:tgtEl>
                                          <p:spTgt spid="6"/>
                                        </p:tgtEl>
                                        <p:attrNameLst>
                                          <p:attrName>ppt_w</p:attrName>
                                        </p:attrNameLst>
                                      </p:cBhvr>
                                      <p:tavLst>
                                        <p:tav tm="0">
                                          <p:val>
                                            <p:strVal val="#ppt_w*0.70"/>
                                          </p:val>
                                        </p:tav>
                                        <p:tav tm="100000">
                                          <p:val>
                                            <p:strVal val="#ppt_w"/>
                                          </p:val>
                                        </p:tav>
                                      </p:tavLst>
                                    </p:anim>
                                    <p:anim calcmode="lin" valueType="num">
                                      <p:cBhvr>
                                        <p:cTn id="15" dur="500" fill="hold"/>
                                        <p:tgtEl>
                                          <p:spTgt spid="6"/>
                                        </p:tgtEl>
                                        <p:attrNameLst>
                                          <p:attrName>ppt_h</p:attrName>
                                        </p:attrNameLst>
                                      </p:cBhvr>
                                      <p:tavLst>
                                        <p:tav tm="0">
                                          <p:val>
                                            <p:strVal val="#ppt_h"/>
                                          </p:val>
                                        </p:tav>
                                        <p:tav tm="100000">
                                          <p:val>
                                            <p:strVal val="#ppt_h"/>
                                          </p:val>
                                        </p:tav>
                                      </p:tavLst>
                                    </p:anim>
                                    <p:animEffect transition="in" filter="fade">
                                      <p:cBhvr>
                                        <p:cTn id="16" dur="500"/>
                                        <p:tgtEl>
                                          <p:spTgt spid="6"/>
                                        </p:tgtEl>
                                      </p:cBhvr>
                                    </p:animEffect>
                                  </p:childTnLst>
                                </p:cTn>
                              </p:par>
                              <p:par>
                                <p:cTn id="17" presetID="55" presetClass="entr" presetSubtype="0"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strVal val="#ppt_w*0.70"/>
                                          </p:val>
                                        </p:tav>
                                        <p:tav tm="100000">
                                          <p:val>
                                            <p:strVal val="#ppt_w"/>
                                          </p:val>
                                        </p:tav>
                                      </p:tavLst>
                                    </p:anim>
                                    <p:anim calcmode="lin" valueType="num">
                                      <p:cBhvr>
                                        <p:cTn id="20" dur="500" fill="hold"/>
                                        <p:tgtEl>
                                          <p:spTgt spid="5"/>
                                        </p:tgtEl>
                                        <p:attrNameLst>
                                          <p:attrName>ppt_h</p:attrName>
                                        </p:attrNameLst>
                                      </p:cBhvr>
                                      <p:tavLst>
                                        <p:tav tm="0">
                                          <p:val>
                                            <p:strVal val="#ppt_h"/>
                                          </p:val>
                                        </p:tav>
                                        <p:tav tm="100000">
                                          <p:val>
                                            <p:strVal val="#ppt_h"/>
                                          </p:val>
                                        </p:tav>
                                      </p:tavLst>
                                    </p:anim>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55" presetClass="entr" presetSubtype="0" fill="hold" nodeType="clickEffect">
                                  <p:stCondLst>
                                    <p:cond delay="0"/>
                                  </p:stCondLst>
                                  <p:childTnLst>
                                    <p:set>
                                      <p:cBhvr>
                                        <p:cTn id="25" dur="1" fill="hold">
                                          <p:stCondLst>
                                            <p:cond delay="0"/>
                                          </p:stCondLst>
                                        </p:cTn>
                                        <p:tgtEl>
                                          <p:spTgt spid="3">
                                            <p:txEl>
                                              <p:pRg st="9" end="9"/>
                                            </p:txEl>
                                          </p:spTgt>
                                        </p:tgtEl>
                                        <p:attrNameLst>
                                          <p:attrName>style.visibility</p:attrName>
                                        </p:attrNameLst>
                                      </p:cBhvr>
                                      <p:to>
                                        <p:strVal val="visible"/>
                                      </p:to>
                                    </p:set>
                                    <p:anim calcmode="lin" valueType="num">
                                      <p:cBhvr>
                                        <p:cTn id="26" dur="500" fill="hold"/>
                                        <p:tgtEl>
                                          <p:spTgt spid="3">
                                            <p:txEl>
                                              <p:pRg st="9" end="9"/>
                                            </p:txEl>
                                          </p:spTgt>
                                        </p:tgtEl>
                                        <p:attrNameLst>
                                          <p:attrName>ppt_w</p:attrName>
                                        </p:attrNameLst>
                                      </p:cBhvr>
                                      <p:tavLst>
                                        <p:tav tm="0">
                                          <p:val>
                                            <p:strVal val="#ppt_w*0.70"/>
                                          </p:val>
                                        </p:tav>
                                        <p:tav tm="100000">
                                          <p:val>
                                            <p:strVal val="#ppt_w"/>
                                          </p:val>
                                        </p:tav>
                                      </p:tavLst>
                                    </p:anim>
                                    <p:anim calcmode="lin" valueType="num">
                                      <p:cBhvr>
                                        <p:cTn id="27" dur="500" fill="hold"/>
                                        <p:tgtEl>
                                          <p:spTgt spid="3">
                                            <p:txEl>
                                              <p:pRg st="9" end="9"/>
                                            </p:txEl>
                                          </p:spTgt>
                                        </p:tgtEl>
                                        <p:attrNameLst>
                                          <p:attrName>ppt_h</p:attrName>
                                        </p:attrNameLst>
                                      </p:cBhvr>
                                      <p:tavLst>
                                        <p:tav tm="0">
                                          <p:val>
                                            <p:strVal val="#ppt_h"/>
                                          </p:val>
                                        </p:tav>
                                        <p:tav tm="100000">
                                          <p:val>
                                            <p:strVal val="#ppt_h"/>
                                          </p:val>
                                        </p:tav>
                                      </p:tavLst>
                                    </p:anim>
                                    <p:animEffect transition="in" filter="fade">
                                      <p:cBhvr>
                                        <p:cTn id="28" dur="500"/>
                                        <p:tgtEl>
                                          <p:spTgt spid="3">
                                            <p:txEl>
                                              <p:pRg st="9" end="9"/>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5"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anim calcmode="lin" valueType="num">
                                      <p:cBhvr>
                                        <p:cTn id="33" dur="500" fill="hold"/>
                                        <p:tgtEl>
                                          <p:spTgt spid="4"/>
                                        </p:tgtEl>
                                        <p:attrNameLst>
                                          <p:attrName>ppt_w</p:attrName>
                                        </p:attrNameLst>
                                      </p:cBhvr>
                                      <p:tavLst>
                                        <p:tav tm="0">
                                          <p:val>
                                            <p:strVal val="#ppt_w*0.70"/>
                                          </p:val>
                                        </p:tav>
                                        <p:tav tm="100000">
                                          <p:val>
                                            <p:strVal val="#ppt_w"/>
                                          </p:val>
                                        </p:tav>
                                      </p:tavLst>
                                    </p:anim>
                                    <p:anim calcmode="lin" valueType="num">
                                      <p:cBhvr>
                                        <p:cTn id="34" dur="500" fill="hold"/>
                                        <p:tgtEl>
                                          <p:spTgt spid="4"/>
                                        </p:tgtEl>
                                        <p:attrNameLst>
                                          <p:attrName>ppt_h</p:attrName>
                                        </p:attrNameLst>
                                      </p:cBhvr>
                                      <p:tavLst>
                                        <p:tav tm="0">
                                          <p:val>
                                            <p:strVal val="#ppt_h"/>
                                          </p:val>
                                        </p:tav>
                                        <p:tav tm="100000">
                                          <p:val>
                                            <p:strVal val="#ppt_h"/>
                                          </p:val>
                                        </p:tav>
                                      </p:tavLst>
                                    </p:anim>
                                    <p:animEffect transition="in" filter="fade">
                                      <p:cBhvr>
                                        <p:cTn id="3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836713"/>
            <a:ext cx="8229600" cy="2736304"/>
          </a:xfrm>
        </p:spPr>
        <p:txBody>
          <a:bodyPr>
            <a:normAutofit/>
          </a:bodyPr>
          <a:lstStyle/>
          <a:p>
            <a:pPr algn="just"/>
            <a:r>
              <a:rPr lang="es-MX" sz="2000" dirty="0" smtClean="0"/>
              <a:t>La distinción entre el farmacéutico como fabricante de medicamentos y el médico como terapeuta no obtuvo la aceptación general hasta bien avanzado el siglo XIX.</a:t>
            </a:r>
          </a:p>
          <a:p>
            <a:pPr algn="just"/>
            <a:endParaRPr lang="es-MX" sz="2000" dirty="0" smtClean="0"/>
          </a:p>
          <a:p>
            <a:pPr algn="ctr">
              <a:buNone/>
            </a:pPr>
            <a:r>
              <a:rPr lang="es-MX" sz="2000" i="1" dirty="0" smtClean="0"/>
              <a:t>	</a:t>
            </a:r>
            <a:r>
              <a:rPr lang="es-MX" sz="2000" i="1" u="sng" dirty="0" smtClean="0"/>
              <a:t>En la actualidad, en muchos países, se exige que los farmacéuticos antes de ejercer su profesión reciban una enseñanza universitaria especializada con una duración de entre tres y cinco años, seguida de un período de prácticas</a:t>
            </a:r>
            <a:endParaRPr lang="es-MX" sz="2000" i="1" u="sng" dirty="0"/>
          </a:p>
        </p:txBody>
      </p:sp>
      <p:pic>
        <p:nvPicPr>
          <p:cNvPr id="4" name="Picture 6"/>
          <p:cNvPicPr>
            <a:picLocks noChangeAspect="1" noChangeArrowheads="1"/>
          </p:cNvPicPr>
          <p:nvPr/>
        </p:nvPicPr>
        <p:blipFill>
          <a:blip r:embed="rId2" cstate="print"/>
          <a:srcRect/>
          <a:stretch>
            <a:fillRect/>
          </a:stretch>
        </p:blipFill>
        <p:spPr bwMode="auto">
          <a:xfrm>
            <a:off x="827584" y="3501008"/>
            <a:ext cx="3240360" cy="2122118"/>
          </a:xfrm>
          <a:prstGeom prst="rect">
            <a:avLst/>
          </a:prstGeom>
          <a:ln>
            <a:noFill/>
          </a:ln>
          <a:effectLst>
            <a:softEdge rad="112500"/>
          </a:effectLst>
        </p:spPr>
      </p:pic>
      <p:pic>
        <p:nvPicPr>
          <p:cNvPr id="5" name="Picture 14"/>
          <p:cNvPicPr>
            <a:picLocks noChangeAspect="1" noChangeArrowheads="1"/>
          </p:cNvPicPr>
          <p:nvPr/>
        </p:nvPicPr>
        <p:blipFill>
          <a:blip r:embed="rId3" cstate="print"/>
          <a:srcRect/>
          <a:stretch>
            <a:fillRect/>
          </a:stretch>
        </p:blipFill>
        <p:spPr bwMode="auto">
          <a:xfrm>
            <a:off x="5679552" y="4221088"/>
            <a:ext cx="3206102" cy="2448297"/>
          </a:xfrm>
          <a:prstGeom prst="rect">
            <a:avLst/>
          </a:prstGeom>
          <a:ln>
            <a:noFill/>
          </a:ln>
          <a:effectLst>
            <a:softEdge rad="112500"/>
          </a:effectLst>
        </p:spPr>
      </p:pic>
    </p:spTree>
    <p:extLst>
      <p:ext uri="{BB962C8B-B14F-4D97-AF65-F5344CB8AC3E}">
        <p14:creationId xmlns:p14="http://schemas.microsoft.com/office/powerpoint/2010/main" val="3894202978"/>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1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amond(in)">
                                      <p:cBhvr>
                                        <p:cTn id="12" dur="1000"/>
                                        <p:tgtEl>
                                          <p:spTgt spid="4"/>
                                        </p:tgtEl>
                                      </p:cBhvr>
                                    </p:animEffect>
                                  </p:childTnLst>
                                </p:cTn>
                              </p:par>
                              <p:par>
                                <p:cTn id="13" presetID="8" presetClass="entr" presetSubtype="16"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diamond(in)">
                                      <p:cBhvr>
                                        <p:cTn id="15" dur="10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8" presetClass="entr" presetSubtype="16"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diamond(in)">
                                      <p:cBhvr>
                                        <p:cTn id="20"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188640"/>
            <a:ext cx="8229600" cy="854968"/>
          </a:xfrm>
        </p:spPr>
        <p:txBody>
          <a:bodyPr/>
          <a:lstStyle/>
          <a:p>
            <a:r>
              <a:rPr lang="es-MX" b="1" dirty="0" smtClean="0"/>
              <a:t>FUNCIONES DE LAS FARMACIAS</a:t>
            </a:r>
            <a:endParaRPr lang="es-MX" b="1" dirty="0"/>
          </a:p>
        </p:txBody>
      </p:sp>
      <p:sp>
        <p:nvSpPr>
          <p:cNvPr id="3" name="2 Marcador de contenido"/>
          <p:cNvSpPr>
            <a:spLocks noGrp="1"/>
          </p:cNvSpPr>
          <p:nvPr>
            <p:ph idx="1"/>
          </p:nvPr>
        </p:nvSpPr>
        <p:spPr>
          <a:xfrm>
            <a:off x="467544" y="2996952"/>
            <a:ext cx="8229600" cy="1296144"/>
          </a:xfrm>
        </p:spPr>
        <p:txBody>
          <a:bodyPr>
            <a:noAutofit/>
          </a:bodyPr>
          <a:lstStyle/>
          <a:p>
            <a:pPr algn="ctr">
              <a:buNone/>
            </a:pPr>
            <a:r>
              <a:rPr lang="es-MX" sz="2400" i="1" dirty="0" smtClean="0">
                <a:latin typeface="Times New Roman" pitchFamily="18" charset="0"/>
                <a:cs typeface="Times New Roman" pitchFamily="18" charset="0"/>
              </a:rPr>
              <a:t>“Apoyo a la salud de la población, a través de una gama de medicamentos que satisfagan las necesidades básicas, de acuerdo a la demanda y al mercado”.</a:t>
            </a:r>
            <a:endParaRPr lang="es-MX" sz="2400" i="1" dirty="0">
              <a:latin typeface="Times New Roman" pitchFamily="18" charset="0"/>
              <a:cs typeface="Times New Roman" pitchFamily="18" charset="0"/>
            </a:endParaRPr>
          </a:p>
        </p:txBody>
      </p:sp>
      <p:pic>
        <p:nvPicPr>
          <p:cNvPr id="4" name="Picture 9" descr="Xuzhou laboratory: in vitro culture of tissue in which sweet potato is purified before being transferred to a field to measure the impact of viral diseases and assess sensitivity. "/>
          <p:cNvPicPr>
            <a:picLocks noChangeAspect="1" noChangeArrowheads="1"/>
          </p:cNvPicPr>
          <p:nvPr/>
        </p:nvPicPr>
        <p:blipFill>
          <a:blip r:embed="rId2" cstate="print"/>
          <a:srcRect/>
          <a:stretch>
            <a:fillRect/>
          </a:stretch>
        </p:blipFill>
        <p:spPr bwMode="auto">
          <a:xfrm>
            <a:off x="6876256" y="4221088"/>
            <a:ext cx="1788790" cy="2385053"/>
          </a:xfrm>
          <a:prstGeom prst="rect">
            <a:avLst/>
          </a:prstGeom>
          <a:noFill/>
          <a:ln w="9525">
            <a:noFill/>
            <a:miter lim="800000"/>
            <a:headEnd/>
            <a:tailEnd/>
          </a:ln>
        </p:spPr>
      </p:pic>
      <p:pic>
        <p:nvPicPr>
          <p:cNvPr id="5" name="Picture 8" descr="f-paciente"/>
          <p:cNvPicPr>
            <a:picLocks noChangeAspect="1" noChangeArrowheads="1"/>
          </p:cNvPicPr>
          <p:nvPr/>
        </p:nvPicPr>
        <p:blipFill>
          <a:blip r:embed="rId3" cstate="print"/>
          <a:srcRect/>
          <a:stretch>
            <a:fillRect/>
          </a:stretch>
        </p:blipFill>
        <p:spPr bwMode="auto">
          <a:xfrm>
            <a:off x="395536" y="1052736"/>
            <a:ext cx="2664296" cy="1803483"/>
          </a:xfrm>
          <a:prstGeom prst="rect">
            <a:avLst/>
          </a:prstGeom>
          <a:noFill/>
          <a:ln w="9525">
            <a:noFill/>
            <a:miter lim="800000"/>
            <a:headEnd/>
            <a:tailEnd/>
          </a:ln>
        </p:spPr>
      </p:pic>
    </p:spTree>
    <p:extLst>
      <p:ext uri="{BB962C8B-B14F-4D97-AF65-F5344CB8AC3E}">
        <p14:creationId xmlns:p14="http://schemas.microsoft.com/office/powerpoint/2010/main" val="4148765893"/>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checkerboard(across)">
                                      <p:cBhvr>
                                        <p:cTn id="12" dur="1000"/>
                                        <p:tgtEl>
                                          <p:spTgt spid="3">
                                            <p:txEl>
                                              <p:pRg st="0" end="0"/>
                                            </p:txEl>
                                          </p:spTgt>
                                        </p:tgtEl>
                                      </p:cBhvr>
                                    </p:animEffect>
                                  </p:childTnLst>
                                </p:cTn>
                              </p:par>
                              <p:par>
                                <p:cTn id="13" presetID="5" presetClass="entr" presetSubtype="1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checkerboard(across)">
                                      <p:cBhvr>
                                        <p:cTn id="15" dur="1000"/>
                                        <p:tgtEl>
                                          <p:spTgt spid="5"/>
                                        </p:tgtEl>
                                      </p:cBhvr>
                                    </p:animEffect>
                                  </p:childTnLst>
                                </p:cTn>
                              </p:par>
                              <p:par>
                                <p:cTn id="16" presetID="5" presetClass="entr" presetSubtype="10" fill="hold" nodeType="with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checkerboard(across)">
                                      <p:cBhvr>
                                        <p:cTn id="18"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76672"/>
            <a:ext cx="8229600" cy="1612776"/>
          </a:xfrm>
        </p:spPr>
        <p:txBody>
          <a:bodyPr>
            <a:normAutofit/>
          </a:bodyPr>
          <a:lstStyle/>
          <a:p>
            <a:pPr algn="just">
              <a:buNone/>
            </a:pPr>
            <a:r>
              <a:rPr lang="es-MX" sz="2000" dirty="0" smtClean="0"/>
              <a:t>Entre las características que presenta una farmacia están:</a:t>
            </a:r>
          </a:p>
          <a:p>
            <a:pPr algn="just">
              <a:buNone/>
            </a:pPr>
            <a:endParaRPr lang="es-MX" sz="2000" dirty="0" smtClean="0"/>
          </a:p>
          <a:p>
            <a:pPr marL="457200" indent="-457200" algn="just">
              <a:buFont typeface="+mj-lt"/>
              <a:buAutoNum type="alphaLcPeriod"/>
            </a:pPr>
            <a:r>
              <a:rPr lang="es-MX" sz="2000" b="1" dirty="0" smtClean="0"/>
              <a:t>La estructura empresarial: </a:t>
            </a:r>
            <a:r>
              <a:rPr lang="es-MX" sz="2000" dirty="0" smtClean="0"/>
              <a:t>Por medio  de ella se le permite conocer la capacidad financiera, como empresa. Esta comprende:</a:t>
            </a:r>
            <a:endParaRPr lang="es-MX" sz="2000" b="1" dirty="0"/>
          </a:p>
        </p:txBody>
      </p:sp>
      <p:sp>
        <p:nvSpPr>
          <p:cNvPr id="4" name="2 Marcador de contenido"/>
          <p:cNvSpPr txBox="1">
            <a:spLocks/>
          </p:cNvSpPr>
          <p:nvPr/>
        </p:nvSpPr>
        <p:spPr>
          <a:xfrm>
            <a:off x="1043608" y="1988840"/>
            <a:ext cx="7488832" cy="3240360"/>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MX" sz="2000" b="1" dirty="0" smtClean="0"/>
              <a:t>El monto de inventario</a:t>
            </a:r>
            <a:r>
              <a:rPr lang="es-MX" sz="2000" dirty="0" smtClean="0"/>
              <a:t>: ya que este rubro constituye el pilar de la actividad económica con que cuenta la empresa misma</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MX" sz="2000"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MX" sz="2000" b="1" i="0" u="none" strike="noStrike" kern="1200" cap="none" spc="0" normalizeH="0" baseline="0" noProof="0" dirty="0" smtClean="0">
                <a:ln>
                  <a:noFill/>
                </a:ln>
                <a:solidFill>
                  <a:schemeClr val="tx1"/>
                </a:solidFill>
                <a:effectLst/>
                <a:uLnTx/>
                <a:uFillTx/>
                <a:latin typeface="+mn-lt"/>
                <a:ea typeface="+mn-ea"/>
                <a:cs typeface="+mn-cs"/>
              </a:rPr>
              <a:t>Grado de integración:</a:t>
            </a:r>
            <a:r>
              <a:rPr kumimoji="0" lang="es-MX" sz="2000" i="0" u="none" strike="noStrike" kern="1200" cap="none" spc="0" normalizeH="0" baseline="0" noProof="0" dirty="0" smtClean="0">
                <a:ln>
                  <a:noFill/>
                </a:ln>
                <a:solidFill>
                  <a:schemeClr val="tx1"/>
                </a:solidFill>
                <a:effectLst/>
                <a:uLnTx/>
                <a:uFillTx/>
                <a:latin typeface="+mn-lt"/>
                <a:ea typeface="+mn-ea"/>
                <a:cs typeface="+mn-cs"/>
              </a:rPr>
              <a:t> Indica</a:t>
            </a:r>
            <a:r>
              <a:rPr kumimoji="0" lang="es-MX" sz="2000" i="0" u="none" strike="noStrike" kern="1200" cap="none" spc="0" normalizeH="0" noProof="0" dirty="0" smtClean="0">
                <a:ln>
                  <a:noFill/>
                </a:ln>
                <a:solidFill>
                  <a:schemeClr val="tx1"/>
                </a:solidFill>
                <a:effectLst/>
                <a:uLnTx/>
                <a:uFillTx/>
                <a:latin typeface="+mn-lt"/>
                <a:ea typeface="+mn-ea"/>
                <a:cs typeface="+mn-cs"/>
              </a:rPr>
              <a:t> el alcance de sus operaciones dentro de los canales de aprovisionamiento.</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MX" sz="20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MX" sz="2000" b="1" i="0" u="none" strike="noStrike" kern="1200" cap="none" spc="0" normalizeH="0" baseline="0" noProof="0" dirty="0" smtClean="0">
                <a:ln>
                  <a:noFill/>
                </a:ln>
                <a:solidFill>
                  <a:schemeClr val="tx1"/>
                </a:solidFill>
                <a:effectLst/>
                <a:uLnTx/>
                <a:uFillTx/>
                <a:latin typeface="+mn-lt"/>
                <a:ea typeface="+mn-ea"/>
                <a:cs typeface="+mn-cs"/>
              </a:rPr>
              <a:t>Número</a:t>
            </a:r>
            <a:r>
              <a:rPr kumimoji="0" lang="es-MX" sz="2000" b="1" i="0" u="none" strike="noStrike" kern="1200" cap="none" spc="0" normalizeH="0" noProof="0" dirty="0" smtClean="0">
                <a:ln>
                  <a:noFill/>
                </a:ln>
                <a:solidFill>
                  <a:schemeClr val="tx1"/>
                </a:solidFill>
                <a:effectLst/>
                <a:uLnTx/>
                <a:uFillTx/>
                <a:latin typeface="+mn-lt"/>
                <a:ea typeface="+mn-ea"/>
                <a:cs typeface="+mn-cs"/>
              </a:rPr>
              <a:t> de empleados: </a:t>
            </a:r>
            <a:r>
              <a:rPr kumimoji="0" lang="es-MX" sz="2000" i="0" u="none" strike="noStrike" kern="1200" cap="none" spc="0" normalizeH="0" noProof="0" dirty="0" smtClean="0">
                <a:ln>
                  <a:noFill/>
                </a:ln>
                <a:solidFill>
                  <a:schemeClr val="tx1"/>
                </a:solidFill>
                <a:effectLst/>
                <a:uLnTx/>
                <a:uFillTx/>
                <a:latin typeface="+mn-lt"/>
                <a:ea typeface="+mn-ea"/>
                <a:cs typeface="+mn-cs"/>
              </a:rPr>
              <a:t>el recurso humano con el que cuenta la empresa y que designa la magnitud operativa de la misma.</a:t>
            </a:r>
            <a:endParaRPr kumimoji="0" lang="es-MX" sz="2000" b="1"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177152652"/>
      </p:ext>
    </p:extLst>
  </p:cSld>
  <p:clrMapOvr>
    <a:masterClrMapping/>
  </p:clrMapOvr>
  <p:transition>
    <p:comb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visible"/>
                                      </p:to>
                                    </p:set>
                                    <p:anim calcmode="lin" valueType="num">
                                      <p:cBhvr additive="base">
                                        <p:cTn id="1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4">
                                            <p:txEl>
                                              <p:pRg st="2" end="2"/>
                                            </p:txEl>
                                          </p:spTgt>
                                        </p:tgtEl>
                                        <p:attrNameLst>
                                          <p:attrName>style.visibility</p:attrName>
                                        </p:attrNameLst>
                                      </p:cBhvr>
                                      <p:to>
                                        <p:strVal val="visible"/>
                                      </p:to>
                                    </p:set>
                                    <p:anim calcmode="lin" valueType="num">
                                      <p:cBhvr additive="base">
                                        <p:cTn id="2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anim calcmode="lin" valueType="num">
                                      <p:cBhvr additive="base">
                                        <p:cTn id="3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74848" y="980728"/>
            <a:ext cx="8229600" cy="1036712"/>
          </a:xfrm>
        </p:spPr>
        <p:txBody>
          <a:bodyPr>
            <a:normAutofit/>
          </a:bodyPr>
          <a:lstStyle/>
          <a:p>
            <a:pPr marL="457200" indent="-457200">
              <a:buFont typeface="+mj-lt"/>
              <a:buAutoNum type="alphaLcPeriod" startAt="2"/>
            </a:pPr>
            <a:r>
              <a:rPr lang="es-MX" sz="2000" b="1" dirty="0" smtClean="0"/>
              <a:t>Tecnología empleada en el aprovisionamiento de medicamentos:</a:t>
            </a:r>
            <a:r>
              <a:rPr lang="es-MX" sz="2000" dirty="0" smtClean="0"/>
              <a:t>  La cual comprende:</a:t>
            </a:r>
            <a:endParaRPr lang="es-MX" sz="2000" b="1" dirty="0"/>
          </a:p>
        </p:txBody>
      </p:sp>
      <p:sp>
        <p:nvSpPr>
          <p:cNvPr id="4" name="2 Marcador de contenido"/>
          <p:cNvSpPr txBox="1">
            <a:spLocks/>
          </p:cNvSpPr>
          <p:nvPr/>
        </p:nvSpPr>
        <p:spPr>
          <a:xfrm>
            <a:off x="971600" y="1772816"/>
            <a:ext cx="7200800" cy="3672408"/>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MX" b="1" dirty="0" smtClean="0"/>
              <a:t>Tecnología de almacenamiento: </a:t>
            </a:r>
            <a:r>
              <a:rPr lang="es-MX" dirty="0" smtClean="0"/>
              <a:t>Indica que la infraestructura debe cumplir con los requisitos establecidos. Los medicamentos deben de almacenarse de manera que los de vencimiento inmediato sean los primeros en salir de la farmacia; además de que los medicamentos se encuentren en áreas óptimas, en temperatura, orden y limpieza.</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MX"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MX" b="1" i="0" u="none" strike="noStrike" kern="1200" cap="none" spc="0" normalizeH="0" baseline="0" noProof="0" dirty="0" smtClean="0">
                <a:ln>
                  <a:noFill/>
                </a:ln>
                <a:solidFill>
                  <a:schemeClr val="tx1"/>
                </a:solidFill>
                <a:effectLst/>
                <a:uLnTx/>
                <a:uFillTx/>
                <a:latin typeface="+mn-lt"/>
                <a:ea typeface="+mn-ea"/>
                <a:cs typeface="+mn-cs"/>
              </a:rPr>
              <a:t>Tecnología de servicio:</a:t>
            </a:r>
            <a:r>
              <a:rPr kumimoji="0" lang="es-MX" i="0" u="none" strike="noStrike" kern="1200" cap="none" spc="0" normalizeH="0" baseline="0" noProof="0" dirty="0" smtClean="0">
                <a:ln>
                  <a:noFill/>
                </a:ln>
                <a:solidFill>
                  <a:schemeClr val="tx1"/>
                </a:solidFill>
                <a:effectLst/>
                <a:uLnTx/>
                <a:uFillTx/>
                <a:latin typeface="+mn-lt"/>
                <a:ea typeface="+mn-ea"/>
                <a:cs typeface="+mn-cs"/>
              </a:rPr>
              <a:t> Se</a:t>
            </a:r>
            <a:r>
              <a:rPr kumimoji="0" lang="es-MX" i="0" u="none" strike="noStrike" kern="1200" cap="none" spc="0" normalizeH="0" noProof="0" dirty="0" smtClean="0">
                <a:ln>
                  <a:noFill/>
                </a:ln>
                <a:solidFill>
                  <a:schemeClr val="tx1"/>
                </a:solidFill>
                <a:effectLst/>
                <a:uLnTx/>
                <a:uFillTx/>
                <a:latin typeface="+mn-lt"/>
                <a:ea typeface="+mn-ea"/>
                <a:cs typeface="+mn-cs"/>
              </a:rPr>
              <a:t> refiere al grado de beneficio que una farmacia debe proporcionar a sus clientes con recursos humanos, económicos y técnicos. Mantener surtido de medicamentos de acuerdo a las necesidades básicas que el sector demanda; además de proporcionar personal capacitados y con conocimientos firmes sobre el manejo y utilización de los medicamentos.</a:t>
            </a:r>
            <a:endParaRPr kumimoji="0" lang="es-MX" b="1"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2730236658"/>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Horizont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6"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inHorizont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6"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barn(inHorizontal)">
                                      <p:cBhvr>
                                        <p:cTn id="17"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980728"/>
            <a:ext cx="6984776" cy="532656"/>
          </a:xfrm>
        </p:spPr>
        <p:txBody>
          <a:bodyPr>
            <a:normAutofit/>
          </a:bodyPr>
          <a:lstStyle/>
          <a:p>
            <a:pPr algn="just"/>
            <a:r>
              <a:rPr lang="es-MX" sz="1800" dirty="0" smtClean="0"/>
              <a:t>Las formas farmacéuticas se pueden clasificar de la siguiente manera</a:t>
            </a:r>
          </a:p>
          <a:p>
            <a:pPr algn="just"/>
            <a:endParaRPr lang="es-MX" sz="1800" dirty="0"/>
          </a:p>
        </p:txBody>
      </p:sp>
      <p:sp>
        <p:nvSpPr>
          <p:cNvPr id="4" name="1 Título"/>
          <p:cNvSpPr>
            <a:spLocks noGrp="1"/>
          </p:cNvSpPr>
          <p:nvPr>
            <p:ph type="title"/>
          </p:nvPr>
        </p:nvSpPr>
        <p:spPr>
          <a:xfrm>
            <a:off x="1331640" y="188640"/>
            <a:ext cx="6480720" cy="778098"/>
          </a:xfrm>
        </p:spPr>
        <p:txBody>
          <a:bodyPr>
            <a:normAutofit/>
          </a:bodyPr>
          <a:lstStyle/>
          <a:p>
            <a:r>
              <a:rPr lang="es-MX" b="1" dirty="0" smtClean="0"/>
              <a:t>FORMAS FARMACÉUTICAS</a:t>
            </a:r>
            <a:endParaRPr lang="es-MX" b="1" dirty="0"/>
          </a:p>
        </p:txBody>
      </p:sp>
      <p:graphicFrame>
        <p:nvGraphicFramePr>
          <p:cNvPr id="5" name="4 Tabla"/>
          <p:cNvGraphicFramePr>
            <a:graphicFrameLocks noGrp="1"/>
          </p:cNvGraphicFramePr>
          <p:nvPr/>
        </p:nvGraphicFramePr>
        <p:xfrm>
          <a:off x="803921" y="1556792"/>
          <a:ext cx="7296471" cy="5114668"/>
        </p:xfrm>
        <a:graphic>
          <a:graphicData uri="http://schemas.openxmlformats.org/drawingml/2006/table">
            <a:tbl>
              <a:tblPr>
                <a:tableStyleId>{69C7853C-536D-4A76-A0AE-DD22124D55A5}</a:tableStyleId>
              </a:tblPr>
              <a:tblGrid>
                <a:gridCol w="2432157"/>
                <a:gridCol w="2200018"/>
                <a:gridCol w="2664296"/>
              </a:tblGrid>
              <a:tr h="273026">
                <a:tc>
                  <a:txBody>
                    <a:bodyPr/>
                    <a:lstStyle/>
                    <a:p>
                      <a:pPr algn="just">
                        <a:lnSpc>
                          <a:spcPct val="115000"/>
                        </a:lnSpc>
                        <a:spcAft>
                          <a:spcPts val="0"/>
                        </a:spcAft>
                      </a:pPr>
                      <a:r>
                        <a:rPr lang="es-MX" sz="1600" dirty="0"/>
                        <a:t> </a:t>
                      </a:r>
                      <a:endParaRPr lang="es-MX" sz="1400" dirty="0">
                        <a:latin typeface="Calibri"/>
                        <a:ea typeface="Calibri"/>
                        <a:cs typeface="Times New Roman"/>
                      </a:endParaRPr>
                    </a:p>
                  </a:txBody>
                  <a:tcPr marL="44266" marR="44266" marT="0" marB="0" anchor="ctr"/>
                </a:tc>
                <a:tc>
                  <a:txBody>
                    <a:bodyPr/>
                    <a:lstStyle/>
                    <a:p>
                      <a:pPr algn="ctr">
                        <a:lnSpc>
                          <a:spcPct val="115000"/>
                        </a:lnSpc>
                        <a:spcAft>
                          <a:spcPts val="0"/>
                        </a:spcAft>
                      </a:pPr>
                      <a:r>
                        <a:rPr lang="es-MX" sz="1600" dirty="0"/>
                        <a:t>Estériles</a:t>
                      </a:r>
                      <a:endParaRPr lang="es-MX" sz="1400" dirty="0">
                        <a:latin typeface="Calibri"/>
                        <a:ea typeface="Calibri"/>
                        <a:cs typeface="Times New Roman"/>
                      </a:endParaRPr>
                    </a:p>
                  </a:txBody>
                  <a:tcPr marL="44266" marR="44266" marT="0" marB="0" anchor="ctr"/>
                </a:tc>
                <a:tc>
                  <a:txBody>
                    <a:bodyPr/>
                    <a:lstStyle/>
                    <a:p>
                      <a:pPr algn="ctr">
                        <a:lnSpc>
                          <a:spcPct val="115000"/>
                        </a:lnSpc>
                        <a:spcAft>
                          <a:spcPts val="0"/>
                        </a:spcAft>
                      </a:pPr>
                      <a:r>
                        <a:rPr lang="es-MX" sz="1600" dirty="0"/>
                        <a:t>No estériles</a:t>
                      </a:r>
                      <a:endParaRPr lang="es-MX" sz="1400" dirty="0">
                        <a:latin typeface="Calibri"/>
                        <a:ea typeface="Calibri"/>
                        <a:cs typeface="Times New Roman"/>
                      </a:endParaRPr>
                    </a:p>
                  </a:txBody>
                  <a:tcPr marL="44266" marR="44266" marT="0" marB="0" anchor="ctr"/>
                </a:tc>
              </a:tr>
              <a:tr h="819077">
                <a:tc rowSpan="2">
                  <a:txBody>
                    <a:bodyPr/>
                    <a:lstStyle/>
                    <a:p>
                      <a:pPr algn="ctr">
                        <a:lnSpc>
                          <a:spcPct val="115000"/>
                        </a:lnSpc>
                        <a:spcAft>
                          <a:spcPts val="0"/>
                        </a:spcAft>
                      </a:pPr>
                      <a:r>
                        <a:rPr lang="es-MX" sz="1600" dirty="0"/>
                        <a:t>Sólidos</a:t>
                      </a:r>
                      <a:endParaRPr lang="es-MX" sz="1400" dirty="0">
                        <a:latin typeface="Calibri"/>
                        <a:ea typeface="Calibri"/>
                        <a:cs typeface="Times New Roman"/>
                      </a:endParaRPr>
                    </a:p>
                  </a:txBody>
                  <a:tcPr marL="44266" marR="44266" marT="0" marB="0" anchor="ctr"/>
                </a:tc>
                <a:tc rowSpan="2">
                  <a:txBody>
                    <a:bodyPr/>
                    <a:lstStyle/>
                    <a:p>
                      <a:pPr algn="just">
                        <a:lnSpc>
                          <a:spcPct val="115000"/>
                        </a:lnSpc>
                        <a:spcAft>
                          <a:spcPts val="0"/>
                        </a:spcAft>
                      </a:pPr>
                      <a:r>
                        <a:rPr lang="es-MX" sz="1600"/>
                        <a:t>Polvo estéril para inyección, Liofilizados</a:t>
                      </a:r>
                      <a:endParaRPr lang="es-MX" sz="1400">
                        <a:latin typeface="Calibri"/>
                        <a:ea typeface="Calibri"/>
                        <a:cs typeface="Times New Roman"/>
                      </a:endParaRPr>
                    </a:p>
                  </a:txBody>
                  <a:tcPr marL="44266" marR="44266" marT="0" marB="0" anchor="ctr"/>
                </a:tc>
                <a:tc>
                  <a:txBody>
                    <a:bodyPr/>
                    <a:lstStyle/>
                    <a:p>
                      <a:pPr algn="just">
                        <a:lnSpc>
                          <a:spcPct val="115000"/>
                        </a:lnSpc>
                        <a:spcAft>
                          <a:spcPts val="0"/>
                        </a:spcAft>
                      </a:pPr>
                      <a:r>
                        <a:rPr lang="es-MX" sz="1600" dirty="0"/>
                        <a:t>Comprimidos: Tabletas y grageas. Pueden o no tener recubrimiento entérico</a:t>
                      </a:r>
                      <a:endParaRPr lang="es-MX" sz="1400" dirty="0">
                        <a:latin typeface="Calibri"/>
                        <a:ea typeface="Calibri"/>
                        <a:cs typeface="Times New Roman"/>
                      </a:endParaRPr>
                    </a:p>
                  </a:txBody>
                  <a:tcPr marL="44266" marR="44266" marT="0" marB="0" anchor="ctr"/>
                </a:tc>
              </a:tr>
              <a:tr h="628012">
                <a:tc vMerge="1">
                  <a:txBody>
                    <a:bodyPr/>
                    <a:lstStyle/>
                    <a:p>
                      <a:endParaRPr lang="es-MX"/>
                    </a:p>
                  </a:txBody>
                  <a:tcPr/>
                </a:tc>
                <a:tc vMerge="1">
                  <a:txBody>
                    <a:bodyPr/>
                    <a:lstStyle/>
                    <a:p>
                      <a:endParaRPr lang="es-MX"/>
                    </a:p>
                  </a:txBody>
                  <a:tcPr/>
                </a:tc>
                <a:tc>
                  <a:txBody>
                    <a:bodyPr/>
                    <a:lstStyle/>
                    <a:p>
                      <a:pPr algn="just">
                        <a:lnSpc>
                          <a:spcPct val="115000"/>
                        </a:lnSpc>
                        <a:spcAft>
                          <a:spcPts val="0"/>
                        </a:spcAft>
                      </a:pPr>
                      <a:r>
                        <a:rPr lang="es-MX" sz="1600"/>
                        <a:t>No comprimidos: Cápsulas, polvos, granulados.</a:t>
                      </a:r>
                      <a:endParaRPr lang="es-MX" sz="1400">
                        <a:latin typeface="Calibri"/>
                        <a:ea typeface="Calibri"/>
                        <a:cs typeface="Times New Roman"/>
                      </a:endParaRPr>
                    </a:p>
                  </a:txBody>
                  <a:tcPr marL="44266" marR="44266" marT="0" marB="0" anchor="ctr"/>
                </a:tc>
              </a:tr>
              <a:tr h="819077">
                <a:tc rowSpan="2">
                  <a:txBody>
                    <a:bodyPr/>
                    <a:lstStyle/>
                    <a:p>
                      <a:pPr algn="ctr">
                        <a:lnSpc>
                          <a:spcPct val="115000"/>
                        </a:lnSpc>
                        <a:spcAft>
                          <a:spcPts val="0"/>
                        </a:spcAft>
                      </a:pPr>
                      <a:r>
                        <a:rPr lang="es-MX" sz="1600" dirty="0"/>
                        <a:t>Líquidos</a:t>
                      </a:r>
                      <a:endParaRPr lang="es-MX" sz="1400" dirty="0">
                        <a:latin typeface="Calibri"/>
                        <a:ea typeface="Calibri"/>
                        <a:cs typeface="Times New Roman"/>
                      </a:endParaRPr>
                    </a:p>
                  </a:txBody>
                  <a:tcPr marL="44266" marR="44266" marT="0" marB="0" anchor="ctr"/>
                </a:tc>
                <a:tc>
                  <a:txBody>
                    <a:bodyPr/>
                    <a:lstStyle/>
                    <a:p>
                      <a:pPr algn="just">
                        <a:lnSpc>
                          <a:spcPct val="115000"/>
                        </a:lnSpc>
                        <a:spcAft>
                          <a:spcPts val="0"/>
                        </a:spcAft>
                      </a:pPr>
                      <a:r>
                        <a:rPr lang="es-MX" sz="1600"/>
                        <a:t>Homogéneos: Soluciones parenterales y oftálmicas</a:t>
                      </a:r>
                      <a:endParaRPr lang="es-MX" sz="1400">
                        <a:latin typeface="Calibri"/>
                        <a:ea typeface="Calibri"/>
                        <a:cs typeface="Times New Roman"/>
                      </a:endParaRPr>
                    </a:p>
                  </a:txBody>
                  <a:tcPr marL="44266" marR="44266" marT="0" marB="0" anchor="ctr"/>
                </a:tc>
                <a:tc>
                  <a:txBody>
                    <a:bodyPr/>
                    <a:lstStyle/>
                    <a:p>
                      <a:pPr algn="just">
                        <a:lnSpc>
                          <a:spcPct val="115000"/>
                        </a:lnSpc>
                        <a:spcAft>
                          <a:spcPts val="0"/>
                        </a:spcAft>
                      </a:pPr>
                      <a:r>
                        <a:rPr lang="es-MX" sz="1600"/>
                        <a:t>Homogéneos: soluciones (oral, nasal, ótica y tópica), jarabe, elixir.</a:t>
                      </a:r>
                      <a:endParaRPr lang="es-MX" sz="1400">
                        <a:latin typeface="Calibri"/>
                        <a:ea typeface="Calibri"/>
                        <a:cs typeface="Times New Roman"/>
                      </a:endParaRPr>
                    </a:p>
                  </a:txBody>
                  <a:tcPr marL="44266" marR="44266" marT="0" marB="0" anchor="ctr"/>
                </a:tc>
              </a:tr>
              <a:tr h="819077">
                <a:tc vMerge="1">
                  <a:txBody>
                    <a:bodyPr/>
                    <a:lstStyle/>
                    <a:p>
                      <a:endParaRPr lang="es-MX"/>
                    </a:p>
                  </a:txBody>
                  <a:tcPr/>
                </a:tc>
                <a:tc>
                  <a:txBody>
                    <a:bodyPr/>
                    <a:lstStyle/>
                    <a:p>
                      <a:pPr algn="just">
                        <a:lnSpc>
                          <a:spcPct val="115000"/>
                        </a:lnSpc>
                        <a:spcAft>
                          <a:spcPts val="0"/>
                        </a:spcAft>
                      </a:pPr>
                      <a:r>
                        <a:rPr lang="es-MX" sz="1600"/>
                        <a:t>Heterogéneos: Emulsiones y suspensiones intramusculares y oftálmicas</a:t>
                      </a:r>
                      <a:endParaRPr lang="es-MX" sz="1400">
                        <a:latin typeface="Calibri"/>
                        <a:ea typeface="Calibri"/>
                        <a:cs typeface="Times New Roman"/>
                      </a:endParaRPr>
                    </a:p>
                  </a:txBody>
                  <a:tcPr marL="44266" marR="44266" marT="0" marB="0" anchor="ctr"/>
                </a:tc>
                <a:tc>
                  <a:txBody>
                    <a:bodyPr/>
                    <a:lstStyle/>
                    <a:p>
                      <a:pPr algn="just">
                        <a:lnSpc>
                          <a:spcPct val="115000"/>
                        </a:lnSpc>
                        <a:spcAft>
                          <a:spcPts val="0"/>
                        </a:spcAft>
                      </a:pPr>
                      <a:r>
                        <a:rPr lang="es-MX" sz="1600"/>
                        <a:t>Heterogéneos: Emulsiones, suspensiones, aerosoles.</a:t>
                      </a:r>
                      <a:endParaRPr lang="es-MX" sz="1400">
                        <a:latin typeface="Calibri"/>
                        <a:ea typeface="Calibri"/>
                        <a:cs typeface="Times New Roman"/>
                      </a:endParaRPr>
                    </a:p>
                  </a:txBody>
                  <a:tcPr marL="44266" marR="44266" marT="0" marB="0" anchor="ctr"/>
                </a:tc>
              </a:tr>
              <a:tr h="546051">
                <a:tc>
                  <a:txBody>
                    <a:bodyPr/>
                    <a:lstStyle/>
                    <a:p>
                      <a:pPr algn="ctr">
                        <a:lnSpc>
                          <a:spcPct val="115000"/>
                        </a:lnSpc>
                        <a:spcAft>
                          <a:spcPts val="0"/>
                        </a:spcAft>
                      </a:pPr>
                      <a:r>
                        <a:rPr lang="es-MX" sz="1600" dirty="0"/>
                        <a:t>Semisólidos</a:t>
                      </a:r>
                      <a:endParaRPr lang="es-MX" sz="1400" dirty="0">
                        <a:latin typeface="Calibri"/>
                        <a:ea typeface="Calibri"/>
                        <a:cs typeface="Times New Roman"/>
                      </a:endParaRPr>
                    </a:p>
                  </a:txBody>
                  <a:tcPr marL="44266" marR="44266" marT="0" marB="0" anchor="ctr"/>
                </a:tc>
                <a:tc>
                  <a:txBody>
                    <a:bodyPr/>
                    <a:lstStyle/>
                    <a:p>
                      <a:pPr algn="just">
                        <a:lnSpc>
                          <a:spcPct val="115000"/>
                        </a:lnSpc>
                        <a:spcAft>
                          <a:spcPts val="0"/>
                        </a:spcAft>
                      </a:pPr>
                      <a:r>
                        <a:rPr lang="es-MX" sz="1600"/>
                        <a:t>ungüento oftálmico</a:t>
                      </a:r>
                      <a:endParaRPr lang="es-MX" sz="1400">
                        <a:latin typeface="Calibri"/>
                        <a:ea typeface="Calibri"/>
                        <a:cs typeface="Times New Roman"/>
                      </a:endParaRPr>
                    </a:p>
                  </a:txBody>
                  <a:tcPr marL="44266" marR="44266" marT="0" marB="0" anchor="ctr"/>
                </a:tc>
                <a:tc>
                  <a:txBody>
                    <a:bodyPr/>
                    <a:lstStyle/>
                    <a:p>
                      <a:pPr algn="just">
                        <a:lnSpc>
                          <a:spcPct val="115000"/>
                        </a:lnSpc>
                        <a:spcAft>
                          <a:spcPts val="0"/>
                        </a:spcAft>
                      </a:pPr>
                      <a:r>
                        <a:rPr lang="es-MX" sz="1600"/>
                        <a:t>Cremas, ungüentos, pomadas, supositorios y geles.</a:t>
                      </a:r>
                      <a:endParaRPr lang="es-MX" sz="1400">
                        <a:latin typeface="Calibri"/>
                        <a:ea typeface="Calibri"/>
                        <a:cs typeface="Times New Roman"/>
                      </a:endParaRPr>
                    </a:p>
                  </a:txBody>
                  <a:tcPr marL="44266" marR="44266" marT="0" marB="0" anchor="ctr"/>
                </a:tc>
              </a:tr>
              <a:tr h="546051">
                <a:tc>
                  <a:txBody>
                    <a:bodyPr/>
                    <a:lstStyle/>
                    <a:p>
                      <a:pPr algn="ctr">
                        <a:lnSpc>
                          <a:spcPct val="115000"/>
                        </a:lnSpc>
                        <a:spcAft>
                          <a:spcPts val="0"/>
                        </a:spcAft>
                      </a:pPr>
                      <a:r>
                        <a:rPr lang="es-MX" sz="1600" dirty="0"/>
                        <a:t>SENF</a:t>
                      </a:r>
                      <a:endParaRPr lang="es-MX" sz="1400" dirty="0">
                        <a:latin typeface="Calibri"/>
                        <a:ea typeface="Calibri"/>
                        <a:cs typeface="Times New Roman"/>
                      </a:endParaRPr>
                    </a:p>
                  </a:txBody>
                  <a:tcPr marL="44266" marR="44266" marT="0" marB="0" anchor="ctr"/>
                </a:tc>
                <a:tc>
                  <a:txBody>
                    <a:bodyPr/>
                    <a:lstStyle/>
                    <a:p>
                      <a:pPr algn="just">
                        <a:lnSpc>
                          <a:spcPct val="115000"/>
                        </a:lnSpc>
                        <a:spcAft>
                          <a:spcPts val="0"/>
                        </a:spcAft>
                      </a:pPr>
                      <a:r>
                        <a:rPr lang="es-MX" sz="1600"/>
                        <a:t>Implantes, Instert, pellets.</a:t>
                      </a:r>
                      <a:endParaRPr lang="es-MX" sz="1400">
                        <a:latin typeface="Calibri"/>
                        <a:ea typeface="Calibri"/>
                        <a:cs typeface="Times New Roman"/>
                      </a:endParaRPr>
                    </a:p>
                  </a:txBody>
                  <a:tcPr marL="44266" marR="44266" marT="0" marB="0" anchor="ctr"/>
                </a:tc>
                <a:tc>
                  <a:txBody>
                    <a:bodyPr/>
                    <a:lstStyle/>
                    <a:p>
                      <a:pPr algn="just">
                        <a:lnSpc>
                          <a:spcPct val="115000"/>
                        </a:lnSpc>
                        <a:spcAft>
                          <a:spcPts val="0"/>
                        </a:spcAft>
                      </a:pPr>
                      <a:r>
                        <a:rPr lang="es-MX" sz="1600" dirty="0"/>
                        <a:t>Parches </a:t>
                      </a:r>
                      <a:r>
                        <a:rPr lang="es-MX" sz="1600" dirty="0" err="1"/>
                        <a:t>transdérmicos</a:t>
                      </a:r>
                      <a:r>
                        <a:rPr lang="es-MX" sz="1600" dirty="0"/>
                        <a:t>, bombas osmóticas</a:t>
                      </a:r>
                      <a:endParaRPr lang="es-MX" sz="1400" dirty="0">
                        <a:latin typeface="Calibri"/>
                        <a:ea typeface="Calibri"/>
                        <a:cs typeface="Times New Roman"/>
                      </a:endParaRPr>
                    </a:p>
                  </a:txBody>
                  <a:tcPr marL="44266" marR="44266" marT="0" marB="0" anchor="ctr"/>
                </a:tc>
              </a:tr>
            </a:tbl>
          </a:graphicData>
        </a:graphic>
      </p:graphicFrame>
      <p:pic>
        <p:nvPicPr>
          <p:cNvPr id="6" name="5 Imagen" descr="look_com_ua-31071.jpg"/>
          <p:cNvPicPr>
            <a:picLocks noChangeAspect="1"/>
          </p:cNvPicPr>
          <p:nvPr/>
        </p:nvPicPr>
        <p:blipFill>
          <a:blip r:embed="rId2" cstate="print"/>
          <a:stretch>
            <a:fillRect/>
          </a:stretch>
        </p:blipFill>
        <p:spPr>
          <a:xfrm>
            <a:off x="5724128" y="1484784"/>
            <a:ext cx="2193244" cy="1233097"/>
          </a:xfrm>
          <a:prstGeom prst="rect">
            <a:avLst/>
          </a:prstGeom>
        </p:spPr>
      </p:pic>
      <p:pic>
        <p:nvPicPr>
          <p:cNvPr id="7" name="6 Imagen" descr="northia-2.jpg"/>
          <p:cNvPicPr>
            <a:picLocks noChangeAspect="1"/>
          </p:cNvPicPr>
          <p:nvPr/>
        </p:nvPicPr>
        <p:blipFill>
          <a:blip r:embed="rId3" cstate="print"/>
          <a:srcRect l="6385" t="20719" r="30374" b="4747"/>
          <a:stretch>
            <a:fillRect/>
          </a:stretch>
        </p:blipFill>
        <p:spPr>
          <a:xfrm>
            <a:off x="3923928" y="1268760"/>
            <a:ext cx="969536" cy="1872208"/>
          </a:xfrm>
          <a:prstGeom prst="rect">
            <a:avLst/>
          </a:prstGeom>
        </p:spPr>
      </p:pic>
      <p:pic>
        <p:nvPicPr>
          <p:cNvPr id="8" name="7 Imagen" descr="recomendaciones-analgesicos-ninos_1_98095821.jpg"/>
          <p:cNvPicPr>
            <a:picLocks noChangeAspect="1"/>
          </p:cNvPicPr>
          <p:nvPr/>
        </p:nvPicPr>
        <p:blipFill>
          <a:blip r:embed="rId4" cstate="print"/>
          <a:stretch>
            <a:fillRect/>
          </a:stretch>
        </p:blipFill>
        <p:spPr>
          <a:xfrm>
            <a:off x="5868144" y="3284984"/>
            <a:ext cx="1861952" cy="1861952"/>
          </a:xfrm>
          <a:prstGeom prst="rect">
            <a:avLst/>
          </a:prstGeom>
        </p:spPr>
      </p:pic>
      <p:pic>
        <p:nvPicPr>
          <p:cNvPr id="9" name="8 Imagen" descr="ultravision-colirios-200x136.jpg"/>
          <p:cNvPicPr>
            <a:picLocks noChangeAspect="1"/>
          </p:cNvPicPr>
          <p:nvPr/>
        </p:nvPicPr>
        <p:blipFill>
          <a:blip r:embed="rId5" cstate="print"/>
          <a:stretch>
            <a:fillRect/>
          </a:stretch>
        </p:blipFill>
        <p:spPr>
          <a:xfrm>
            <a:off x="3275856" y="3356992"/>
            <a:ext cx="2116788" cy="1439416"/>
          </a:xfrm>
          <a:prstGeom prst="rect">
            <a:avLst/>
          </a:prstGeom>
        </p:spPr>
      </p:pic>
      <p:pic>
        <p:nvPicPr>
          <p:cNvPr id="10" name="9 Imagen" descr="thCAHXOF7L.jpg"/>
          <p:cNvPicPr>
            <a:picLocks noChangeAspect="1"/>
          </p:cNvPicPr>
          <p:nvPr/>
        </p:nvPicPr>
        <p:blipFill>
          <a:blip r:embed="rId6" cstate="print"/>
          <a:stretch>
            <a:fillRect/>
          </a:stretch>
        </p:blipFill>
        <p:spPr>
          <a:xfrm>
            <a:off x="3419872" y="5085184"/>
            <a:ext cx="1788790" cy="1073274"/>
          </a:xfrm>
          <a:prstGeom prst="rect">
            <a:avLst/>
          </a:prstGeom>
        </p:spPr>
      </p:pic>
      <p:pic>
        <p:nvPicPr>
          <p:cNvPr id="11" name="10 Imagen" descr="supositorio de glicerina.jpg"/>
          <p:cNvPicPr>
            <a:picLocks noChangeAspect="1"/>
          </p:cNvPicPr>
          <p:nvPr/>
        </p:nvPicPr>
        <p:blipFill>
          <a:blip r:embed="rId7" cstate="print"/>
          <a:stretch>
            <a:fillRect/>
          </a:stretch>
        </p:blipFill>
        <p:spPr>
          <a:xfrm>
            <a:off x="5652120" y="4869160"/>
            <a:ext cx="1949680" cy="1300931"/>
          </a:xfrm>
          <a:prstGeom prst="rect">
            <a:avLst/>
          </a:prstGeom>
        </p:spPr>
      </p:pic>
    </p:spTree>
    <p:extLst>
      <p:ext uri="{BB962C8B-B14F-4D97-AF65-F5344CB8AC3E}">
        <p14:creationId xmlns:p14="http://schemas.microsoft.com/office/powerpoint/2010/main" val="45192310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strVal val="#ppt_w*0.70"/>
                                          </p:val>
                                        </p:tav>
                                        <p:tav tm="100000">
                                          <p:val>
                                            <p:strVal val="#ppt_w"/>
                                          </p:val>
                                        </p:tav>
                                      </p:tavLst>
                                    </p:anim>
                                    <p:anim calcmode="lin" valueType="num">
                                      <p:cBhvr>
                                        <p:cTn id="8" dur="500" fill="hold"/>
                                        <p:tgtEl>
                                          <p:spTgt spid="4"/>
                                        </p:tgtEl>
                                        <p:attrNameLst>
                                          <p:attrName>ppt_h</p:attrName>
                                        </p:attrNameLst>
                                      </p:cBhvr>
                                      <p:tavLst>
                                        <p:tav tm="0">
                                          <p:val>
                                            <p:strVal val="#ppt_h"/>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55" presetClass="entr" presetSubtype="0" fill="hold" grpId="0"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5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15"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16" dur="5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5" presetClass="entr" presetSubtype="0"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p:cTn id="21" dur="1000" fill="hold"/>
                                        <p:tgtEl>
                                          <p:spTgt spid="5"/>
                                        </p:tgtEl>
                                        <p:attrNameLst>
                                          <p:attrName>ppt_w</p:attrName>
                                        </p:attrNameLst>
                                      </p:cBhvr>
                                      <p:tavLst>
                                        <p:tav tm="0">
                                          <p:val>
                                            <p:strVal val="#ppt_w*0.70"/>
                                          </p:val>
                                        </p:tav>
                                        <p:tav tm="100000">
                                          <p:val>
                                            <p:strVal val="#ppt_w"/>
                                          </p:val>
                                        </p:tav>
                                      </p:tavLst>
                                    </p:anim>
                                    <p:anim calcmode="lin" valueType="num">
                                      <p:cBhvr>
                                        <p:cTn id="22" dur="1000" fill="hold"/>
                                        <p:tgtEl>
                                          <p:spTgt spid="5"/>
                                        </p:tgtEl>
                                        <p:attrNameLst>
                                          <p:attrName>ppt_h</p:attrName>
                                        </p:attrNameLst>
                                      </p:cBhvr>
                                      <p:tavLst>
                                        <p:tav tm="0">
                                          <p:val>
                                            <p:strVal val="#ppt_h"/>
                                          </p:val>
                                        </p:tav>
                                        <p:tav tm="100000">
                                          <p:val>
                                            <p:strVal val="#ppt_h"/>
                                          </p:val>
                                        </p:tav>
                                      </p:tavLst>
                                    </p:anim>
                                    <p:animEffect transition="in" filter="fade">
                                      <p:cBhvr>
                                        <p:cTn id="23" dur="10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500" fill="hold"/>
                                        <p:tgtEl>
                                          <p:spTgt spid="7"/>
                                        </p:tgtEl>
                                        <p:attrNameLst>
                                          <p:attrName>ppt_w</p:attrName>
                                        </p:attrNameLst>
                                      </p:cBhvr>
                                      <p:tavLst>
                                        <p:tav tm="0">
                                          <p:val>
                                            <p:strVal val="#ppt_w*0.70"/>
                                          </p:val>
                                        </p:tav>
                                        <p:tav tm="100000">
                                          <p:val>
                                            <p:strVal val="#ppt_w"/>
                                          </p:val>
                                        </p:tav>
                                      </p:tavLst>
                                    </p:anim>
                                    <p:anim calcmode="lin" valueType="num">
                                      <p:cBhvr>
                                        <p:cTn id="29" dur="500" fill="hold"/>
                                        <p:tgtEl>
                                          <p:spTgt spid="7"/>
                                        </p:tgtEl>
                                        <p:attrNameLst>
                                          <p:attrName>ppt_h</p:attrName>
                                        </p:attrNameLst>
                                      </p:cBhvr>
                                      <p:tavLst>
                                        <p:tav tm="0">
                                          <p:val>
                                            <p:strVal val="#ppt_h"/>
                                          </p:val>
                                        </p:tav>
                                        <p:tav tm="100000">
                                          <p:val>
                                            <p:strVal val="#ppt_h"/>
                                          </p:val>
                                        </p:tav>
                                      </p:tavLst>
                                    </p:anim>
                                    <p:animEffect transition="in" filter="fade">
                                      <p:cBhvr>
                                        <p:cTn id="30" dur="5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5" presetClass="entr" presetSubtype="0" fill="hold" nodeType="clickEffect">
                                  <p:stCondLst>
                                    <p:cond delay="0"/>
                                  </p:stCondLst>
                                  <p:childTnLst>
                                    <p:set>
                                      <p:cBhvr>
                                        <p:cTn id="34" dur="1" fill="hold">
                                          <p:stCondLst>
                                            <p:cond delay="0"/>
                                          </p:stCondLst>
                                        </p:cTn>
                                        <p:tgtEl>
                                          <p:spTgt spid="6"/>
                                        </p:tgtEl>
                                        <p:attrNameLst>
                                          <p:attrName>style.visibility</p:attrName>
                                        </p:attrNameLst>
                                      </p:cBhvr>
                                      <p:to>
                                        <p:strVal val="visible"/>
                                      </p:to>
                                    </p:set>
                                    <p:anim calcmode="lin" valueType="num">
                                      <p:cBhvr>
                                        <p:cTn id="35" dur="500" fill="hold"/>
                                        <p:tgtEl>
                                          <p:spTgt spid="6"/>
                                        </p:tgtEl>
                                        <p:attrNameLst>
                                          <p:attrName>ppt_w</p:attrName>
                                        </p:attrNameLst>
                                      </p:cBhvr>
                                      <p:tavLst>
                                        <p:tav tm="0">
                                          <p:val>
                                            <p:strVal val="#ppt_w*0.70"/>
                                          </p:val>
                                        </p:tav>
                                        <p:tav tm="100000">
                                          <p:val>
                                            <p:strVal val="#ppt_w"/>
                                          </p:val>
                                        </p:tav>
                                      </p:tavLst>
                                    </p:anim>
                                    <p:anim calcmode="lin" valueType="num">
                                      <p:cBhvr>
                                        <p:cTn id="36" dur="500" fill="hold"/>
                                        <p:tgtEl>
                                          <p:spTgt spid="6"/>
                                        </p:tgtEl>
                                        <p:attrNameLst>
                                          <p:attrName>ppt_h</p:attrName>
                                        </p:attrNameLst>
                                      </p:cBhvr>
                                      <p:tavLst>
                                        <p:tav tm="0">
                                          <p:val>
                                            <p:strVal val="#ppt_h"/>
                                          </p:val>
                                        </p:tav>
                                        <p:tav tm="100000">
                                          <p:val>
                                            <p:strVal val="#ppt_h"/>
                                          </p:val>
                                        </p:tav>
                                      </p:tavLst>
                                    </p:anim>
                                    <p:animEffect transition="in" filter="fade">
                                      <p:cBhvr>
                                        <p:cTn id="37" dur="500"/>
                                        <p:tgtEl>
                                          <p:spTgt spid="6"/>
                                        </p:tgtEl>
                                      </p:cBhvr>
                                    </p:animEffect>
                                  </p:childTnLst>
                                </p:cTn>
                              </p:par>
                            </p:childTnLst>
                          </p:cTn>
                        </p:par>
                      </p:childTnLst>
                    </p:cTn>
                  </p:par>
                  <p:par>
                    <p:cTn id="38" fill="hold">
                      <p:stCondLst>
                        <p:cond delay="indefinite"/>
                      </p:stCondLst>
                      <p:childTnLst>
                        <p:par>
                          <p:cTn id="39" fill="hold">
                            <p:stCondLst>
                              <p:cond delay="0"/>
                            </p:stCondLst>
                            <p:childTnLst>
                              <p:par>
                                <p:cTn id="40" presetID="55" presetClass="entr" presetSubtype="0" fill="hold"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p:cTn id="42" dur="500" fill="hold"/>
                                        <p:tgtEl>
                                          <p:spTgt spid="9"/>
                                        </p:tgtEl>
                                        <p:attrNameLst>
                                          <p:attrName>ppt_w</p:attrName>
                                        </p:attrNameLst>
                                      </p:cBhvr>
                                      <p:tavLst>
                                        <p:tav tm="0">
                                          <p:val>
                                            <p:strVal val="#ppt_w*0.70"/>
                                          </p:val>
                                        </p:tav>
                                        <p:tav tm="100000">
                                          <p:val>
                                            <p:strVal val="#ppt_w"/>
                                          </p:val>
                                        </p:tav>
                                      </p:tavLst>
                                    </p:anim>
                                    <p:anim calcmode="lin" valueType="num">
                                      <p:cBhvr>
                                        <p:cTn id="43" dur="500" fill="hold"/>
                                        <p:tgtEl>
                                          <p:spTgt spid="9"/>
                                        </p:tgtEl>
                                        <p:attrNameLst>
                                          <p:attrName>ppt_h</p:attrName>
                                        </p:attrNameLst>
                                      </p:cBhvr>
                                      <p:tavLst>
                                        <p:tav tm="0">
                                          <p:val>
                                            <p:strVal val="#ppt_h"/>
                                          </p:val>
                                        </p:tav>
                                        <p:tav tm="100000">
                                          <p:val>
                                            <p:strVal val="#ppt_h"/>
                                          </p:val>
                                        </p:tav>
                                      </p:tavLst>
                                    </p:anim>
                                    <p:animEffect transition="in" filter="fade">
                                      <p:cBhvr>
                                        <p:cTn id="44" dur="500"/>
                                        <p:tgtEl>
                                          <p:spTgt spid="9"/>
                                        </p:tgtEl>
                                      </p:cBhvr>
                                    </p:animEffect>
                                  </p:childTnLst>
                                </p:cTn>
                              </p:par>
                            </p:childTnLst>
                          </p:cTn>
                        </p:par>
                      </p:childTnLst>
                    </p:cTn>
                  </p:par>
                  <p:par>
                    <p:cTn id="45" fill="hold">
                      <p:stCondLst>
                        <p:cond delay="indefinite"/>
                      </p:stCondLst>
                      <p:childTnLst>
                        <p:par>
                          <p:cTn id="46" fill="hold">
                            <p:stCondLst>
                              <p:cond delay="0"/>
                            </p:stCondLst>
                            <p:childTnLst>
                              <p:par>
                                <p:cTn id="47" presetID="55" presetClass="entr" presetSubtype="0" fill="hold" nodeType="clickEffect">
                                  <p:stCondLst>
                                    <p:cond delay="0"/>
                                  </p:stCondLst>
                                  <p:childTnLst>
                                    <p:set>
                                      <p:cBhvr>
                                        <p:cTn id="48" dur="1" fill="hold">
                                          <p:stCondLst>
                                            <p:cond delay="0"/>
                                          </p:stCondLst>
                                        </p:cTn>
                                        <p:tgtEl>
                                          <p:spTgt spid="8"/>
                                        </p:tgtEl>
                                        <p:attrNameLst>
                                          <p:attrName>style.visibility</p:attrName>
                                        </p:attrNameLst>
                                      </p:cBhvr>
                                      <p:to>
                                        <p:strVal val="visible"/>
                                      </p:to>
                                    </p:set>
                                    <p:anim calcmode="lin" valueType="num">
                                      <p:cBhvr>
                                        <p:cTn id="49" dur="500" fill="hold"/>
                                        <p:tgtEl>
                                          <p:spTgt spid="8"/>
                                        </p:tgtEl>
                                        <p:attrNameLst>
                                          <p:attrName>ppt_w</p:attrName>
                                        </p:attrNameLst>
                                      </p:cBhvr>
                                      <p:tavLst>
                                        <p:tav tm="0">
                                          <p:val>
                                            <p:strVal val="#ppt_w*0.70"/>
                                          </p:val>
                                        </p:tav>
                                        <p:tav tm="100000">
                                          <p:val>
                                            <p:strVal val="#ppt_w"/>
                                          </p:val>
                                        </p:tav>
                                      </p:tavLst>
                                    </p:anim>
                                    <p:anim calcmode="lin" valueType="num">
                                      <p:cBhvr>
                                        <p:cTn id="50" dur="500" fill="hold"/>
                                        <p:tgtEl>
                                          <p:spTgt spid="8"/>
                                        </p:tgtEl>
                                        <p:attrNameLst>
                                          <p:attrName>ppt_h</p:attrName>
                                        </p:attrNameLst>
                                      </p:cBhvr>
                                      <p:tavLst>
                                        <p:tav tm="0">
                                          <p:val>
                                            <p:strVal val="#ppt_h"/>
                                          </p:val>
                                        </p:tav>
                                        <p:tav tm="100000">
                                          <p:val>
                                            <p:strVal val="#ppt_h"/>
                                          </p:val>
                                        </p:tav>
                                      </p:tavLst>
                                    </p:anim>
                                    <p:animEffect transition="in" filter="fade">
                                      <p:cBhvr>
                                        <p:cTn id="51" dur="5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55" presetClass="entr" presetSubtype="0" fill="hold" nodeType="clickEffect">
                                  <p:stCondLst>
                                    <p:cond delay="0"/>
                                  </p:stCondLst>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ppt_w</p:attrName>
                                        </p:attrNameLst>
                                      </p:cBhvr>
                                      <p:tavLst>
                                        <p:tav tm="0">
                                          <p:val>
                                            <p:strVal val="#ppt_w*0.70"/>
                                          </p:val>
                                        </p:tav>
                                        <p:tav tm="100000">
                                          <p:val>
                                            <p:strVal val="#ppt_w"/>
                                          </p:val>
                                        </p:tav>
                                      </p:tavLst>
                                    </p:anim>
                                    <p:anim calcmode="lin" valueType="num">
                                      <p:cBhvr>
                                        <p:cTn id="57" dur="500" fill="hold"/>
                                        <p:tgtEl>
                                          <p:spTgt spid="10"/>
                                        </p:tgtEl>
                                        <p:attrNameLst>
                                          <p:attrName>ppt_h</p:attrName>
                                        </p:attrNameLst>
                                      </p:cBhvr>
                                      <p:tavLst>
                                        <p:tav tm="0">
                                          <p:val>
                                            <p:strVal val="#ppt_h"/>
                                          </p:val>
                                        </p:tav>
                                        <p:tav tm="100000">
                                          <p:val>
                                            <p:strVal val="#ppt_h"/>
                                          </p:val>
                                        </p:tav>
                                      </p:tavLst>
                                    </p:anim>
                                    <p:animEffect transition="in" filter="fade">
                                      <p:cBhvr>
                                        <p:cTn id="58" dur="500"/>
                                        <p:tgtEl>
                                          <p:spTgt spid="10"/>
                                        </p:tgtEl>
                                      </p:cBhvr>
                                    </p:animEffect>
                                  </p:childTnLst>
                                </p:cTn>
                              </p:par>
                            </p:childTnLst>
                          </p:cTn>
                        </p:par>
                      </p:childTnLst>
                    </p:cTn>
                  </p:par>
                  <p:par>
                    <p:cTn id="59" fill="hold">
                      <p:stCondLst>
                        <p:cond delay="indefinite"/>
                      </p:stCondLst>
                      <p:childTnLst>
                        <p:par>
                          <p:cTn id="60" fill="hold">
                            <p:stCondLst>
                              <p:cond delay="0"/>
                            </p:stCondLst>
                            <p:childTnLst>
                              <p:par>
                                <p:cTn id="61" presetID="55" presetClass="entr" presetSubtype="0" fill="hold" nodeType="clickEffect">
                                  <p:stCondLst>
                                    <p:cond delay="0"/>
                                  </p:stCondLst>
                                  <p:childTnLst>
                                    <p:set>
                                      <p:cBhvr>
                                        <p:cTn id="62" dur="1" fill="hold">
                                          <p:stCondLst>
                                            <p:cond delay="0"/>
                                          </p:stCondLst>
                                        </p:cTn>
                                        <p:tgtEl>
                                          <p:spTgt spid="11"/>
                                        </p:tgtEl>
                                        <p:attrNameLst>
                                          <p:attrName>style.visibility</p:attrName>
                                        </p:attrNameLst>
                                      </p:cBhvr>
                                      <p:to>
                                        <p:strVal val="visible"/>
                                      </p:to>
                                    </p:set>
                                    <p:anim calcmode="lin" valueType="num">
                                      <p:cBhvr>
                                        <p:cTn id="63" dur="500" fill="hold"/>
                                        <p:tgtEl>
                                          <p:spTgt spid="11"/>
                                        </p:tgtEl>
                                        <p:attrNameLst>
                                          <p:attrName>ppt_w</p:attrName>
                                        </p:attrNameLst>
                                      </p:cBhvr>
                                      <p:tavLst>
                                        <p:tav tm="0">
                                          <p:val>
                                            <p:strVal val="#ppt_w*0.70"/>
                                          </p:val>
                                        </p:tav>
                                        <p:tav tm="100000">
                                          <p:val>
                                            <p:strVal val="#ppt_w"/>
                                          </p:val>
                                        </p:tav>
                                      </p:tavLst>
                                    </p:anim>
                                    <p:anim calcmode="lin" valueType="num">
                                      <p:cBhvr>
                                        <p:cTn id="64" dur="500" fill="hold"/>
                                        <p:tgtEl>
                                          <p:spTgt spid="11"/>
                                        </p:tgtEl>
                                        <p:attrNameLst>
                                          <p:attrName>ppt_h</p:attrName>
                                        </p:attrNameLst>
                                      </p:cBhvr>
                                      <p:tavLst>
                                        <p:tav tm="0">
                                          <p:val>
                                            <p:strVal val="#ppt_h"/>
                                          </p:val>
                                        </p:tav>
                                        <p:tav tm="100000">
                                          <p:val>
                                            <p:strVal val="#ppt_h"/>
                                          </p:val>
                                        </p:tav>
                                      </p:tavLst>
                                    </p:anim>
                                    <p:animEffect transition="in" filter="fade">
                                      <p:cBhvr>
                                        <p:cTn id="6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27584" y="1412776"/>
            <a:ext cx="5184576" cy="5069160"/>
          </a:xfrm>
        </p:spPr>
        <p:txBody>
          <a:bodyPr>
            <a:normAutofit/>
          </a:bodyPr>
          <a:lstStyle/>
          <a:p>
            <a:pPr algn="just"/>
            <a:r>
              <a:rPr lang="es-MX" sz="2000" b="1" dirty="0" smtClean="0"/>
              <a:t>Recipiente </a:t>
            </a:r>
            <a:r>
              <a:rPr lang="es-MX" sz="2000" b="1" dirty="0" err="1" smtClean="0"/>
              <a:t>unidosis</a:t>
            </a:r>
            <a:r>
              <a:rPr lang="es-MX" sz="2000" b="1" dirty="0" smtClean="0"/>
              <a:t>:</a:t>
            </a:r>
            <a:r>
              <a:rPr lang="es-MX" sz="2000" dirty="0" smtClean="0"/>
              <a:t> contienen una cantidad de preparación destinada a ser utilizada total o parcialmente en una sola administración.</a:t>
            </a:r>
          </a:p>
          <a:p>
            <a:pPr algn="just"/>
            <a:endParaRPr lang="es-MX" sz="2000" dirty="0" smtClean="0"/>
          </a:p>
          <a:p>
            <a:pPr algn="just"/>
            <a:endParaRPr lang="es-MX" sz="2000" dirty="0" smtClean="0"/>
          </a:p>
          <a:p>
            <a:pPr algn="just"/>
            <a:r>
              <a:rPr lang="es-MX" sz="2000" b="1" dirty="0" smtClean="0"/>
              <a:t>Recipiente </a:t>
            </a:r>
            <a:r>
              <a:rPr lang="es-MX" sz="2000" b="1" dirty="0" err="1" smtClean="0"/>
              <a:t>multidosis</a:t>
            </a:r>
            <a:r>
              <a:rPr lang="es-MX" sz="2000" b="1" dirty="0" smtClean="0"/>
              <a:t>: </a:t>
            </a:r>
            <a:r>
              <a:rPr lang="es-MX" sz="2000" dirty="0" smtClean="0"/>
              <a:t>contiene cantidad suficiente de producto para dos o más dosis.</a:t>
            </a:r>
          </a:p>
          <a:p>
            <a:pPr algn="just"/>
            <a:endParaRPr lang="es-MX" sz="2000" dirty="0" smtClean="0"/>
          </a:p>
          <a:p>
            <a:pPr algn="just"/>
            <a:endParaRPr lang="es-MX" sz="2000" dirty="0" smtClean="0"/>
          </a:p>
          <a:p>
            <a:pPr algn="just"/>
            <a:r>
              <a:rPr lang="es-MX" sz="2000" b="1" dirty="0" smtClean="0"/>
              <a:t>Recipiente bien cerrado:</a:t>
            </a:r>
            <a:r>
              <a:rPr lang="es-MX" sz="2000" dirty="0" smtClean="0"/>
              <a:t> es el que protege su contenido de la contaminación por materias extrañas y de pérdida de contenido en condiciones normales de manipulación, conservación y transporte.</a:t>
            </a:r>
          </a:p>
        </p:txBody>
      </p:sp>
      <p:sp>
        <p:nvSpPr>
          <p:cNvPr id="4" name="3 CuadroTexto"/>
          <p:cNvSpPr txBox="1"/>
          <p:nvPr/>
        </p:nvSpPr>
        <p:spPr>
          <a:xfrm>
            <a:off x="467544" y="488866"/>
            <a:ext cx="7992888" cy="707886"/>
          </a:xfrm>
          <a:prstGeom prst="rect">
            <a:avLst/>
          </a:prstGeom>
          <a:noFill/>
        </p:spPr>
        <p:txBody>
          <a:bodyPr wrap="square" rtlCol="0">
            <a:spAutoFit/>
          </a:bodyPr>
          <a:lstStyle/>
          <a:p>
            <a:pPr algn="just"/>
            <a:r>
              <a:rPr lang="es-MX" sz="2000" b="1" dirty="0" smtClean="0"/>
              <a:t>Envases: </a:t>
            </a:r>
            <a:r>
              <a:rPr lang="es-MX" sz="2000" dirty="0" smtClean="0"/>
              <a:t>Lugar donde va alojado el preparado farmacéutico en contacto directo con él.</a:t>
            </a:r>
            <a:endParaRPr lang="es-MX" sz="2000" b="1" dirty="0"/>
          </a:p>
        </p:txBody>
      </p:sp>
      <p:pic>
        <p:nvPicPr>
          <p:cNvPr id="5" name="4 Imagen" descr="thCAYH496F.jpg"/>
          <p:cNvPicPr>
            <a:picLocks noChangeAspect="1"/>
          </p:cNvPicPr>
          <p:nvPr/>
        </p:nvPicPr>
        <p:blipFill>
          <a:blip r:embed="rId2" cstate="print"/>
          <a:srcRect t="6250" b="6250"/>
          <a:stretch>
            <a:fillRect/>
          </a:stretch>
        </p:blipFill>
        <p:spPr>
          <a:xfrm>
            <a:off x="6588224" y="908720"/>
            <a:ext cx="1800200" cy="1730962"/>
          </a:xfrm>
          <a:prstGeom prst="rect">
            <a:avLst/>
          </a:prstGeom>
        </p:spPr>
      </p:pic>
      <p:pic>
        <p:nvPicPr>
          <p:cNvPr id="6" name="5 Imagen" descr="2876422.jpg"/>
          <p:cNvPicPr>
            <a:picLocks noChangeAspect="1"/>
          </p:cNvPicPr>
          <p:nvPr/>
        </p:nvPicPr>
        <p:blipFill>
          <a:blip r:embed="rId3" cstate="print"/>
          <a:stretch>
            <a:fillRect/>
          </a:stretch>
        </p:blipFill>
        <p:spPr>
          <a:xfrm>
            <a:off x="6228184" y="2852936"/>
            <a:ext cx="2376264" cy="1528730"/>
          </a:xfrm>
          <a:prstGeom prst="rect">
            <a:avLst/>
          </a:prstGeom>
        </p:spPr>
      </p:pic>
      <p:pic>
        <p:nvPicPr>
          <p:cNvPr id="7" name="6 Imagen" descr="thCADB8PC3.jpg"/>
          <p:cNvPicPr>
            <a:picLocks noChangeAspect="1"/>
          </p:cNvPicPr>
          <p:nvPr/>
        </p:nvPicPr>
        <p:blipFill>
          <a:blip r:embed="rId4" cstate="print"/>
          <a:stretch>
            <a:fillRect/>
          </a:stretch>
        </p:blipFill>
        <p:spPr>
          <a:xfrm>
            <a:off x="6804248" y="4725144"/>
            <a:ext cx="1747406" cy="1700808"/>
          </a:xfrm>
          <a:prstGeom prst="rect">
            <a:avLst/>
          </a:prstGeom>
        </p:spPr>
      </p:pic>
    </p:spTree>
    <p:extLst>
      <p:ext uri="{BB962C8B-B14F-4D97-AF65-F5344CB8AC3E}">
        <p14:creationId xmlns:p14="http://schemas.microsoft.com/office/powerpoint/2010/main" val="3853784320"/>
      </p:ext>
    </p:extLst>
  </p:cSld>
  <p:clrMapOvr>
    <a:masterClrMapping/>
  </p:clrMapOvr>
  <p:transition>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in)">
                                      <p:cBhvr>
                                        <p:cTn id="7" dur="1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ox(in)">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ox(in)">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4" presetClass="entr" presetSubtype="16"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ox(in)">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4" presetClass="entr" presetSubtype="16" fill="hold" nodeType="clickEffect">
                                  <p:stCondLst>
                                    <p:cond delay="0"/>
                                  </p:stCondLst>
                                  <p:childTnLst>
                                    <p:set>
                                      <p:cBhvr>
                                        <p:cTn id="31" dur="1" fill="hold">
                                          <p:stCondLst>
                                            <p:cond delay="0"/>
                                          </p:stCondLst>
                                        </p:cTn>
                                        <p:tgtEl>
                                          <p:spTgt spid="3">
                                            <p:txEl>
                                              <p:pRg st="6" end="6"/>
                                            </p:txEl>
                                          </p:spTgt>
                                        </p:tgtEl>
                                        <p:attrNameLst>
                                          <p:attrName>style.visibility</p:attrName>
                                        </p:attrNameLst>
                                      </p:cBhvr>
                                      <p:to>
                                        <p:strVal val="visible"/>
                                      </p:to>
                                    </p:set>
                                    <p:animEffect transition="in" filter="box(in)">
                                      <p:cBhvr>
                                        <p:cTn id="32" dur="500"/>
                                        <p:tgtEl>
                                          <p:spTgt spid="3">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4" presetClass="entr" presetSubtype="16"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ox(in)">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1071546"/>
            <a:ext cx="8229600" cy="3043246"/>
          </a:xfrm>
        </p:spPr>
        <p:txBody>
          <a:bodyPr>
            <a:normAutofit/>
          </a:bodyPr>
          <a:lstStyle/>
          <a:p>
            <a:pPr algn="just">
              <a:buBlip>
                <a:blip r:embed="rId2"/>
              </a:buBlip>
            </a:pPr>
            <a:r>
              <a:rPr lang="es-MX" sz="1800" b="1" dirty="0" smtClean="0"/>
              <a:t>Grado 2</a:t>
            </a:r>
            <a:r>
              <a:rPr lang="es-MX" sz="1800" dirty="0" smtClean="0"/>
              <a:t>. Cuando además de los datos del Grado 1, se incluyen denominación genérica y distintiva, posología, vía de administración, motivo de prescripción, consecuencia del evento y datos importantes de la historia clínica.</a:t>
            </a:r>
          </a:p>
          <a:p>
            <a:pPr algn="just">
              <a:buNone/>
            </a:pPr>
            <a:endParaRPr lang="es-MX" sz="1800" dirty="0"/>
          </a:p>
          <a:p>
            <a:pPr algn="just">
              <a:buNone/>
            </a:pPr>
            <a:endParaRPr lang="es-MX" sz="1800" dirty="0" smtClean="0"/>
          </a:p>
          <a:p>
            <a:pPr algn="just">
              <a:buBlip>
                <a:blip r:embed="rId2"/>
              </a:buBlip>
            </a:pPr>
            <a:r>
              <a:rPr lang="es-MX" sz="1800" b="1" dirty="0" smtClean="0"/>
              <a:t>Grado 3. </a:t>
            </a:r>
            <a:r>
              <a:rPr lang="es-MX" sz="1800" dirty="0" smtClean="0"/>
              <a:t>Cuando además de los datos del Grado 2, se incluyen la reaparición de la manifestación clínica consecuente a la re-administración del medicamento (re-administración positiva).</a:t>
            </a:r>
          </a:p>
          <a:p>
            <a:endParaRPr lang="es-MX" dirty="0"/>
          </a:p>
        </p:txBody>
      </p:sp>
      <p:pic>
        <p:nvPicPr>
          <p:cNvPr id="34818" name="Picture 2" descr="http://losandes.com.ar/fotografias/fotosnoticias/2006/4/19/int-137250.jpg"/>
          <p:cNvPicPr>
            <a:picLocks noChangeAspect="1" noChangeArrowheads="1"/>
          </p:cNvPicPr>
          <p:nvPr/>
        </p:nvPicPr>
        <p:blipFill>
          <a:blip r:embed="rId3"/>
          <a:srcRect/>
          <a:stretch>
            <a:fillRect/>
          </a:stretch>
        </p:blipFill>
        <p:spPr bwMode="auto">
          <a:xfrm>
            <a:off x="2928926" y="4214818"/>
            <a:ext cx="2857500" cy="197167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88452612"/>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55576" y="908720"/>
            <a:ext cx="7704856" cy="5112568"/>
          </a:xfrm>
        </p:spPr>
        <p:txBody>
          <a:bodyPr>
            <a:noAutofit/>
          </a:bodyPr>
          <a:lstStyle/>
          <a:p>
            <a:pPr algn="just"/>
            <a:r>
              <a:rPr lang="es-MX" sz="2000" b="1" dirty="0" smtClean="0"/>
              <a:t>Recipiente hermético:</a:t>
            </a:r>
            <a:r>
              <a:rPr lang="es-MX" sz="2000" dirty="0" smtClean="0"/>
              <a:t> es impermeable a sólidos, líquidos y gases en condiciones usuales de manipulación, conservación y transporte. </a:t>
            </a:r>
          </a:p>
          <a:p>
            <a:pPr algn="just"/>
            <a:endParaRPr lang="es-MX" sz="2000" dirty="0" smtClean="0"/>
          </a:p>
          <a:p>
            <a:pPr algn="just"/>
            <a:endParaRPr lang="es-MX" sz="2000" dirty="0" smtClean="0"/>
          </a:p>
          <a:p>
            <a:pPr algn="just"/>
            <a:endParaRPr lang="es-MX" sz="2000" dirty="0" smtClean="0"/>
          </a:p>
          <a:p>
            <a:pPr algn="just"/>
            <a:r>
              <a:rPr lang="es-MX" sz="2000" b="1" dirty="0" smtClean="0"/>
              <a:t>Recipiente sellado:</a:t>
            </a:r>
            <a:r>
              <a:rPr lang="es-MX" sz="2000" dirty="0" smtClean="0"/>
              <a:t> se trata de un envase cerrado por fusión del material que lo compone.</a:t>
            </a:r>
          </a:p>
          <a:p>
            <a:pPr algn="just"/>
            <a:endParaRPr lang="es-MX" sz="2000" dirty="0" smtClean="0"/>
          </a:p>
          <a:p>
            <a:pPr algn="just"/>
            <a:endParaRPr lang="es-MX" sz="2000" dirty="0" smtClean="0"/>
          </a:p>
          <a:p>
            <a:pPr algn="just"/>
            <a:endParaRPr lang="es-MX" sz="2000" dirty="0" smtClean="0"/>
          </a:p>
          <a:p>
            <a:pPr algn="just"/>
            <a:r>
              <a:rPr lang="es-MX" sz="2000" b="1" dirty="0" smtClean="0"/>
              <a:t>Recipiente con cierre inviolable:</a:t>
            </a:r>
            <a:r>
              <a:rPr lang="es-MX" sz="2000" dirty="0" smtClean="0"/>
              <a:t> es un recipiente cerrado provisto de un </a:t>
            </a:r>
            <a:r>
              <a:rPr lang="es-MX" sz="2000" dirty="0" err="1" smtClean="0"/>
              <a:t>disposistivo</a:t>
            </a:r>
            <a:r>
              <a:rPr lang="es-MX" sz="2000" dirty="0" smtClean="0"/>
              <a:t> especial que revela si ha sido abierto.</a:t>
            </a:r>
          </a:p>
          <a:p>
            <a:pPr algn="just"/>
            <a:endParaRPr lang="es-MX" sz="2000" dirty="0"/>
          </a:p>
        </p:txBody>
      </p:sp>
    </p:spTree>
    <p:extLst>
      <p:ext uri="{BB962C8B-B14F-4D97-AF65-F5344CB8AC3E}">
        <p14:creationId xmlns:p14="http://schemas.microsoft.com/office/powerpoint/2010/main" val="3187965113"/>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9" presetClass="entr" presetSubtype="0" ac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500" fill="hold"/>
                                        <p:tgtEl>
                                          <p:spTgt spid="3">
                                            <p:txEl>
                                              <p:pRg st="0" end="0"/>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8" dur="500" fill="hold"/>
                                        <p:tgtEl>
                                          <p:spTgt spid="3">
                                            <p:txEl>
                                              <p:pRg st="0" end="0"/>
                                            </p:txEl>
                                          </p:spTgt>
                                        </p:tgtEl>
                                        <p:attrNameLst>
                                          <p:attrName>ppt_w</p:attrName>
                                        </p:attrNameLst>
                                      </p:cBhvr>
                                      <p:tavLst>
                                        <p:tav tm="0">
                                          <p:val>
                                            <p:strVal val="#ppt_w+.3"/>
                                          </p:val>
                                        </p:tav>
                                        <p:tav tm="50000">
                                          <p:val>
                                            <p:strVal val="#ppt_w+.3"/>
                                          </p:val>
                                        </p:tav>
                                        <p:tav tm="100000">
                                          <p:val>
                                            <p:strVal val="#ppt_w"/>
                                          </p:val>
                                        </p:tav>
                                      </p:tavLst>
                                    </p:anim>
                                    <p:anim calcmode="lin" valueType="num">
                                      <p:cBhvr>
                                        <p:cTn id="9" dur="500" fill="hold"/>
                                        <p:tgtEl>
                                          <p:spTgt spid="3">
                                            <p:txEl>
                                              <p:pRg st="0" end="0"/>
                                            </p:txEl>
                                          </p:spTgt>
                                        </p:tgtEl>
                                        <p:attrNameLst>
                                          <p:attrName>ppt_x</p:attrName>
                                        </p:attrNameLst>
                                      </p:cBhvr>
                                      <p:tavLst>
                                        <p:tav tm="0">
                                          <p:val>
                                            <p:strVal val="#ppt_x-.3"/>
                                          </p:val>
                                        </p:tav>
                                        <p:tav tm="50000">
                                          <p:val>
                                            <p:strVal val="#ppt_x"/>
                                          </p:val>
                                        </p:tav>
                                        <p:tav tm="100000">
                                          <p:val>
                                            <p:strVal val="#ppt_x"/>
                                          </p:val>
                                        </p:tav>
                                      </p:tavLst>
                                    </p:anim>
                                    <p:anim calcmode="lin" valueType="num">
                                      <p:cBhvr>
                                        <p:cTn id="10" dur="5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 calcmode="lin" valueType="num">
                                      <p:cBhvr>
                                        <p:cTn id="15" dur="500" fill="hold"/>
                                        <p:tgtEl>
                                          <p:spTgt spid="3">
                                            <p:txEl>
                                              <p:pRg st="4" end="4"/>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16" dur="500" fill="hold"/>
                                        <p:tgtEl>
                                          <p:spTgt spid="3">
                                            <p:txEl>
                                              <p:pRg st="4" end="4"/>
                                            </p:txEl>
                                          </p:spTgt>
                                        </p:tgtEl>
                                        <p:attrNameLst>
                                          <p:attrName>ppt_w</p:attrName>
                                        </p:attrNameLst>
                                      </p:cBhvr>
                                      <p:tavLst>
                                        <p:tav tm="0">
                                          <p:val>
                                            <p:strVal val="#ppt_w+.3"/>
                                          </p:val>
                                        </p:tav>
                                        <p:tav tm="50000">
                                          <p:val>
                                            <p:strVal val="#ppt_w+.3"/>
                                          </p:val>
                                        </p:tav>
                                        <p:tav tm="100000">
                                          <p:val>
                                            <p:strVal val="#ppt_w"/>
                                          </p:val>
                                        </p:tav>
                                      </p:tavLst>
                                    </p:anim>
                                    <p:anim calcmode="lin" valueType="num">
                                      <p:cBhvr>
                                        <p:cTn id="17" dur="500" fill="hold"/>
                                        <p:tgtEl>
                                          <p:spTgt spid="3">
                                            <p:txEl>
                                              <p:pRg st="4" end="4"/>
                                            </p:txEl>
                                          </p:spTgt>
                                        </p:tgtEl>
                                        <p:attrNameLst>
                                          <p:attrName>ppt_x</p:attrName>
                                        </p:attrNameLst>
                                      </p:cBhvr>
                                      <p:tavLst>
                                        <p:tav tm="0">
                                          <p:val>
                                            <p:strVal val="#ppt_x-.3"/>
                                          </p:val>
                                        </p:tav>
                                        <p:tav tm="50000">
                                          <p:val>
                                            <p:strVal val="#ppt_x"/>
                                          </p:val>
                                        </p:tav>
                                        <p:tav tm="100000">
                                          <p:val>
                                            <p:strVal val="#ppt_x"/>
                                          </p:val>
                                        </p:tav>
                                      </p:tavLst>
                                    </p:anim>
                                    <p:anim calcmode="lin" valueType="num">
                                      <p:cBhvr>
                                        <p:cTn id="18" dur="500" fill="hold"/>
                                        <p:tgtEl>
                                          <p:spTgt spid="3">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9" presetClass="entr" presetSubtype="0" accel="10000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anim calcmode="lin" valueType="num">
                                      <p:cBhvr>
                                        <p:cTn id="23" dur="500" fill="hold"/>
                                        <p:tgtEl>
                                          <p:spTgt spid="3">
                                            <p:txEl>
                                              <p:pRg st="8" end="8"/>
                                            </p:txEl>
                                          </p:spTgt>
                                        </p:tgtEl>
                                        <p:attrNameLst>
                                          <p:attrName>ppt_h</p:attrName>
                                        </p:attrNameLst>
                                      </p:cBhvr>
                                      <p:tavLst>
                                        <p:tav tm="0">
                                          <p:val>
                                            <p:strVal val="#ppt_h/20"/>
                                          </p:val>
                                        </p:tav>
                                        <p:tav tm="50000">
                                          <p:val>
                                            <p:strVal val="#ppt_h/20"/>
                                          </p:val>
                                        </p:tav>
                                        <p:tav tm="100000">
                                          <p:val>
                                            <p:strVal val="#ppt_h"/>
                                          </p:val>
                                        </p:tav>
                                      </p:tavLst>
                                    </p:anim>
                                    <p:anim calcmode="lin" valueType="num">
                                      <p:cBhvr>
                                        <p:cTn id="24" dur="500" fill="hold"/>
                                        <p:tgtEl>
                                          <p:spTgt spid="3">
                                            <p:txEl>
                                              <p:pRg st="8" end="8"/>
                                            </p:txEl>
                                          </p:spTgt>
                                        </p:tgtEl>
                                        <p:attrNameLst>
                                          <p:attrName>ppt_w</p:attrName>
                                        </p:attrNameLst>
                                      </p:cBhvr>
                                      <p:tavLst>
                                        <p:tav tm="0">
                                          <p:val>
                                            <p:strVal val="#ppt_w+.3"/>
                                          </p:val>
                                        </p:tav>
                                        <p:tav tm="50000">
                                          <p:val>
                                            <p:strVal val="#ppt_w+.3"/>
                                          </p:val>
                                        </p:tav>
                                        <p:tav tm="100000">
                                          <p:val>
                                            <p:strVal val="#ppt_w"/>
                                          </p:val>
                                        </p:tav>
                                      </p:tavLst>
                                    </p:anim>
                                    <p:anim calcmode="lin" valueType="num">
                                      <p:cBhvr>
                                        <p:cTn id="25" dur="500" fill="hold"/>
                                        <p:tgtEl>
                                          <p:spTgt spid="3">
                                            <p:txEl>
                                              <p:pRg st="8" end="8"/>
                                            </p:txEl>
                                          </p:spTgt>
                                        </p:tgtEl>
                                        <p:attrNameLst>
                                          <p:attrName>ppt_x</p:attrName>
                                        </p:attrNameLst>
                                      </p:cBhvr>
                                      <p:tavLst>
                                        <p:tav tm="0">
                                          <p:val>
                                            <p:strVal val="#ppt_x-.3"/>
                                          </p:val>
                                        </p:tav>
                                        <p:tav tm="50000">
                                          <p:val>
                                            <p:strVal val="#ppt_x"/>
                                          </p:val>
                                        </p:tav>
                                        <p:tav tm="100000">
                                          <p:val>
                                            <p:strVal val="#ppt_x"/>
                                          </p:val>
                                        </p:tav>
                                      </p:tavLst>
                                    </p:anim>
                                    <p:anim calcmode="lin" valueType="num">
                                      <p:cBhvr>
                                        <p:cTn id="26" dur="500" fill="hold"/>
                                        <p:tgtEl>
                                          <p:spTgt spid="3">
                                            <p:txEl>
                                              <p:pRg st="8" end="8"/>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20688"/>
            <a:ext cx="5554960" cy="450900"/>
          </a:xfrm>
        </p:spPr>
        <p:txBody>
          <a:bodyPr>
            <a:noAutofit/>
          </a:bodyPr>
          <a:lstStyle/>
          <a:p>
            <a:pPr algn="just"/>
            <a:r>
              <a:rPr lang="es-MX" sz="2000" b="1" dirty="0" smtClean="0"/>
              <a:t>CLASIFICACIÓN DE LOS SÓLIDOS FARMACÉUTICOS</a:t>
            </a:r>
            <a:endParaRPr lang="es-MX" sz="2000" dirty="0"/>
          </a:p>
        </p:txBody>
      </p:sp>
      <p:sp>
        <p:nvSpPr>
          <p:cNvPr id="3" name="2 Marcador de contenido"/>
          <p:cNvSpPr>
            <a:spLocks noGrp="1"/>
          </p:cNvSpPr>
          <p:nvPr>
            <p:ph idx="1"/>
          </p:nvPr>
        </p:nvSpPr>
        <p:spPr>
          <a:xfrm>
            <a:off x="467544" y="2204864"/>
            <a:ext cx="8003232" cy="3744416"/>
          </a:xfrm>
        </p:spPr>
        <p:txBody>
          <a:bodyPr>
            <a:normAutofit/>
          </a:bodyPr>
          <a:lstStyle/>
          <a:p>
            <a:pPr algn="ctr">
              <a:buNone/>
            </a:pPr>
            <a:r>
              <a:rPr lang="es-MX" sz="2000" dirty="0" smtClean="0"/>
              <a:t>	</a:t>
            </a:r>
            <a:r>
              <a:rPr lang="es-MX" sz="2000" i="1" u="sng" dirty="0" smtClean="0"/>
              <a:t>“Son mezclas de drogas y compuestos químicos medicinales en vía seca en fino estado de subdivisión. Pueden ser utilizados en forma interna o externa”.</a:t>
            </a:r>
            <a:r>
              <a:rPr lang="es-MX" sz="2000" dirty="0" smtClean="0"/>
              <a:t> </a:t>
            </a:r>
          </a:p>
          <a:p>
            <a:pPr algn="just">
              <a:buNone/>
            </a:pPr>
            <a:r>
              <a:rPr lang="es-MX" sz="2000" dirty="0" smtClean="0"/>
              <a:t>Se clasifican en:</a:t>
            </a:r>
          </a:p>
          <a:p>
            <a:pPr algn="just">
              <a:buNone/>
            </a:pPr>
            <a:endParaRPr lang="es-MX" sz="2000" dirty="0" smtClean="0"/>
          </a:p>
          <a:p>
            <a:pPr lvl="0" algn="ctr">
              <a:buFont typeface="Wingdings" pitchFamily="2" charset="2"/>
              <a:buChar char="ü"/>
            </a:pPr>
            <a:r>
              <a:rPr lang="es-MX" sz="2000" dirty="0" smtClean="0"/>
              <a:t>Paquetes de polvos</a:t>
            </a:r>
          </a:p>
          <a:p>
            <a:pPr lvl="0" algn="ctr">
              <a:buFont typeface="Wingdings" pitchFamily="2" charset="2"/>
              <a:buChar char="ü"/>
            </a:pPr>
            <a:r>
              <a:rPr lang="es-MX" sz="2000" dirty="0" smtClean="0"/>
              <a:t>Talcos</a:t>
            </a:r>
          </a:p>
          <a:p>
            <a:pPr lvl="0" algn="ctr">
              <a:buFont typeface="Wingdings" pitchFamily="2" charset="2"/>
              <a:buChar char="ü"/>
            </a:pPr>
            <a:r>
              <a:rPr lang="es-MX" sz="2000" dirty="0" smtClean="0"/>
              <a:t>Polvos para ducha</a:t>
            </a:r>
          </a:p>
          <a:p>
            <a:pPr lvl="0" algn="ctr">
              <a:buFont typeface="Wingdings" pitchFamily="2" charset="2"/>
              <a:buChar char="ü"/>
            </a:pPr>
            <a:r>
              <a:rPr lang="es-MX" sz="2000" dirty="0" smtClean="0"/>
              <a:t>Insuflaciones</a:t>
            </a:r>
          </a:p>
          <a:p>
            <a:pPr algn="just"/>
            <a:endParaRPr lang="es-MX" sz="2000" dirty="0"/>
          </a:p>
        </p:txBody>
      </p:sp>
      <p:sp>
        <p:nvSpPr>
          <p:cNvPr id="4" name="3 CuadroTexto"/>
          <p:cNvSpPr txBox="1"/>
          <p:nvPr/>
        </p:nvSpPr>
        <p:spPr>
          <a:xfrm>
            <a:off x="539552" y="1412776"/>
            <a:ext cx="1512168"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POLVOS</a:t>
            </a:r>
            <a:endParaRPr lang="es-MX"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5" name="4 Imagen" descr="thCAGAF8HU.jpg"/>
          <p:cNvPicPr>
            <a:picLocks noChangeAspect="1"/>
          </p:cNvPicPr>
          <p:nvPr/>
        </p:nvPicPr>
        <p:blipFill>
          <a:blip r:embed="rId2" cstate="print"/>
          <a:stretch>
            <a:fillRect/>
          </a:stretch>
        </p:blipFill>
        <p:spPr>
          <a:xfrm>
            <a:off x="6444208" y="3501008"/>
            <a:ext cx="2143125" cy="2857500"/>
          </a:xfrm>
          <a:prstGeom prst="rect">
            <a:avLst/>
          </a:prstGeom>
        </p:spPr>
      </p:pic>
      <p:pic>
        <p:nvPicPr>
          <p:cNvPr id="6" name="5 Imagen" descr="thCAO7T6F8.jpg"/>
          <p:cNvPicPr>
            <a:picLocks noChangeAspect="1"/>
          </p:cNvPicPr>
          <p:nvPr/>
        </p:nvPicPr>
        <p:blipFill>
          <a:blip r:embed="rId3" cstate="print"/>
          <a:stretch>
            <a:fillRect/>
          </a:stretch>
        </p:blipFill>
        <p:spPr>
          <a:xfrm>
            <a:off x="179512" y="4149080"/>
            <a:ext cx="2857500" cy="2571750"/>
          </a:xfrm>
          <a:prstGeom prst="rect">
            <a:avLst/>
          </a:prstGeom>
        </p:spPr>
      </p:pic>
    </p:spTree>
    <p:extLst>
      <p:ext uri="{BB962C8B-B14F-4D97-AF65-F5344CB8AC3E}">
        <p14:creationId xmlns:p14="http://schemas.microsoft.com/office/powerpoint/2010/main" val="3858214373"/>
      </p:ext>
    </p:extLst>
  </p:cSld>
  <p:clrMapOvr>
    <a:masterClrMapping/>
  </p:clrMapOvr>
  <p:transition spd="med">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heckerboard(across)">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checkerboard(across)">
                                      <p:cBhvr>
                                        <p:cTn id="17" dur="500"/>
                                        <p:tgtEl>
                                          <p:spTgt spid="6"/>
                                        </p:tgtEl>
                                      </p:cBhvr>
                                    </p:animEffect>
                                  </p:childTnLst>
                                </p:cTn>
                              </p:par>
                              <p:par>
                                <p:cTn id="18" presetID="5" presetClass="entr" presetSubtype="10" fill="hold" nodeType="with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checkerboard(across)">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ntr" presetSubtype="10" fill="hold"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Effect transition="in" filter="checkerboard(across)">
                                      <p:cBhvr>
                                        <p:cTn id="25" dur="500"/>
                                        <p:tgtEl>
                                          <p:spTgt spid="3">
                                            <p:txEl>
                                              <p:pRg st="0" end="0"/>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 presetClass="entr" presetSubtype="10" fill="hold" nodeType="clickEffect">
                                  <p:stCondLst>
                                    <p:cond delay="0"/>
                                  </p:stCondLst>
                                  <p:childTnLst>
                                    <p:set>
                                      <p:cBhvr>
                                        <p:cTn id="29" dur="1" fill="hold">
                                          <p:stCondLst>
                                            <p:cond delay="0"/>
                                          </p:stCondLst>
                                        </p:cTn>
                                        <p:tgtEl>
                                          <p:spTgt spid="3">
                                            <p:txEl>
                                              <p:pRg st="1" end="1"/>
                                            </p:txEl>
                                          </p:spTgt>
                                        </p:tgtEl>
                                        <p:attrNameLst>
                                          <p:attrName>style.visibility</p:attrName>
                                        </p:attrNameLst>
                                      </p:cBhvr>
                                      <p:to>
                                        <p:strVal val="visible"/>
                                      </p:to>
                                    </p:set>
                                    <p:animEffect transition="in" filter="checkerboard(across)">
                                      <p:cBhvr>
                                        <p:cTn id="30" dur="500"/>
                                        <p:tgtEl>
                                          <p:spTgt spid="3">
                                            <p:txEl>
                                              <p:pRg st="1" end="1"/>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3">
                                            <p:txEl>
                                              <p:pRg st="3" end="3"/>
                                            </p:txEl>
                                          </p:spTgt>
                                        </p:tgtEl>
                                        <p:attrNameLst>
                                          <p:attrName>style.visibility</p:attrName>
                                        </p:attrNameLst>
                                      </p:cBhvr>
                                      <p:to>
                                        <p:strVal val="visible"/>
                                      </p:to>
                                    </p:set>
                                    <p:animEffect transition="in" filter="checkerboard(across)">
                                      <p:cBhvr>
                                        <p:cTn id="35" dur="500"/>
                                        <p:tgtEl>
                                          <p:spTgt spid="3">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checkerboard(across)">
                                      <p:cBhvr>
                                        <p:cTn id="40" dur="500"/>
                                        <p:tgtEl>
                                          <p:spTgt spid="3">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ntr" presetSubtype="10" fill="hold" nodeType="click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checkerboard(across)">
                                      <p:cBhvr>
                                        <p:cTn id="45" dur="500"/>
                                        <p:tgtEl>
                                          <p:spTgt spid="3">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nodeType="clickEffect">
                                  <p:stCondLst>
                                    <p:cond delay="0"/>
                                  </p:stCondLst>
                                  <p:childTnLst>
                                    <p:set>
                                      <p:cBhvr>
                                        <p:cTn id="49" dur="1" fill="hold">
                                          <p:stCondLst>
                                            <p:cond delay="0"/>
                                          </p:stCondLst>
                                        </p:cTn>
                                        <p:tgtEl>
                                          <p:spTgt spid="3">
                                            <p:txEl>
                                              <p:pRg st="6" end="6"/>
                                            </p:txEl>
                                          </p:spTgt>
                                        </p:tgtEl>
                                        <p:attrNameLst>
                                          <p:attrName>style.visibility</p:attrName>
                                        </p:attrNameLst>
                                      </p:cBhvr>
                                      <p:to>
                                        <p:strVal val="visible"/>
                                      </p:to>
                                    </p:set>
                                    <p:animEffect transition="in" filter="checkerboard(across)">
                                      <p:cBhvr>
                                        <p:cTn id="50"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99592" y="692696"/>
            <a:ext cx="6696744" cy="5616624"/>
          </a:xfrm>
        </p:spPr>
        <p:txBody>
          <a:bodyPr>
            <a:normAutofit/>
          </a:bodyPr>
          <a:lstStyle/>
          <a:p>
            <a:pPr algn="just">
              <a:buNone/>
            </a:pPr>
            <a:r>
              <a:rPr lang="es-MX" sz="2000" dirty="0" smtClean="0"/>
              <a:t>Características generales para polvos:</a:t>
            </a:r>
          </a:p>
          <a:p>
            <a:pPr lvl="0" algn="just"/>
            <a:endParaRPr lang="es-MX" sz="2000" dirty="0" smtClean="0"/>
          </a:p>
          <a:p>
            <a:pPr lvl="0" algn="just"/>
            <a:r>
              <a:rPr lang="es-MX" sz="2000" dirty="0" smtClean="0"/>
              <a:t>Gran superficie específica</a:t>
            </a:r>
          </a:p>
          <a:p>
            <a:pPr lvl="0" algn="just"/>
            <a:r>
              <a:rPr lang="es-MX" sz="2000" dirty="0" smtClean="0"/>
              <a:t>Absorción rápida</a:t>
            </a:r>
          </a:p>
          <a:p>
            <a:pPr lvl="0" algn="just"/>
            <a:r>
              <a:rPr lang="es-MX" sz="2000" dirty="0" smtClean="0"/>
              <a:t>Tienen forma de dosificación flexible</a:t>
            </a:r>
          </a:p>
          <a:p>
            <a:pPr lvl="0" algn="just"/>
            <a:r>
              <a:rPr lang="es-MX" sz="2000" dirty="0" smtClean="0"/>
              <a:t>Se pueden disolver en agua, jugos, leche, etc.</a:t>
            </a:r>
          </a:p>
          <a:p>
            <a:pPr algn="just">
              <a:buNone/>
            </a:pPr>
            <a:r>
              <a:rPr lang="es-MX" sz="2000" dirty="0" smtClean="0"/>
              <a:t> </a:t>
            </a:r>
          </a:p>
          <a:p>
            <a:pPr algn="just">
              <a:buNone/>
            </a:pPr>
            <a:r>
              <a:rPr lang="es-MX" sz="2000" dirty="0" smtClean="0"/>
              <a:t>Desventajas:</a:t>
            </a:r>
          </a:p>
          <a:p>
            <a:pPr algn="just">
              <a:buNone/>
            </a:pPr>
            <a:endParaRPr lang="es-MX" sz="2000" dirty="0" smtClean="0"/>
          </a:p>
          <a:p>
            <a:pPr lvl="0" algn="just"/>
            <a:r>
              <a:rPr lang="es-MX" sz="2000" dirty="0" smtClean="0"/>
              <a:t>Hay fármacos con sabor desagradable</a:t>
            </a:r>
          </a:p>
          <a:p>
            <a:pPr lvl="0" algn="just"/>
            <a:r>
              <a:rPr lang="es-MX" sz="2000" dirty="0" smtClean="0"/>
              <a:t>No hay fármacos potentes en polvo</a:t>
            </a:r>
          </a:p>
          <a:p>
            <a:pPr lvl="0" algn="just"/>
            <a:r>
              <a:rPr lang="es-MX" sz="2000" dirty="0" smtClean="0"/>
              <a:t>Fármacos muy higroscópicos y oxidables no hay en polvos</a:t>
            </a:r>
          </a:p>
          <a:p>
            <a:pPr algn="just"/>
            <a:endParaRPr lang="es-MX" sz="2000" dirty="0"/>
          </a:p>
        </p:txBody>
      </p:sp>
    </p:spTree>
    <p:extLst>
      <p:ext uri="{BB962C8B-B14F-4D97-AF65-F5344CB8AC3E}">
        <p14:creationId xmlns:p14="http://schemas.microsoft.com/office/powerpoint/2010/main" val="735524587"/>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6"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 by="(-#ppt_w*2)" calcmode="lin" valueType="num">
                                      <p:cBhvr rctx="PPT">
                                        <p:cTn id="7" dur="250" autoRev="1" fill="hold">
                                          <p:stCondLst>
                                            <p:cond delay="0"/>
                                          </p:stCondLst>
                                        </p:cTn>
                                        <p:tgtEl>
                                          <p:spTgt spid="3">
                                            <p:txEl>
                                              <p:pRg st="0" end="0"/>
                                            </p:txEl>
                                          </p:spTgt>
                                        </p:tgtEl>
                                        <p:attrNameLst>
                                          <p:attrName>ppt_w</p:attrName>
                                        </p:attrNameLst>
                                      </p:cBhvr>
                                    </p:anim>
                                    <p:anim by="(#ppt_w*0.50)" calcmode="lin" valueType="num">
                                      <p:cBhvr>
                                        <p:cTn id="8" dur="250" decel="50000" autoRev="1" fill="hold">
                                          <p:stCondLst>
                                            <p:cond delay="0"/>
                                          </p:stCondLst>
                                        </p:cTn>
                                        <p:tgtEl>
                                          <p:spTgt spid="3">
                                            <p:txEl>
                                              <p:pRg st="0" end="0"/>
                                            </p:txEl>
                                          </p:spTgt>
                                        </p:tgtEl>
                                        <p:attrNameLst>
                                          <p:attrName>ppt_x</p:attrName>
                                        </p:attrNameLst>
                                      </p:cBhvr>
                                    </p:anim>
                                    <p:anim from="(-#ppt_h/2)" to="(#ppt_y)" calcmode="lin" valueType="num">
                                      <p:cBhvr>
                                        <p:cTn id="9" dur="500" fill="hold">
                                          <p:stCondLst>
                                            <p:cond delay="0"/>
                                          </p:stCondLst>
                                        </p:cTn>
                                        <p:tgtEl>
                                          <p:spTgt spid="3">
                                            <p:txEl>
                                              <p:pRg st="0" end="0"/>
                                            </p:txEl>
                                          </p:spTgt>
                                        </p:tgtEl>
                                        <p:attrNameLst>
                                          <p:attrName>ppt_y</p:attrName>
                                        </p:attrNameLst>
                                      </p:cBhvr>
                                    </p:anim>
                                    <p:animRot by="21600000">
                                      <p:cBhvr>
                                        <p:cTn id="10" dur="500" fill="hold">
                                          <p:stCondLst>
                                            <p:cond delay="0"/>
                                          </p:stCondLst>
                                        </p:cTn>
                                        <p:tgtEl>
                                          <p:spTgt spid="3">
                                            <p:txEl>
                                              <p:pRg st="0" end="0"/>
                                            </p:txEl>
                                          </p:spTgt>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6" presetClass="entr" presetSubtype="0" fill="hold" nodeType="clickEffect">
                                  <p:stCondLst>
                                    <p:cond delay="0"/>
                                  </p:stCondLst>
                                  <p:iterate type="lt">
                                    <p:tmPct val="10000"/>
                                  </p:iterate>
                                  <p:childTnLst>
                                    <p:set>
                                      <p:cBhvr>
                                        <p:cTn id="14" dur="1" fill="hold">
                                          <p:stCondLst>
                                            <p:cond delay="0"/>
                                          </p:stCondLst>
                                        </p:cTn>
                                        <p:tgtEl>
                                          <p:spTgt spid="3">
                                            <p:txEl>
                                              <p:pRg st="2" end="2"/>
                                            </p:txEl>
                                          </p:spTgt>
                                        </p:tgtEl>
                                        <p:attrNameLst>
                                          <p:attrName>style.visibility</p:attrName>
                                        </p:attrNameLst>
                                      </p:cBhvr>
                                      <p:to>
                                        <p:strVal val="visible"/>
                                      </p:to>
                                    </p:set>
                                    <p:anim by="(-#ppt_w*2)" calcmode="lin" valueType="num">
                                      <p:cBhvr rctx="PPT">
                                        <p:cTn id="15" dur="250" autoRev="1" fill="hold">
                                          <p:stCondLst>
                                            <p:cond delay="0"/>
                                          </p:stCondLst>
                                        </p:cTn>
                                        <p:tgtEl>
                                          <p:spTgt spid="3">
                                            <p:txEl>
                                              <p:pRg st="2" end="2"/>
                                            </p:txEl>
                                          </p:spTgt>
                                        </p:tgtEl>
                                        <p:attrNameLst>
                                          <p:attrName>ppt_w</p:attrName>
                                        </p:attrNameLst>
                                      </p:cBhvr>
                                    </p:anim>
                                    <p:anim by="(#ppt_w*0.50)" calcmode="lin" valueType="num">
                                      <p:cBhvr>
                                        <p:cTn id="16" dur="250" decel="50000" autoRev="1" fill="hold">
                                          <p:stCondLst>
                                            <p:cond delay="0"/>
                                          </p:stCondLst>
                                        </p:cTn>
                                        <p:tgtEl>
                                          <p:spTgt spid="3">
                                            <p:txEl>
                                              <p:pRg st="2" end="2"/>
                                            </p:txEl>
                                          </p:spTgt>
                                        </p:tgtEl>
                                        <p:attrNameLst>
                                          <p:attrName>ppt_x</p:attrName>
                                        </p:attrNameLst>
                                      </p:cBhvr>
                                    </p:anim>
                                    <p:anim from="(-#ppt_h/2)" to="(#ppt_y)" calcmode="lin" valueType="num">
                                      <p:cBhvr>
                                        <p:cTn id="17" dur="500" fill="hold">
                                          <p:stCondLst>
                                            <p:cond delay="0"/>
                                          </p:stCondLst>
                                        </p:cTn>
                                        <p:tgtEl>
                                          <p:spTgt spid="3">
                                            <p:txEl>
                                              <p:pRg st="2" end="2"/>
                                            </p:txEl>
                                          </p:spTgt>
                                        </p:tgtEl>
                                        <p:attrNameLst>
                                          <p:attrName>ppt_y</p:attrName>
                                        </p:attrNameLst>
                                      </p:cBhvr>
                                    </p:anim>
                                    <p:animRot by="21600000">
                                      <p:cBhvr>
                                        <p:cTn id="18" dur="500" fill="hold">
                                          <p:stCondLst>
                                            <p:cond delay="0"/>
                                          </p:stCondLst>
                                        </p:cTn>
                                        <p:tgtEl>
                                          <p:spTgt spid="3">
                                            <p:txEl>
                                              <p:pRg st="2" end="2"/>
                                            </p:txEl>
                                          </p:spTgt>
                                        </p:tgtEl>
                                        <p:attrNameLst>
                                          <p:attrName>r</p:attrName>
                                        </p:attrNameLst>
                                      </p:cBhvr>
                                    </p:animRot>
                                  </p:childTnLst>
                                </p:cTn>
                              </p:par>
                            </p:childTnLst>
                          </p:cTn>
                        </p:par>
                      </p:childTnLst>
                    </p:cTn>
                  </p:par>
                  <p:par>
                    <p:cTn id="19" fill="hold">
                      <p:stCondLst>
                        <p:cond delay="indefinite"/>
                      </p:stCondLst>
                      <p:childTnLst>
                        <p:par>
                          <p:cTn id="20" fill="hold">
                            <p:stCondLst>
                              <p:cond delay="0"/>
                            </p:stCondLst>
                            <p:childTnLst>
                              <p:par>
                                <p:cTn id="21" presetID="56" presetClass="entr" presetSubtype="0" fill="hold" nodeType="clickEffect">
                                  <p:stCondLst>
                                    <p:cond delay="0"/>
                                  </p:stCondLst>
                                  <p:iterate type="lt">
                                    <p:tmPct val="10000"/>
                                  </p:iterate>
                                  <p:childTnLst>
                                    <p:set>
                                      <p:cBhvr>
                                        <p:cTn id="22" dur="1" fill="hold">
                                          <p:stCondLst>
                                            <p:cond delay="0"/>
                                          </p:stCondLst>
                                        </p:cTn>
                                        <p:tgtEl>
                                          <p:spTgt spid="3">
                                            <p:txEl>
                                              <p:pRg st="3" end="3"/>
                                            </p:txEl>
                                          </p:spTgt>
                                        </p:tgtEl>
                                        <p:attrNameLst>
                                          <p:attrName>style.visibility</p:attrName>
                                        </p:attrNameLst>
                                      </p:cBhvr>
                                      <p:to>
                                        <p:strVal val="visible"/>
                                      </p:to>
                                    </p:set>
                                    <p:anim by="(-#ppt_w*2)" calcmode="lin" valueType="num">
                                      <p:cBhvr rctx="PPT">
                                        <p:cTn id="23" dur="250" autoRev="1" fill="hold">
                                          <p:stCondLst>
                                            <p:cond delay="0"/>
                                          </p:stCondLst>
                                        </p:cTn>
                                        <p:tgtEl>
                                          <p:spTgt spid="3">
                                            <p:txEl>
                                              <p:pRg st="3" end="3"/>
                                            </p:txEl>
                                          </p:spTgt>
                                        </p:tgtEl>
                                        <p:attrNameLst>
                                          <p:attrName>ppt_w</p:attrName>
                                        </p:attrNameLst>
                                      </p:cBhvr>
                                    </p:anim>
                                    <p:anim by="(#ppt_w*0.50)" calcmode="lin" valueType="num">
                                      <p:cBhvr>
                                        <p:cTn id="24" dur="250" decel="50000" autoRev="1" fill="hold">
                                          <p:stCondLst>
                                            <p:cond delay="0"/>
                                          </p:stCondLst>
                                        </p:cTn>
                                        <p:tgtEl>
                                          <p:spTgt spid="3">
                                            <p:txEl>
                                              <p:pRg st="3" end="3"/>
                                            </p:txEl>
                                          </p:spTgt>
                                        </p:tgtEl>
                                        <p:attrNameLst>
                                          <p:attrName>ppt_x</p:attrName>
                                        </p:attrNameLst>
                                      </p:cBhvr>
                                    </p:anim>
                                    <p:anim from="(-#ppt_h/2)" to="(#ppt_y)" calcmode="lin" valueType="num">
                                      <p:cBhvr>
                                        <p:cTn id="25" dur="500" fill="hold">
                                          <p:stCondLst>
                                            <p:cond delay="0"/>
                                          </p:stCondLst>
                                        </p:cTn>
                                        <p:tgtEl>
                                          <p:spTgt spid="3">
                                            <p:txEl>
                                              <p:pRg st="3" end="3"/>
                                            </p:txEl>
                                          </p:spTgt>
                                        </p:tgtEl>
                                        <p:attrNameLst>
                                          <p:attrName>ppt_y</p:attrName>
                                        </p:attrNameLst>
                                      </p:cBhvr>
                                    </p:anim>
                                    <p:animRot by="21600000">
                                      <p:cBhvr>
                                        <p:cTn id="26" dur="500" fill="hold">
                                          <p:stCondLst>
                                            <p:cond delay="0"/>
                                          </p:stCondLst>
                                        </p:cTn>
                                        <p:tgtEl>
                                          <p:spTgt spid="3">
                                            <p:txEl>
                                              <p:pRg st="3" end="3"/>
                                            </p:txEl>
                                          </p:spTgt>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56" presetClass="entr" presetSubtype="0" fill="hold" nodeType="clickEffect">
                                  <p:stCondLst>
                                    <p:cond delay="0"/>
                                  </p:stCondLst>
                                  <p:iterate type="lt">
                                    <p:tmPct val="10000"/>
                                  </p:iterate>
                                  <p:childTnLst>
                                    <p:set>
                                      <p:cBhvr>
                                        <p:cTn id="30" dur="1" fill="hold">
                                          <p:stCondLst>
                                            <p:cond delay="0"/>
                                          </p:stCondLst>
                                        </p:cTn>
                                        <p:tgtEl>
                                          <p:spTgt spid="3">
                                            <p:txEl>
                                              <p:pRg st="4" end="4"/>
                                            </p:txEl>
                                          </p:spTgt>
                                        </p:tgtEl>
                                        <p:attrNameLst>
                                          <p:attrName>style.visibility</p:attrName>
                                        </p:attrNameLst>
                                      </p:cBhvr>
                                      <p:to>
                                        <p:strVal val="visible"/>
                                      </p:to>
                                    </p:set>
                                    <p:anim by="(-#ppt_w*2)" calcmode="lin" valueType="num">
                                      <p:cBhvr rctx="PPT">
                                        <p:cTn id="31" dur="250" autoRev="1" fill="hold">
                                          <p:stCondLst>
                                            <p:cond delay="0"/>
                                          </p:stCondLst>
                                        </p:cTn>
                                        <p:tgtEl>
                                          <p:spTgt spid="3">
                                            <p:txEl>
                                              <p:pRg st="4" end="4"/>
                                            </p:txEl>
                                          </p:spTgt>
                                        </p:tgtEl>
                                        <p:attrNameLst>
                                          <p:attrName>ppt_w</p:attrName>
                                        </p:attrNameLst>
                                      </p:cBhvr>
                                    </p:anim>
                                    <p:anim by="(#ppt_w*0.50)" calcmode="lin" valueType="num">
                                      <p:cBhvr>
                                        <p:cTn id="32" dur="250" decel="50000" autoRev="1" fill="hold">
                                          <p:stCondLst>
                                            <p:cond delay="0"/>
                                          </p:stCondLst>
                                        </p:cTn>
                                        <p:tgtEl>
                                          <p:spTgt spid="3">
                                            <p:txEl>
                                              <p:pRg st="4" end="4"/>
                                            </p:txEl>
                                          </p:spTgt>
                                        </p:tgtEl>
                                        <p:attrNameLst>
                                          <p:attrName>ppt_x</p:attrName>
                                        </p:attrNameLst>
                                      </p:cBhvr>
                                    </p:anim>
                                    <p:anim from="(-#ppt_h/2)" to="(#ppt_y)" calcmode="lin" valueType="num">
                                      <p:cBhvr>
                                        <p:cTn id="33" dur="500" fill="hold">
                                          <p:stCondLst>
                                            <p:cond delay="0"/>
                                          </p:stCondLst>
                                        </p:cTn>
                                        <p:tgtEl>
                                          <p:spTgt spid="3">
                                            <p:txEl>
                                              <p:pRg st="4" end="4"/>
                                            </p:txEl>
                                          </p:spTgt>
                                        </p:tgtEl>
                                        <p:attrNameLst>
                                          <p:attrName>ppt_y</p:attrName>
                                        </p:attrNameLst>
                                      </p:cBhvr>
                                    </p:anim>
                                    <p:animRot by="21600000">
                                      <p:cBhvr>
                                        <p:cTn id="34" dur="500" fill="hold">
                                          <p:stCondLst>
                                            <p:cond delay="0"/>
                                          </p:stCondLst>
                                        </p:cTn>
                                        <p:tgtEl>
                                          <p:spTgt spid="3">
                                            <p:txEl>
                                              <p:pRg st="4" end="4"/>
                                            </p:txEl>
                                          </p:spTgt>
                                        </p:tgtEl>
                                        <p:attrNameLst>
                                          <p:attrName>r</p:attrName>
                                        </p:attrNameLst>
                                      </p:cBhvr>
                                    </p:animRot>
                                  </p:childTnLst>
                                </p:cTn>
                              </p:par>
                            </p:childTnLst>
                          </p:cTn>
                        </p:par>
                      </p:childTnLst>
                    </p:cTn>
                  </p:par>
                  <p:par>
                    <p:cTn id="35" fill="hold">
                      <p:stCondLst>
                        <p:cond delay="indefinite"/>
                      </p:stCondLst>
                      <p:childTnLst>
                        <p:par>
                          <p:cTn id="36" fill="hold">
                            <p:stCondLst>
                              <p:cond delay="0"/>
                            </p:stCondLst>
                            <p:childTnLst>
                              <p:par>
                                <p:cTn id="37" presetID="56" presetClass="entr" presetSubtype="0" fill="hold" nodeType="clickEffect">
                                  <p:stCondLst>
                                    <p:cond delay="0"/>
                                  </p:stCondLst>
                                  <p:iterate type="lt">
                                    <p:tmPct val="10000"/>
                                  </p:iterate>
                                  <p:childTnLst>
                                    <p:set>
                                      <p:cBhvr>
                                        <p:cTn id="38" dur="1" fill="hold">
                                          <p:stCondLst>
                                            <p:cond delay="0"/>
                                          </p:stCondLst>
                                        </p:cTn>
                                        <p:tgtEl>
                                          <p:spTgt spid="3">
                                            <p:txEl>
                                              <p:pRg st="5" end="5"/>
                                            </p:txEl>
                                          </p:spTgt>
                                        </p:tgtEl>
                                        <p:attrNameLst>
                                          <p:attrName>style.visibility</p:attrName>
                                        </p:attrNameLst>
                                      </p:cBhvr>
                                      <p:to>
                                        <p:strVal val="visible"/>
                                      </p:to>
                                    </p:set>
                                    <p:anim by="(-#ppt_w*2)" calcmode="lin" valueType="num">
                                      <p:cBhvr rctx="PPT">
                                        <p:cTn id="39" dur="250" autoRev="1" fill="hold">
                                          <p:stCondLst>
                                            <p:cond delay="0"/>
                                          </p:stCondLst>
                                        </p:cTn>
                                        <p:tgtEl>
                                          <p:spTgt spid="3">
                                            <p:txEl>
                                              <p:pRg st="5" end="5"/>
                                            </p:txEl>
                                          </p:spTgt>
                                        </p:tgtEl>
                                        <p:attrNameLst>
                                          <p:attrName>ppt_w</p:attrName>
                                        </p:attrNameLst>
                                      </p:cBhvr>
                                    </p:anim>
                                    <p:anim by="(#ppt_w*0.50)" calcmode="lin" valueType="num">
                                      <p:cBhvr>
                                        <p:cTn id="40" dur="250" decel="50000" autoRev="1" fill="hold">
                                          <p:stCondLst>
                                            <p:cond delay="0"/>
                                          </p:stCondLst>
                                        </p:cTn>
                                        <p:tgtEl>
                                          <p:spTgt spid="3">
                                            <p:txEl>
                                              <p:pRg st="5" end="5"/>
                                            </p:txEl>
                                          </p:spTgt>
                                        </p:tgtEl>
                                        <p:attrNameLst>
                                          <p:attrName>ppt_x</p:attrName>
                                        </p:attrNameLst>
                                      </p:cBhvr>
                                    </p:anim>
                                    <p:anim from="(-#ppt_h/2)" to="(#ppt_y)" calcmode="lin" valueType="num">
                                      <p:cBhvr>
                                        <p:cTn id="41" dur="500" fill="hold">
                                          <p:stCondLst>
                                            <p:cond delay="0"/>
                                          </p:stCondLst>
                                        </p:cTn>
                                        <p:tgtEl>
                                          <p:spTgt spid="3">
                                            <p:txEl>
                                              <p:pRg st="5" end="5"/>
                                            </p:txEl>
                                          </p:spTgt>
                                        </p:tgtEl>
                                        <p:attrNameLst>
                                          <p:attrName>ppt_y</p:attrName>
                                        </p:attrNameLst>
                                      </p:cBhvr>
                                    </p:anim>
                                    <p:animRot by="21600000">
                                      <p:cBhvr>
                                        <p:cTn id="42" dur="500" fill="hold">
                                          <p:stCondLst>
                                            <p:cond delay="0"/>
                                          </p:stCondLst>
                                        </p:cTn>
                                        <p:tgtEl>
                                          <p:spTgt spid="3">
                                            <p:txEl>
                                              <p:pRg st="5" end="5"/>
                                            </p:txEl>
                                          </p:spTgt>
                                        </p:tgtEl>
                                        <p:attrNameLst>
                                          <p:attrName>r</p:attrName>
                                        </p:attrNameLst>
                                      </p:cBhvr>
                                    </p:animRot>
                                  </p:childTnLst>
                                </p:cTn>
                              </p:par>
                            </p:childTnLst>
                          </p:cTn>
                        </p:par>
                      </p:childTnLst>
                    </p:cTn>
                  </p:par>
                  <p:par>
                    <p:cTn id="43" fill="hold">
                      <p:stCondLst>
                        <p:cond delay="indefinite"/>
                      </p:stCondLst>
                      <p:childTnLst>
                        <p:par>
                          <p:cTn id="44" fill="hold">
                            <p:stCondLst>
                              <p:cond delay="0"/>
                            </p:stCondLst>
                            <p:childTnLst>
                              <p:par>
                                <p:cTn id="45" presetID="56" presetClass="entr" presetSubtype="0" fill="hold" nodeType="clickEffect">
                                  <p:stCondLst>
                                    <p:cond delay="0"/>
                                  </p:stCondLst>
                                  <p:iterate type="lt">
                                    <p:tmPct val="10000"/>
                                  </p:iterate>
                                  <p:childTnLst>
                                    <p:set>
                                      <p:cBhvr>
                                        <p:cTn id="46" dur="1" fill="hold">
                                          <p:stCondLst>
                                            <p:cond delay="0"/>
                                          </p:stCondLst>
                                        </p:cTn>
                                        <p:tgtEl>
                                          <p:spTgt spid="3">
                                            <p:txEl>
                                              <p:pRg st="7" end="7"/>
                                            </p:txEl>
                                          </p:spTgt>
                                        </p:tgtEl>
                                        <p:attrNameLst>
                                          <p:attrName>style.visibility</p:attrName>
                                        </p:attrNameLst>
                                      </p:cBhvr>
                                      <p:to>
                                        <p:strVal val="visible"/>
                                      </p:to>
                                    </p:set>
                                    <p:anim by="(-#ppt_w*2)" calcmode="lin" valueType="num">
                                      <p:cBhvr rctx="PPT">
                                        <p:cTn id="47" dur="250" autoRev="1" fill="hold">
                                          <p:stCondLst>
                                            <p:cond delay="0"/>
                                          </p:stCondLst>
                                        </p:cTn>
                                        <p:tgtEl>
                                          <p:spTgt spid="3">
                                            <p:txEl>
                                              <p:pRg st="7" end="7"/>
                                            </p:txEl>
                                          </p:spTgt>
                                        </p:tgtEl>
                                        <p:attrNameLst>
                                          <p:attrName>ppt_w</p:attrName>
                                        </p:attrNameLst>
                                      </p:cBhvr>
                                    </p:anim>
                                    <p:anim by="(#ppt_w*0.50)" calcmode="lin" valueType="num">
                                      <p:cBhvr>
                                        <p:cTn id="48" dur="250" decel="50000" autoRev="1" fill="hold">
                                          <p:stCondLst>
                                            <p:cond delay="0"/>
                                          </p:stCondLst>
                                        </p:cTn>
                                        <p:tgtEl>
                                          <p:spTgt spid="3">
                                            <p:txEl>
                                              <p:pRg st="7" end="7"/>
                                            </p:txEl>
                                          </p:spTgt>
                                        </p:tgtEl>
                                        <p:attrNameLst>
                                          <p:attrName>ppt_x</p:attrName>
                                        </p:attrNameLst>
                                      </p:cBhvr>
                                    </p:anim>
                                    <p:anim from="(-#ppt_h/2)" to="(#ppt_y)" calcmode="lin" valueType="num">
                                      <p:cBhvr>
                                        <p:cTn id="49" dur="500" fill="hold">
                                          <p:stCondLst>
                                            <p:cond delay="0"/>
                                          </p:stCondLst>
                                        </p:cTn>
                                        <p:tgtEl>
                                          <p:spTgt spid="3">
                                            <p:txEl>
                                              <p:pRg st="7" end="7"/>
                                            </p:txEl>
                                          </p:spTgt>
                                        </p:tgtEl>
                                        <p:attrNameLst>
                                          <p:attrName>ppt_y</p:attrName>
                                        </p:attrNameLst>
                                      </p:cBhvr>
                                    </p:anim>
                                    <p:animRot by="21600000">
                                      <p:cBhvr>
                                        <p:cTn id="50" dur="500" fill="hold">
                                          <p:stCondLst>
                                            <p:cond delay="0"/>
                                          </p:stCondLst>
                                        </p:cTn>
                                        <p:tgtEl>
                                          <p:spTgt spid="3">
                                            <p:txEl>
                                              <p:pRg st="7" end="7"/>
                                            </p:txEl>
                                          </p:spTgt>
                                        </p:tgtEl>
                                        <p:attrNameLst>
                                          <p:attrName>r</p:attrName>
                                        </p:attrNameLst>
                                      </p:cBhvr>
                                    </p:animRot>
                                  </p:childTnLst>
                                </p:cTn>
                              </p:par>
                            </p:childTnLst>
                          </p:cTn>
                        </p:par>
                      </p:childTnLst>
                    </p:cTn>
                  </p:par>
                  <p:par>
                    <p:cTn id="51" fill="hold">
                      <p:stCondLst>
                        <p:cond delay="indefinite"/>
                      </p:stCondLst>
                      <p:childTnLst>
                        <p:par>
                          <p:cTn id="52" fill="hold">
                            <p:stCondLst>
                              <p:cond delay="0"/>
                            </p:stCondLst>
                            <p:childTnLst>
                              <p:par>
                                <p:cTn id="53" presetID="56" presetClass="entr" presetSubtype="0" fill="hold" nodeType="clickEffect">
                                  <p:stCondLst>
                                    <p:cond delay="0"/>
                                  </p:stCondLst>
                                  <p:iterate type="lt">
                                    <p:tmPct val="10000"/>
                                  </p:iterate>
                                  <p:childTnLst>
                                    <p:set>
                                      <p:cBhvr>
                                        <p:cTn id="54" dur="1" fill="hold">
                                          <p:stCondLst>
                                            <p:cond delay="0"/>
                                          </p:stCondLst>
                                        </p:cTn>
                                        <p:tgtEl>
                                          <p:spTgt spid="3">
                                            <p:txEl>
                                              <p:pRg st="9" end="9"/>
                                            </p:txEl>
                                          </p:spTgt>
                                        </p:tgtEl>
                                        <p:attrNameLst>
                                          <p:attrName>style.visibility</p:attrName>
                                        </p:attrNameLst>
                                      </p:cBhvr>
                                      <p:to>
                                        <p:strVal val="visible"/>
                                      </p:to>
                                    </p:set>
                                    <p:anim by="(-#ppt_w*2)" calcmode="lin" valueType="num">
                                      <p:cBhvr rctx="PPT">
                                        <p:cTn id="55" dur="250" autoRev="1" fill="hold">
                                          <p:stCondLst>
                                            <p:cond delay="0"/>
                                          </p:stCondLst>
                                        </p:cTn>
                                        <p:tgtEl>
                                          <p:spTgt spid="3">
                                            <p:txEl>
                                              <p:pRg st="9" end="9"/>
                                            </p:txEl>
                                          </p:spTgt>
                                        </p:tgtEl>
                                        <p:attrNameLst>
                                          <p:attrName>ppt_w</p:attrName>
                                        </p:attrNameLst>
                                      </p:cBhvr>
                                    </p:anim>
                                    <p:anim by="(#ppt_w*0.50)" calcmode="lin" valueType="num">
                                      <p:cBhvr>
                                        <p:cTn id="56" dur="250" decel="50000" autoRev="1" fill="hold">
                                          <p:stCondLst>
                                            <p:cond delay="0"/>
                                          </p:stCondLst>
                                        </p:cTn>
                                        <p:tgtEl>
                                          <p:spTgt spid="3">
                                            <p:txEl>
                                              <p:pRg st="9" end="9"/>
                                            </p:txEl>
                                          </p:spTgt>
                                        </p:tgtEl>
                                        <p:attrNameLst>
                                          <p:attrName>ppt_x</p:attrName>
                                        </p:attrNameLst>
                                      </p:cBhvr>
                                    </p:anim>
                                    <p:anim from="(-#ppt_h/2)" to="(#ppt_y)" calcmode="lin" valueType="num">
                                      <p:cBhvr>
                                        <p:cTn id="57" dur="500" fill="hold">
                                          <p:stCondLst>
                                            <p:cond delay="0"/>
                                          </p:stCondLst>
                                        </p:cTn>
                                        <p:tgtEl>
                                          <p:spTgt spid="3">
                                            <p:txEl>
                                              <p:pRg st="9" end="9"/>
                                            </p:txEl>
                                          </p:spTgt>
                                        </p:tgtEl>
                                        <p:attrNameLst>
                                          <p:attrName>ppt_y</p:attrName>
                                        </p:attrNameLst>
                                      </p:cBhvr>
                                    </p:anim>
                                    <p:animRot by="21600000">
                                      <p:cBhvr>
                                        <p:cTn id="58" dur="500" fill="hold">
                                          <p:stCondLst>
                                            <p:cond delay="0"/>
                                          </p:stCondLst>
                                        </p:cTn>
                                        <p:tgtEl>
                                          <p:spTgt spid="3">
                                            <p:txEl>
                                              <p:pRg st="9" end="9"/>
                                            </p:txEl>
                                          </p:spTgt>
                                        </p:tgtEl>
                                        <p:attrNameLst>
                                          <p:attrName>r</p:attrName>
                                        </p:attrNameLst>
                                      </p:cBhvr>
                                    </p:animRot>
                                  </p:childTnLst>
                                </p:cTn>
                              </p:par>
                            </p:childTnLst>
                          </p:cTn>
                        </p:par>
                      </p:childTnLst>
                    </p:cTn>
                  </p:par>
                  <p:par>
                    <p:cTn id="59" fill="hold">
                      <p:stCondLst>
                        <p:cond delay="indefinite"/>
                      </p:stCondLst>
                      <p:childTnLst>
                        <p:par>
                          <p:cTn id="60" fill="hold">
                            <p:stCondLst>
                              <p:cond delay="0"/>
                            </p:stCondLst>
                            <p:childTnLst>
                              <p:par>
                                <p:cTn id="61" presetID="56" presetClass="entr" presetSubtype="0" fill="hold" nodeType="clickEffect">
                                  <p:stCondLst>
                                    <p:cond delay="0"/>
                                  </p:stCondLst>
                                  <p:iterate type="lt">
                                    <p:tmPct val="10000"/>
                                  </p:iterate>
                                  <p:childTnLst>
                                    <p:set>
                                      <p:cBhvr>
                                        <p:cTn id="62" dur="1" fill="hold">
                                          <p:stCondLst>
                                            <p:cond delay="0"/>
                                          </p:stCondLst>
                                        </p:cTn>
                                        <p:tgtEl>
                                          <p:spTgt spid="3">
                                            <p:txEl>
                                              <p:pRg st="10" end="10"/>
                                            </p:txEl>
                                          </p:spTgt>
                                        </p:tgtEl>
                                        <p:attrNameLst>
                                          <p:attrName>style.visibility</p:attrName>
                                        </p:attrNameLst>
                                      </p:cBhvr>
                                      <p:to>
                                        <p:strVal val="visible"/>
                                      </p:to>
                                    </p:set>
                                    <p:anim by="(-#ppt_w*2)" calcmode="lin" valueType="num">
                                      <p:cBhvr rctx="PPT">
                                        <p:cTn id="63" dur="250" autoRev="1" fill="hold">
                                          <p:stCondLst>
                                            <p:cond delay="0"/>
                                          </p:stCondLst>
                                        </p:cTn>
                                        <p:tgtEl>
                                          <p:spTgt spid="3">
                                            <p:txEl>
                                              <p:pRg st="10" end="10"/>
                                            </p:txEl>
                                          </p:spTgt>
                                        </p:tgtEl>
                                        <p:attrNameLst>
                                          <p:attrName>ppt_w</p:attrName>
                                        </p:attrNameLst>
                                      </p:cBhvr>
                                    </p:anim>
                                    <p:anim by="(#ppt_w*0.50)" calcmode="lin" valueType="num">
                                      <p:cBhvr>
                                        <p:cTn id="64" dur="250" decel="50000" autoRev="1" fill="hold">
                                          <p:stCondLst>
                                            <p:cond delay="0"/>
                                          </p:stCondLst>
                                        </p:cTn>
                                        <p:tgtEl>
                                          <p:spTgt spid="3">
                                            <p:txEl>
                                              <p:pRg st="10" end="10"/>
                                            </p:txEl>
                                          </p:spTgt>
                                        </p:tgtEl>
                                        <p:attrNameLst>
                                          <p:attrName>ppt_x</p:attrName>
                                        </p:attrNameLst>
                                      </p:cBhvr>
                                    </p:anim>
                                    <p:anim from="(-#ppt_h/2)" to="(#ppt_y)" calcmode="lin" valueType="num">
                                      <p:cBhvr>
                                        <p:cTn id="65" dur="500" fill="hold">
                                          <p:stCondLst>
                                            <p:cond delay="0"/>
                                          </p:stCondLst>
                                        </p:cTn>
                                        <p:tgtEl>
                                          <p:spTgt spid="3">
                                            <p:txEl>
                                              <p:pRg st="10" end="10"/>
                                            </p:txEl>
                                          </p:spTgt>
                                        </p:tgtEl>
                                        <p:attrNameLst>
                                          <p:attrName>ppt_y</p:attrName>
                                        </p:attrNameLst>
                                      </p:cBhvr>
                                    </p:anim>
                                    <p:animRot by="21600000">
                                      <p:cBhvr>
                                        <p:cTn id="66" dur="500" fill="hold">
                                          <p:stCondLst>
                                            <p:cond delay="0"/>
                                          </p:stCondLst>
                                        </p:cTn>
                                        <p:tgtEl>
                                          <p:spTgt spid="3">
                                            <p:txEl>
                                              <p:pRg st="10" end="10"/>
                                            </p:txEl>
                                          </p:spTgt>
                                        </p:tgtEl>
                                        <p:attrNameLst>
                                          <p:attrName>r</p:attrName>
                                        </p:attrNameLst>
                                      </p:cBhvr>
                                    </p:animRot>
                                  </p:childTnLst>
                                </p:cTn>
                              </p:par>
                            </p:childTnLst>
                          </p:cTn>
                        </p:par>
                      </p:childTnLst>
                    </p:cTn>
                  </p:par>
                  <p:par>
                    <p:cTn id="67" fill="hold">
                      <p:stCondLst>
                        <p:cond delay="indefinite"/>
                      </p:stCondLst>
                      <p:childTnLst>
                        <p:par>
                          <p:cTn id="68" fill="hold">
                            <p:stCondLst>
                              <p:cond delay="0"/>
                            </p:stCondLst>
                            <p:childTnLst>
                              <p:par>
                                <p:cTn id="69" presetID="56" presetClass="entr" presetSubtype="0" fill="hold" nodeType="clickEffect">
                                  <p:stCondLst>
                                    <p:cond delay="0"/>
                                  </p:stCondLst>
                                  <p:iterate type="lt">
                                    <p:tmPct val="10000"/>
                                  </p:iterate>
                                  <p:childTnLst>
                                    <p:set>
                                      <p:cBhvr>
                                        <p:cTn id="70" dur="1" fill="hold">
                                          <p:stCondLst>
                                            <p:cond delay="0"/>
                                          </p:stCondLst>
                                        </p:cTn>
                                        <p:tgtEl>
                                          <p:spTgt spid="3">
                                            <p:txEl>
                                              <p:pRg st="11" end="11"/>
                                            </p:txEl>
                                          </p:spTgt>
                                        </p:tgtEl>
                                        <p:attrNameLst>
                                          <p:attrName>style.visibility</p:attrName>
                                        </p:attrNameLst>
                                      </p:cBhvr>
                                      <p:to>
                                        <p:strVal val="visible"/>
                                      </p:to>
                                    </p:set>
                                    <p:anim by="(-#ppt_w*2)" calcmode="lin" valueType="num">
                                      <p:cBhvr rctx="PPT">
                                        <p:cTn id="71" dur="250" autoRev="1" fill="hold">
                                          <p:stCondLst>
                                            <p:cond delay="0"/>
                                          </p:stCondLst>
                                        </p:cTn>
                                        <p:tgtEl>
                                          <p:spTgt spid="3">
                                            <p:txEl>
                                              <p:pRg st="11" end="11"/>
                                            </p:txEl>
                                          </p:spTgt>
                                        </p:tgtEl>
                                        <p:attrNameLst>
                                          <p:attrName>ppt_w</p:attrName>
                                        </p:attrNameLst>
                                      </p:cBhvr>
                                    </p:anim>
                                    <p:anim by="(#ppt_w*0.50)" calcmode="lin" valueType="num">
                                      <p:cBhvr>
                                        <p:cTn id="72" dur="250" decel="50000" autoRev="1" fill="hold">
                                          <p:stCondLst>
                                            <p:cond delay="0"/>
                                          </p:stCondLst>
                                        </p:cTn>
                                        <p:tgtEl>
                                          <p:spTgt spid="3">
                                            <p:txEl>
                                              <p:pRg st="11" end="11"/>
                                            </p:txEl>
                                          </p:spTgt>
                                        </p:tgtEl>
                                        <p:attrNameLst>
                                          <p:attrName>ppt_x</p:attrName>
                                        </p:attrNameLst>
                                      </p:cBhvr>
                                    </p:anim>
                                    <p:anim from="(-#ppt_h/2)" to="(#ppt_y)" calcmode="lin" valueType="num">
                                      <p:cBhvr>
                                        <p:cTn id="73" dur="500" fill="hold">
                                          <p:stCondLst>
                                            <p:cond delay="0"/>
                                          </p:stCondLst>
                                        </p:cTn>
                                        <p:tgtEl>
                                          <p:spTgt spid="3">
                                            <p:txEl>
                                              <p:pRg st="11" end="11"/>
                                            </p:txEl>
                                          </p:spTgt>
                                        </p:tgtEl>
                                        <p:attrNameLst>
                                          <p:attrName>ppt_y</p:attrName>
                                        </p:attrNameLst>
                                      </p:cBhvr>
                                    </p:anim>
                                    <p:animRot by="21600000">
                                      <p:cBhvr>
                                        <p:cTn id="74" dur="500" fill="hold">
                                          <p:stCondLst>
                                            <p:cond delay="0"/>
                                          </p:stCondLst>
                                        </p:cTn>
                                        <p:tgtEl>
                                          <p:spTgt spid="3">
                                            <p:txEl>
                                              <p:pRg st="11" end="11"/>
                                            </p:txEl>
                                          </p:spTgt>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620688"/>
            <a:ext cx="8229600" cy="4525963"/>
          </a:xfrm>
        </p:spPr>
        <p:txBody>
          <a:bodyPr>
            <a:normAutofit/>
          </a:bodyPr>
          <a:lstStyle/>
          <a:p>
            <a:pPr algn="just">
              <a:buNone/>
            </a:pPr>
            <a:r>
              <a:rPr lang="es-MX" sz="2000" b="1" dirty="0" smtClean="0"/>
              <a:t>Paquetes de polvos</a:t>
            </a:r>
            <a:endParaRPr lang="es-MX" sz="2000" dirty="0" smtClean="0"/>
          </a:p>
          <a:p>
            <a:pPr lvl="0" algn="just"/>
            <a:r>
              <a:rPr lang="es-MX" sz="2000" dirty="0" smtClean="0"/>
              <a:t>Antiácido</a:t>
            </a:r>
          </a:p>
          <a:p>
            <a:pPr lvl="0" algn="just"/>
            <a:r>
              <a:rPr lang="es-MX" sz="2000" dirty="0" smtClean="0"/>
              <a:t>Laxantes</a:t>
            </a:r>
          </a:p>
          <a:p>
            <a:pPr lvl="0" algn="just"/>
            <a:r>
              <a:rPr lang="es-MX" sz="2000" dirty="0" smtClean="0"/>
              <a:t>Suplementos dietéticas</a:t>
            </a:r>
          </a:p>
          <a:p>
            <a:pPr lvl="0" algn="just"/>
            <a:r>
              <a:rPr lang="es-MX" sz="2000" dirty="0" smtClean="0"/>
              <a:t>Algunos analgésicos</a:t>
            </a:r>
          </a:p>
          <a:p>
            <a:pPr algn="just">
              <a:buNone/>
            </a:pPr>
            <a:endParaRPr lang="es-MX" sz="2000" dirty="0" smtClean="0"/>
          </a:p>
          <a:p>
            <a:pPr algn="just">
              <a:buNone/>
            </a:pPr>
            <a:r>
              <a:rPr lang="es-MX" sz="2000" dirty="0" smtClean="0"/>
              <a:t>Los paquetes de polvo pueden venir:</a:t>
            </a:r>
          </a:p>
          <a:p>
            <a:pPr lvl="0" algn="just"/>
            <a:r>
              <a:rPr lang="es-MX" sz="2000" dirty="0" smtClean="0"/>
              <a:t>Frasco boca ancha, tapa de rosca</a:t>
            </a:r>
          </a:p>
          <a:p>
            <a:pPr lvl="0" algn="just"/>
            <a:r>
              <a:rPr lang="es-MX" sz="2000" dirty="0" smtClean="0"/>
              <a:t>Paquetes de aluminio</a:t>
            </a:r>
          </a:p>
          <a:p>
            <a:pPr algn="just">
              <a:buNone/>
            </a:pPr>
            <a:endParaRPr lang="es-MX" sz="2000" dirty="0" smtClean="0"/>
          </a:p>
          <a:p>
            <a:pPr algn="ctr">
              <a:buNone/>
            </a:pPr>
            <a:r>
              <a:rPr lang="es-MX" sz="2000" dirty="0" smtClean="0"/>
              <a:t>	</a:t>
            </a:r>
            <a:r>
              <a:rPr lang="es-MX" sz="2000" i="1" dirty="0" smtClean="0"/>
              <a:t>Fármacos potentes no pueden administrarse por esta vía, porque se puede provocar una intoxicación</a:t>
            </a:r>
            <a:r>
              <a:rPr lang="es-MX" sz="2000" dirty="0" smtClean="0"/>
              <a:t>.</a:t>
            </a:r>
          </a:p>
          <a:p>
            <a:pPr algn="just"/>
            <a:endParaRPr lang="es-MX" sz="2000" dirty="0"/>
          </a:p>
        </p:txBody>
      </p:sp>
      <p:pic>
        <p:nvPicPr>
          <p:cNvPr id="4" name="3 Imagen" descr="thCAO7T6F8.jpg"/>
          <p:cNvPicPr>
            <a:picLocks noChangeAspect="1"/>
          </p:cNvPicPr>
          <p:nvPr/>
        </p:nvPicPr>
        <p:blipFill>
          <a:blip r:embed="rId2" cstate="print"/>
          <a:stretch>
            <a:fillRect/>
          </a:stretch>
        </p:blipFill>
        <p:spPr>
          <a:xfrm>
            <a:off x="5508104" y="836712"/>
            <a:ext cx="2857500" cy="2571750"/>
          </a:xfrm>
          <a:prstGeom prst="rect">
            <a:avLst/>
          </a:prstGeom>
        </p:spPr>
      </p:pic>
    </p:spTree>
    <p:extLst>
      <p:ext uri="{BB962C8B-B14F-4D97-AF65-F5344CB8AC3E}">
        <p14:creationId xmlns:p14="http://schemas.microsoft.com/office/powerpoint/2010/main" val="2829943521"/>
      </p:ext>
    </p:extLst>
  </p:cSld>
  <p:clrMapOvr>
    <a:masterClrMapping/>
  </p:clrMapOvr>
  <p:transition spd="slow">
    <p:newsfla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800" decel="100000"/>
                                        <p:tgtEl>
                                          <p:spTgt spid="3">
                                            <p:txEl>
                                              <p:pRg st="0" end="0"/>
                                            </p:txEl>
                                          </p:spTgt>
                                        </p:tgtEl>
                                      </p:cBhvr>
                                    </p:animEffect>
                                    <p:anim calcmode="lin" valueType="num">
                                      <p:cBhvr>
                                        <p:cTn id="8" dur="800" decel="100000" fill="hold"/>
                                        <p:tgtEl>
                                          <p:spTgt spid="3">
                                            <p:txEl>
                                              <p:pRg st="0" end="0"/>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3">
                                            <p:txEl>
                                              <p:pRg st="0" end="0"/>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3">
                                            <p:txEl>
                                              <p:pRg st="0" end="0"/>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
                                            <p:txEl>
                                              <p:pRg st="0" end="0"/>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
                                            <p:txEl>
                                              <p:pRg st="0" end="0"/>
                                            </p:txEl>
                                          </p:spTgt>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3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400" decel="100000"/>
                                        <p:tgtEl>
                                          <p:spTgt spid="4"/>
                                        </p:tgtEl>
                                      </p:cBhvr>
                                    </p:animEffect>
                                    <p:anim calcmode="lin" valueType="num">
                                      <p:cBhvr>
                                        <p:cTn id="18" dur="400" decel="100000" fill="hold"/>
                                        <p:tgtEl>
                                          <p:spTgt spid="4"/>
                                        </p:tgtEl>
                                        <p:attrNameLst>
                                          <p:attrName>style.rotation</p:attrName>
                                        </p:attrNameLst>
                                      </p:cBhvr>
                                      <p:tavLst>
                                        <p:tav tm="0">
                                          <p:val>
                                            <p:fltVal val="-90"/>
                                          </p:val>
                                        </p:tav>
                                        <p:tav tm="100000">
                                          <p:val>
                                            <p:fltVal val="0"/>
                                          </p:val>
                                        </p:tav>
                                      </p:tavLst>
                                    </p:anim>
                                    <p:anim calcmode="lin" valueType="num">
                                      <p:cBhvr>
                                        <p:cTn id="19" dur="400" decel="100000" fill="hold"/>
                                        <p:tgtEl>
                                          <p:spTgt spid="4"/>
                                        </p:tgtEl>
                                        <p:attrNameLst>
                                          <p:attrName>ppt_x</p:attrName>
                                        </p:attrNameLst>
                                      </p:cBhvr>
                                      <p:tavLst>
                                        <p:tav tm="0">
                                          <p:val>
                                            <p:strVal val="#ppt_x+0.4"/>
                                          </p:val>
                                        </p:tav>
                                        <p:tav tm="100000">
                                          <p:val>
                                            <p:strVal val="#ppt_x-0.05"/>
                                          </p:val>
                                        </p:tav>
                                      </p:tavLst>
                                    </p:anim>
                                    <p:anim calcmode="lin" valueType="num">
                                      <p:cBhvr>
                                        <p:cTn id="20" dur="400" decel="100000" fill="hold"/>
                                        <p:tgtEl>
                                          <p:spTgt spid="4"/>
                                        </p:tgtEl>
                                        <p:attrNameLst>
                                          <p:attrName>ppt_y</p:attrName>
                                        </p:attrNameLst>
                                      </p:cBhvr>
                                      <p:tavLst>
                                        <p:tav tm="0">
                                          <p:val>
                                            <p:strVal val="#ppt_y-0.4"/>
                                          </p:val>
                                        </p:tav>
                                        <p:tav tm="100000">
                                          <p:val>
                                            <p:strVal val="#ppt_y+0.1"/>
                                          </p:val>
                                        </p:tav>
                                      </p:tavLst>
                                    </p:anim>
                                    <p:anim calcmode="lin" valueType="num">
                                      <p:cBhvr>
                                        <p:cTn id="21" dur="100" accel="100000" fill="hold">
                                          <p:stCondLst>
                                            <p:cond delay="400"/>
                                          </p:stCondLst>
                                        </p:cTn>
                                        <p:tgtEl>
                                          <p:spTgt spid="4"/>
                                        </p:tgtEl>
                                        <p:attrNameLst>
                                          <p:attrName>ppt_x</p:attrName>
                                        </p:attrNameLst>
                                      </p:cBhvr>
                                      <p:tavLst>
                                        <p:tav tm="0">
                                          <p:val>
                                            <p:strVal val="#ppt_x-0.05"/>
                                          </p:val>
                                        </p:tav>
                                        <p:tav tm="100000">
                                          <p:val>
                                            <p:strVal val="#ppt_x"/>
                                          </p:val>
                                        </p:tav>
                                      </p:tavLst>
                                    </p:anim>
                                    <p:anim calcmode="lin" valueType="num">
                                      <p:cBhvr>
                                        <p:cTn id="22" dur="100" accel="100000" fill="hold">
                                          <p:stCondLst>
                                            <p:cond delay="400"/>
                                          </p:stCondLst>
                                        </p:cTn>
                                        <p:tgtEl>
                                          <p:spTgt spid="4"/>
                                        </p:tgtEl>
                                        <p:attrNameLst>
                                          <p:attrName>ppt_y</p:attrName>
                                        </p:attrNameLst>
                                      </p:cBhvr>
                                      <p:tavLst>
                                        <p:tav tm="0">
                                          <p:val>
                                            <p:strVal val="#ppt_y+0.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0"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fade">
                                      <p:cBhvr>
                                        <p:cTn id="27" dur="800" decel="100000"/>
                                        <p:tgtEl>
                                          <p:spTgt spid="3">
                                            <p:txEl>
                                              <p:pRg st="1" end="1"/>
                                            </p:txEl>
                                          </p:spTgt>
                                        </p:tgtEl>
                                      </p:cBhvr>
                                    </p:animEffect>
                                    <p:anim calcmode="lin" valueType="num">
                                      <p:cBhvr>
                                        <p:cTn id="28" dur="800" decel="100000" fill="hold"/>
                                        <p:tgtEl>
                                          <p:spTgt spid="3">
                                            <p:txEl>
                                              <p:pRg st="1" end="1"/>
                                            </p:txEl>
                                          </p:spTgt>
                                        </p:tgtEl>
                                        <p:attrNameLst>
                                          <p:attrName>style.rotation</p:attrName>
                                        </p:attrNameLst>
                                      </p:cBhvr>
                                      <p:tavLst>
                                        <p:tav tm="0">
                                          <p:val>
                                            <p:fltVal val="-90"/>
                                          </p:val>
                                        </p:tav>
                                        <p:tav tm="100000">
                                          <p:val>
                                            <p:fltVal val="0"/>
                                          </p:val>
                                        </p:tav>
                                      </p:tavLst>
                                    </p:anim>
                                    <p:anim calcmode="lin" valueType="num">
                                      <p:cBhvr>
                                        <p:cTn id="29" dur="800" decel="100000" fill="hold"/>
                                        <p:tgtEl>
                                          <p:spTgt spid="3">
                                            <p:txEl>
                                              <p:pRg st="1" end="1"/>
                                            </p:txEl>
                                          </p:spTgt>
                                        </p:tgtEl>
                                        <p:attrNameLst>
                                          <p:attrName>ppt_x</p:attrName>
                                        </p:attrNameLst>
                                      </p:cBhvr>
                                      <p:tavLst>
                                        <p:tav tm="0">
                                          <p:val>
                                            <p:strVal val="#ppt_x+0.4"/>
                                          </p:val>
                                        </p:tav>
                                        <p:tav tm="100000">
                                          <p:val>
                                            <p:strVal val="#ppt_x-0.05"/>
                                          </p:val>
                                        </p:tav>
                                      </p:tavLst>
                                    </p:anim>
                                    <p:anim calcmode="lin" valueType="num">
                                      <p:cBhvr>
                                        <p:cTn id="30" dur="800" decel="100000" fill="hold"/>
                                        <p:tgtEl>
                                          <p:spTgt spid="3">
                                            <p:txEl>
                                              <p:pRg st="1" end="1"/>
                                            </p:txEl>
                                          </p:spTgt>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3">
                                            <p:txEl>
                                              <p:pRg st="1" end="1"/>
                                            </p:txEl>
                                          </p:spTgt>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3">
                                            <p:txEl>
                                              <p:pRg st="1" end="1"/>
                                            </p:txEl>
                                          </p:spTgt>
                                        </p:tgtEl>
                                        <p:attrNameLst>
                                          <p:attrName>ppt_y</p:attrName>
                                        </p:attrNameLst>
                                      </p:cBhvr>
                                      <p:tavLst>
                                        <p:tav tm="0">
                                          <p:val>
                                            <p:strVal val="#ppt_y+0.1"/>
                                          </p:val>
                                        </p:tav>
                                        <p:tav tm="100000">
                                          <p:val>
                                            <p:strVal val="#ppt_y"/>
                                          </p:val>
                                        </p:tav>
                                      </p:tavLst>
                                    </p:anim>
                                  </p:childTnLst>
                                </p:cTn>
                              </p:par>
                              <p:par>
                                <p:cTn id="33" presetID="30" presetClass="entr" presetSubtype="0" fill="hold" nodeType="with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800" decel="100000"/>
                                        <p:tgtEl>
                                          <p:spTgt spid="3">
                                            <p:txEl>
                                              <p:pRg st="2" end="2"/>
                                            </p:txEl>
                                          </p:spTgt>
                                        </p:tgtEl>
                                      </p:cBhvr>
                                    </p:animEffect>
                                    <p:anim calcmode="lin" valueType="num">
                                      <p:cBhvr>
                                        <p:cTn id="36" dur="800" decel="100000" fill="hold"/>
                                        <p:tgtEl>
                                          <p:spTgt spid="3">
                                            <p:txEl>
                                              <p:pRg st="2" end="2"/>
                                            </p:txEl>
                                          </p:spTgt>
                                        </p:tgtEl>
                                        <p:attrNameLst>
                                          <p:attrName>style.rotation</p:attrName>
                                        </p:attrNameLst>
                                      </p:cBhvr>
                                      <p:tavLst>
                                        <p:tav tm="0">
                                          <p:val>
                                            <p:fltVal val="-90"/>
                                          </p:val>
                                        </p:tav>
                                        <p:tav tm="100000">
                                          <p:val>
                                            <p:fltVal val="0"/>
                                          </p:val>
                                        </p:tav>
                                      </p:tavLst>
                                    </p:anim>
                                    <p:anim calcmode="lin" valueType="num">
                                      <p:cBhvr>
                                        <p:cTn id="37" dur="800" decel="100000" fill="hold"/>
                                        <p:tgtEl>
                                          <p:spTgt spid="3">
                                            <p:txEl>
                                              <p:pRg st="2" end="2"/>
                                            </p:txEl>
                                          </p:spTgt>
                                        </p:tgtEl>
                                        <p:attrNameLst>
                                          <p:attrName>ppt_x</p:attrName>
                                        </p:attrNameLst>
                                      </p:cBhvr>
                                      <p:tavLst>
                                        <p:tav tm="0">
                                          <p:val>
                                            <p:strVal val="#ppt_x+0.4"/>
                                          </p:val>
                                        </p:tav>
                                        <p:tav tm="100000">
                                          <p:val>
                                            <p:strVal val="#ppt_x-0.05"/>
                                          </p:val>
                                        </p:tav>
                                      </p:tavLst>
                                    </p:anim>
                                    <p:anim calcmode="lin" valueType="num">
                                      <p:cBhvr>
                                        <p:cTn id="38" dur="800" decel="100000" fill="hold"/>
                                        <p:tgtEl>
                                          <p:spTgt spid="3">
                                            <p:txEl>
                                              <p:pRg st="2" end="2"/>
                                            </p:txEl>
                                          </p:spTgt>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3">
                                            <p:txEl>
                                              <p:pRg st="2" end="2"/>
                                            </p:txEl>
                                          </p:spTgt>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3">
                                            <p:txEl>
                                              <p:pRg st="2" end="2"/>
                                            </p:txEl>
                                          </p:spTgt>
                                        </p:tgtEl>
                                        <p:attrNameLst>
                                          <p:attrName>ppt_y</p:attrName>
                                        </p:attrNameLst>
                                      </p:cBhvr>
                                      <p:tavLst>
                                        <p:tav tm="0">
                                          <p:val>
                                            <p:strVal val="#ppt_y+0.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30" presetClass="entr" presetSubtype="0" fill="hold"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800" decel="100000"/>
                                        <p:tgtEl>
                                          <p:spTgt spid="3">
                                            <p:txEl>
                                              <p:pRg st="3" end="3"/>
                                            </p:txEl>
                                          </p:spTgt>
                                        </p:tgtEl>
                                      </p:cBhvr>
                                    </p:animEffect>
                                    <p:anim calcmode="lin" valueType="num">
                                      <p:cBhvr>
                                        <p:cTn id="46" dur="800" decel="100000" fill="hold"/>
                                        <p:tgtEl>
                                          <p:spTgt spid="3">
                                            <p:txEl>
                                              <p:pRg st="3" end="3"/>
                                            </p:txEl>
                                          </p:spTgt>
                                        </p:tgtEl>
                                        <p:attrNameLst>
                                          <p:attrName>style.rotation</p:attrName>
                                        </p:attrNameLst>
                                      </p:cBhvr>
                                      <p:tavLst>
                                        <p:tav tm="0">
                                          <p:val>
                                            <p:fltVal val="-90"/>
                                          </p:val>
                                        </p:tav>
                                        <p:tav tm="100000">
                                          <p:val>
                                            <p:fltVal val="0"/>
                                          </p:val>
                                        </p:tav>
                                      </p:tavLst>
                                    </p:anim>
                                    <p:anim calcmode="lin" valueType="num">
                                      <p:cBhvr>
                                        <p:cTn id="47" dur="800" decel="100000" fill="hold"/>
                                        <p:tgtEl>
                                          <p:spTgt spid="3">
                                            <p:txEl>
                                              <p:pRg st="3" end="3"/>
                                            </p:txEl>
                                          </p:spTgt>
                                        </p:tgtEl>
                                        <p:attrNameLst>
                                          <p:attrName>ppt_x</p:attrName>
                                        </p:attrNameLst>
                                      </p:cBhvr>
                                      <p:tavLst>
                                        <p:tav tm="0">
                                          <p:val>
                                            <p:strVal val="#ppt_x+0.4"/>
                                          </p:val>
                                        </p:tav>
                                        <p:tav tm="100000">
                                          <p:val>
                                            <p:strVal val="#ppt_x-0.05"/>
                                          </p:val>
                                        </p:tav>
                                      </p:tavLst>
                                    </p:anim>
                                    <p:anim calcmode="lin" valueType="num">
                                      <p:cBhvr>
                                        <p:cTn id="48" dur="800" decel="100000" fill="hold"/>
                                        <p:tgtEl>
                                          <p:spTgt spid="3">
                                            <p:txEl>
                                              <p:pRg st="3" end="3"/>
                                            </p:txEl>
                                          </p:spTgt>
                                        </p:tgtEl>
                                        <p:attrNameLst>
                                          <p:attrName>ppt_y</p:attrName>
                                        </p:attrNameLst>
                                      </p:cBhvr>
                                      <p:tavLst>
                                        <p:tav tm="0">
                                          <p:val>
                                            <p:strVal val="#ppt_y-0.4"/>
                                          </p:val>
                                        </p:tav>
                                        <p:tav tm="100000">
                                          <p:val>
                                            <p:strVal val="#ppt_y+0.1"/>
                                          </p:val>
                                        </p:tav>
                                      </p:tavLst>
                                    </p:anim>
                                    <p:anim calcmode="lin" valueType="num">
                                      <p:cBhvr>
                                        <p:cTn id="49" dur="200" accel="100000" fill="hold">
                                          <p:stCondLst>
                                            <p:cond delay="800"/>
                                          </p:stCondLst>
                                        </p:cTn>
                                        <p:tgtEl>
                                          <p:spTgt spid="3">
                                            <p:txEl>
                                              <p:pRg st="3" end="3"/>
                                            </p:txEl>
                                          </p:spTgt>
                                        </p:tgtEl>
                                        <p:attrNameLst>
                                          <p:attrName>ppt_x</p:attrName>
                                        </p:attrNameLst>
                                      </p:cBhvr>
                                      <p:tavLst>
                                        <p:tav tm="0">
                                          <p:val>
                                            <p:strVal val="#ppt_x-0.05"/>
                                          </p:val>
                                        </p:tav>
                                        <p:tav tm="100000">
                                          <p:val>
                                            <p:strVal val="#ppt_x"/>
                                          </p:val>
                                        </p:tav>
                                      </p:tavLst>
                                    </p:anim>
                                    <p:anim calcmode="lin" valueType="num">
                                      <p:cBhvr>
                                        <p:cTn id="50" dur="200" accel="100000" fill="hold">
                                          <p:stCondLst>
                                            <p:cond delay="800"/>
                                          </p:stCondLst>
                                        </p:cTn>
                                        <p:tgtEl>
                                          <p:spTgt spid="3">
                                            <p:txEl>
                                              <p:pRg st="3" end="3"/>
                                            </p:txEl>
                                          </p:spTgt>
                                        </p:tgtEl>
                                        <p:attrNameLst>
                                          <p:attrName>ppt_y</p:attrName>
                                        </p:attrNameLst>
                                      </p:cBhvr>
                                      <p:tavLst>
                                        <p:tav tm="0">
                                          <p:val>
                                            <p:strVal val="#ppt_y+0.1"/>
                                          </p:val>
                                        </p:tav>
                                        <p:tav tm="100000">
                                          <p:val>
                                            <p:strVal val="#ppt_y"/>
                                          </p:val>
                                        </p:tav>
                                      </p:tavLst>
                                    </p:anim>
                                  </p:childTnLst>
                                </p:cTn>
                              </p:par>
                              <p:par>
                                <p:cTn id="51" presetID="30" presetClass="entr" presetSubtype="0" fill="hold" nodeType="with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fade">
                                      <p:cBhvr>
                                        <p:cTn id="53" dur="800" decel="100000"/>
                                        <p:tgtEl>
                                          <p:spTgt spid="3">
                                            <p:txEl>
                                              <p:pRg st="4" end="4"/>
                                            </p:txEl>
                                          </p:spTgt>
                                        </p:tgtEl>
                                      </p:cBhvr>
                                    </p:animEffect>
                                    <p:anim calcmode="lin" valueType="num">
                                      <p:cBhvr>
                                        <p:cTn id="54" dur="800" decel="100000" fill="hold"/>
                                        <p:tgtEl>
                                          <p:spTgt spid="3">
                                            <p:txEl>
                                              <p:pRg st="4" end="4"/>
                                            </p:txEl>
                                          </p:spTgt>
                                        </p:tgtEl>
                                        <p:attrNameLst>
                                          <p:attrName>style.rotation</p:attrName>
                                        </p:attrNameLst>
                                      </p:cBhvr>
                                      <p:tavLst>
                                        <p:tav tm="0">
                                          <p:val>
                                            <p:fltVal val="-90"/>
                                          </p:val>
                                        </p:tav>
                                        <p:tav tm="100000">
                                          <p:val>
                                            <p:fltVal val="0"/>
                                          </p:val>
                                        </p:tav>
                                      </p:tavLst>
                                    </p:anim>
                                    <p:anim calcmode="lin" valueType="num">
                                      <p:cBhvr>
                                        <p:cTn id="55" dur="800" decel="100000" fill="hold"/>
                                        <p:tgtEl>
                                          <p:spTgt spid="3">
                                            <p:txEl>
                                              <p:pRg st="4" end="4"/>
                                            </p:txEl>
                                          </p:spTgt>
                                        </p:tgtEl>
                                        <p:attrNameLst>
                                          <p:attrName>ppt_x</p:attrName>
                                        </p:attrNameLst>
                                      </p:cBhvr>
                                      <p:tavLst>
                                        <p:tav tm="0">
                                          <p:val>
                                            <p:strVal val="#ppt_x+0.4"/>
                                          </p:val>
                                        </p:tav>
                                        <p:tav tm="100000">
                                          <p:val>
                                            <p:strVal val="#ppt_x-0.05"/>
                                          </p:val>
                                        </p:tav>
                                      </p:tavLst>
                                    </p:anim>
                                    <p:anim calcmode="lin" valueType="num">
                                      <p:cBhvr>
                                        <p:cTn id="56" dur="800" decel="100000" fill="hold"/>
                                        <p:tgtEl>
                                          <p:spTgt spid="3">
                                            <p:txEl>
                                              <p:pRg st="4" end="4"/>
                                            </p:txEl>
                                          </p:spTgt>
                                        </p:tgtEl>
                                        <p:attrNameLst>
                                          <p:attrName>ppt_y</p:attrName>
                                        </p:attrNameLst>
                                      </p:cBhvr>
                                      <p:tavLst>
                                        <p:tav tm="0">
                                          <p:val>
                                            <p:strVal val="#ppt_y-0.4"/>
                                          </p:val>
                                        </p:tav>
                                        <p:tav tm="100000">
                                          <p:val>
                                            <p:strVal val="#ppt_y+0.1"/>
                                          </p:val>
                                        </p:tav>
                                      </p:tavLst>
                                    </p:anim>
                                    <p:anim calcmode="lin" valueType="num">
                                      <p:cBhvr>
                                        <p:cTn id="57" dur="200" accel="100000" fill="hold">
                                          <p:stCondLst>
                                            <p:cond delay="800"/>
                                          </p:stCondLst>
                                        </p:cTn>
                                        <p:tgtEl>
                                          <p:spTgt spid="3">
                                            <p:txEl>
                                              <p:pRg st="4" end="4"/>
                                            </p:txEl>
                                          </p:spTgt>
                                        </p:tgtEl>
                                        <p:attrNameLst>
                                          <p:attrName>ppt_x</p:attrName>
                                        </p:attrNameLst>
                                      </p:cBhvr>
                                      <p:tavLst>
                                        <p:tav tm="0">
                                          <p:val>
                                            <p:strVal val="#ppt_x-0.05"/>
                                          </p:val>
                                        </p:tav>
                                        <p:tav tm="100000">
                                          <p:val>
                                            <p:strVal val="#ppt_x"/>
                                          </p:val>
                                        </p:tav>
                                      </p:tavLst>
                                    </p:anim>
                                    <p:anim calcmode="lin" valueType="num">
                                      <p:cBhvr>
                                        <p:cTn id="58" dur="200" accel="100000" fill="hold">
                                          <p:stCondLst>
                                            <p:cond delay="800"/>
                                          </p:stCondLst>
                                        </p:cTn>
                                        <p:tgtEl>
                                          <p:spTgt spid="3">
                                            <p:txEl>
                                              <p:pRg st="4" end="4"/>
                                            </p:txEl>
                                          </p:spTgt>
                                        </p:tgtEl>
                                        <p:attrNameLst>
                                          <p:attrName>ppt_y</p:attrName>
                                        </p:attrNameLst>
                                      </p:cBhvr>
                                      <p:tavLst>
                                        <p:tav tm="0">
                                          <p:val>
                                            <p:strVal val="#ppt_y+0.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30" presetClass="entr" presetSubtype="0" fill="hold" nodeType="click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800" decel="100000"/>
                                        <p:tgtEl>
                                          <p:spTgt spid="3">
                                            <p:txEl>
                                              <p:pRg st="6" end="6"/>
                                            </p:txEl>
                                          </p:spTgt>
                                        </p:tgtEl>
                                      </p:cBhvr>
                                    </p:animEffect>
                                    <p:anim calcmode="lin" valueType="num">
                                      <p:cBhvr>
                                        <p:cTn id="64" dur="800" decel="100000" fill="hold"/>
                                        <p:tgtEl>
                                          <p:spTgt spid="3">
                                            <p:txEl>
                                              <p:pRg st="6" end="6"/>
                                            </p:txEl>
                                          </p:spTgt>
                                        </p:tgtEl>
                                        <p:attrNameLst>
                                          <p:attrName>style.rotation</p:attrName>
                                        </p:attrNameLst>
                                      </p:cBhvr>
                                      <p:tavLst>
                                        <p:tav tm="0">
                                          <p:val>
                                            <p:fltVal val="-90"/>
                                          </p:val>
                                        </p:tav>
                                        <p:tav tm="100000">
                                          <p:val>
                                            <p:fltVal val="0"/>
                                          </p:val>
                                        </p:tav>
                                      </p:tavLst>
                                    </p:anim>
                                    <p:anim calcmode="lin" valueType="num">
                                      <p:cBhvr>
                                        <p:cTn id="65" dur="800" decel="100000" fill="hold"/>
                                        <p:tgtEl>
                                          <p:spTgt spid="3">
                                            <p:txEl>
                                              <p:pRg st="6" end="6"/>
                                            </p:txEl>
                                          </p:spTgt>
                                        </p:tgtEl>
                                        <p:attrNameLst>
                                          <p:attrName>ppt_x</p:attrName>
                                        </p:attrNameLst>
                                      </p:cBhvr>
                                      <p:tavLst>
                                        <p:tav tm="0">
                                          <p:val>
                                            <p:strVal val="#ppt_x+0.4"/>
                                          </p:val>
                                        </p:tav>
                                        <p:tav tm="100000">
                                          <p:val>
                                            <p:strVal val="#ppt_x-0.05"/>
                                          </p:val>
                                        </p:tav>
                                      </p:tavLst>
                                    </p:anim>
                                    <p:anim calcmode="lin" valueType="num">
                                      <p:cBhvr>
                                        <p:cTn id="66" dur="800" decel="100000" fill="hold"/>
                                        <p:tgtEl>
                                          <p:spTgt spid="3">
                                            <p:txEl>
                                              <p:pRg st="6" end="6"/>
                                            </p:txEl>
                                          </p:spTgt>
                                        </p:tgtEl>
                                        <p:attrNameLst>
                                          <p:attrName>ppt_y</p:attrName>
                                        </p:attrNameLst>
                                      </p:cBhvr>
                                      <p:tavLst>
                                        <p:tav tm="0">
                                          <p:val>
                                            <p:strVal val="#ppt_y-0.4"/>
                                          </p:val>
                                        </p:tav>
                                        <p:tav tm="100000">
                                          <p:val>
                                            <p:strVal val="#ppt_y+0.1"/>
                                          </p:val>
                                        </p:tav>
                                      </p:tavLst>
                                    </p:anim>
                                    <p:anim calcmode="lin" valueType="num">
                                      <p:cBhvr>
                                        <p:cTn id="67" dur="200" accel="100000" fill="hold">
                                          <p:stCondLst>
                                            <p:cond delay="800"/>
                                          </p:stCondLst>
                                        </p:cTn>
                                        <p:tgtEl>
                                          <p:spTgt spid="3">
                                            <p:txEl>
                                              <p:pRg st="6" end="6"/>
                                            </p:txEl>
                                          </p:spTgt>
                                        </p:tgtEl>
                                        <p:attrNameLst>
                                          <p:attrName>ppt_x</p:attrName>
                                        </p:attrNameLst>
                                      </p:cBhvr>
                                      <p:tavLst>
                                        <p:tav tm="0">
                                          <p:val>
                                            <p:strVal val="#ppt_x-0.05"/>
                                          </p:val>
                                        </p:tav>
                                        <p:tav tm="100000">
                                          <p:val>
                                            <p:strVal val="#ppt_x"/>
                                          </p:val>
                                        </p:tav>
                                      </p:tavLst>
                                    </p:anim>
                                    <p:anim calcmode="lin" valueType="num">
                                      <p:cBhvr>
                                        <p:cTn id="68" dur="200" accel="100000" fill="hold">
                                          <p:stCondLst>
                                            <p:cond delay="800"/>
                                          </p:stCondLst>
                                        </p:cTn>
                                        <p:tgtEl>
                                          <p:spTgt spid="3">
                                            <p:txEl>
                                              <p:pRg st="6" end="6"/>
                                            </p:txEl>
                                          </p:spTgt>
                                        </p:tgtEl>
                                        <p:attrNameLst>
                                          <p:attrName>ppt_y</p:attrName>
                                        </p:attrNameLst>
                                      </p:cBhvr>
                                      <p:tavLst>
                                        <p:tav tm="0">
                                          <p:val>
                                            <p:strVal val="#ppt_y+0.1"/>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0" presetClass="entr" presetSubtype="0" fill="hold" nodeType="clickEffect">
                                  <p:stCondLst>
                                    <p:cond delay="0"/>
                                  </p:stCondLst>
                                  <p:childTnLst>
                                    <p:set>
                                      <p:cBhvr>
                                        <p:cTn id="72" dur="1" fill="hold">
                                          <p:stCondLst>
                                            <p:cond delay="0"/>
                                          </p:stCondLst>
                                        </p:cTn>
                                        <p:tgtEl>
                                          <p:spTgt spid="3">
                                            <p:txEl>
                                              <p:pRg st="7" end="7"/>
                                            </p:txEl>
                                          </p:spTgt>
                                        </p:tgtEl>
                                        <p:attrNameLst>
                                          <p:attrName>style.visibility</p:attrName>
                                        </p:attrNameLst>
                                      </p:cBhvr>
                                      <p:to>
                                        <p:strVal val="visible"/>
                                      </p:to>
                                    </p:set>
                                    <p:animEffect transition="in" filter="fade">
                                      <p:cBhvr>
                                        <p:cTn id="73" dur="800" decel="100000"/>
                                        <p:tgtEl>
                                          <p:spTgt spid="3">
                                            <p:txEl>
                                              <p:pRg st="7" end="7"/>
                                            </p:txEl>
                                          </p:spTgt>
                                        </p:tgtEl>
                                      </p:cBhvr>
                                    </p:animEffect>
                                    <p:anim calcmode="lin" valueType="num">
                                      <p:cBhvr>
                                        <p:cTn id="74" dur="800" decel="100000" fill="hold"/>
                                        <p:tgtEl>
                                          <p:spTgt spid="3">
                                            <p:txEl>
                                              <p:pRg st="7" end="7"/>
                                            </p:txEl>
                                          </p:spTgt>
                                        </p:tgtEl>
                                        <p:attrNameLst>
                                          <p:attrName>style.rotation</p:attrName>
                                        </p:attrNameLst>
                                      </p:cBhvr>
                                      <p:tavLst>
                                        <p:tav tm="0">
                                          <p:val>
                                            <p:fltVal val="-90"/>
                                          </p:val>
                                        </p:tav>
                                        <p:tav tm="100000">
                                          <p:val>
                                            <p:fltVal val="0"/>
                                          </p:val>
                                        </p:tav>
                                      </p:tavLst>
                                    </p:anim>
                                    <p:anim calcmode="lin" valueType="num">
                                      <p:cBhvr>
                                        <p:cTn id="75" dur="800" decel="100000" fill="hold"/>
                                        <p:tgtEl>
                                          <p:spTgt spid="3">
                                            <p:txEl>
                                              <p:pRg st="7" end="7"/>
                                            </p:txEl>
                                          </p:spTgt>
                                        </p:tgtEl>
                                        <p:attrNameLst>
                                          <p:attrName>ppt_x</p:attrName>
                                        </p:attrNameLst>
                                      </p:cBhvr>
                                      <p:tavLst>
                                        <p:tav tm="0">
                                          <p:val>
                                            <p:strVal val="#ppt_x+0.4"/>
                                          </p:val>
                                        </p:tav>
                                        <p:tav tm="100000">
                                          <p:val>
                                            <p:strVal val="#ppt_x-0.05"/>
                                          </p:val>
                                        </p:tav>
                                      </p:tavLst>
                                    </p:anim>
                                    <p:anim calcmode="lin" valueType="num">
                                      <p:cBhvr>
                                        <p:cTn id="76" dur="800" decel="100000" fill="hold"/>
                                        <p:tgtEl>
                                          <p:spTgt spid="3">
                                            <p:txEl>
                                              <p:pRg st="7" end="7"/>
                                            </p:txEl>
                                          </p:spTgt>
                                        </p:tgtEl>
                                        <p:attrNameLst>
                                          <p:attrName>ppt_y</p:attrName>
                                        </p:attrNameLst>
                                      </p:cBhvr>
                                      <p:tavLst>
                                        <p:tav tm="0">
                                          <p:val>
                                            <p:strVal val="#ppt_y-0.4"/>
                                          </p:val>
                                        </p:tav>
                                        <p:tav tm="100000">
                                          <p:val>
                                            <p:strVal val="#ppt_y+0.1"/>
                                          </p:val>
                                        </p:tav>
                                      </p:tavLst>
                                    </p:anim>
                                    <p:anim calcmode="lin" valueType="num">
                                      <p:cBhvr>
                                        <p:cTn id="77" dur="200" accel="100000" fill="hold">
                                          <p:stCondLst>
                                            <p:cond delay="800"/>
                                          </p:stCondLst>
                                        </p:cTn>
                                        <p:tgtEl>
                                          <p:spTgt spid="3">
                                            <p:txEl>
                                              <p:pRg st="7" end="7"/>
                                            </p:txEl>
                                          </p:spTgt>
                                        </p:tgtEl>
                                        <p:attrNameLst>
                                          <p:attrName>ppt_x</p:attrName>
                                        </p:attrNameLst>
                                      </p:cBhvr>
                                      <p:tavLst>
                                        <p:tav tm="0">
                                          <p:val>
                                            <p:strVal val="#ppt_x-0.05"/>
                                          </p:val>
                                        </p:tav>
                                        <p:tav tm="100000">
                                          <p:val>
                                            <p:strVal val="#ppt_x"/>
                                          </p:val>
                                        </p:tav>
                                      </p:tavLst>
                                    </p:anim>
                                    <p:anim calcmode="lin" valueType="num">
                                      <p:cBhvr>
                                        <p:cTn id="78" dur="200" accel="100000" fill="hold">
                                          <p:stCondLst>
                                            <p:cond delay="800"/>
                                          </p:stCondLst>
                                        </p:cTn>
                                        <p:tgtEl>
                                          <p:spTgt spid="3">
                                            <p:txEl>
                                              <p:pRg st="7" end="7"/>
                                            </p:txEl>
                                          </p:spTgt>
                                        </p:tgtEl>
                                        <p:attrNameLst>
                                          <p:attrName>ppt_y</p:attrName>
                                        </p:attrNameLst>
                                      </p:cBhvr>
                                      <p:tavLst>
                                        <p:tav tm="0">
                                          <p:val>
                                            <p:strVal val="#ppt_y+0.1"/>
                                          </p:val>
                                        </p:tav>
                                        <p:tav tm="100000">
                                          <p:val>
                                            <p:strVal val="#ppt_y"/>
                                          </p:val>
                                        </p:tav>
                                      </p:tavLst>
                                    </p:anim>
                                  </p:childTnLst>
                                </p:cTn>
                              </p:par>
                              <p:par>
                                <p:cTn id="79" presetID="30" presetClass="entr" presetSubtype="0" fill="hold" nodeType="withEffect">
                                  <p:stCondLst>
                                    <p:cond delay="0"/>
                                  </p:stCondLst>
                                  <p:childTnLst>
                                    <p:set>
                                      <p:cBhvr>
                                        <p:cTn id="80" dur="1" fill="hold">
                                          <p:stCondLst>
                                            <p:cond delay="0"/>
                                          </p:stCondLst>
                                        </p:cTn>
                                        <p:tgtEl>
                                          <p:spTgt spid="3">
                                            <p:txEl>
                                              <p:pRg st="8" end="8"/>
                                            </p:txEl>
                                          </p:spTgt>
                                        </p:tgtEl>
                                        <p:attrNameLst>
                                          <p:attrName>style.visibility</p:attrName>
                                        </p:attrNameLst>
                                      </p:cBhvr>
                                      <p:to>
                                        <p:strVal val="visible"/>
                                      </p:to>
                                    </p:set>
                                    <p:animEffect transition="in" filter="fade">
                                      <p:cBhvr>
                                        <p:cTn id="81" dur="800" decel="100000"/>
                                        <p:tgtEl>
                                          <p:spTgt spid="3">
                                            <p:txEl>
                                              <p:pRg st="8" end="8"/>
                                            </p:txEl>
                                          </p:spTgt>
                                        </p:tgtEl>
                                      </p:cBhvr>
                                    </p:animEffect>
                                    <p:anim calcmode="lin" valueType="num">
                                      <p:cBhvr>
                                        <p:cTn id="82" dur="800" decel="100000" fill="hold"/>
                                        <p:tgtEl>
                                          <p:spTgt spid="3">
                                            <p:txEl>
                                              <p:pRg st="8" end="8"/>
                                            </p:txEl>
                                          </p:spTgt>
                                        </p:tgtEl>
                                        <p:attrNameLst>
                                          <p:attrName>style.rotation</p:attrName>
                                        </p:attrNameLst>
                                      </p:cBhvr>
                                      <p:tavLst>
                                        <p:tav tm="0">
                                          <p:val>
                                            <p:fltVal val="-90"/>
                                          </p:val>
                                        </p:tav>
                                        <p:tav tm="100000">
                                          <p:val>
                                            <p:fltVal val="0"/>
                                          </p:val>
                                        </p:tav>
                                      </p:tavLst>
                                    </p:anim>
                                    <p:anim calcmode="lin" valueType="num">
                                      <p:cBhvr>
                                        <p:cTn id="83" dur="800" decel="100000" fill="hold"/>
                                        <p:tgtEl>
                                          <p:spTgt spid="3">
                                            <p:txEl>
                                              <p:pRg st="8" end="8"/>
                                            </p:txEl>
                                          </p:spTgt>
                                        </p:tgtEl>
                                        <p:attrNameLst>
                                          <p:attrName>ppt_x</p:attrName>
                                        </p:attrNameLst>
                                      </p:cBhvr>
                                      <p:tavLst>
                                        <p:tav tm="0">
                                          <p:val>
                                            <p:strVal val="#ppt_x+0.4"/>
                                          </p:val>
                                        </p:tav>
                                        <p:tav tm="100000">
                                          <p:val>
                                            <p:strVal val="#ppt_x-0.05"/>
                                          </p:val>
                                        </p:tav>
                                      </p:tavLst>
                                    </p:anim>
                                    <p:anim calcmode="lin" valueType="num">
                                      <p:cBhvr>
                                        <p:cTn id="84" dur="800" decel="100000" fill="hold"/>
                                        <p:tgtEl>
                                          <p:spTgt spid="3">
                                            <p:txEl>
                                              <p:pRg st="8" end="8"/>
                                            </p:txEl>
                                          </p:spTgt>
                                        </p:tgtEl>
                                        <p:attrNameLst>
                                          <p:attrName>ppt_y</p:attrName>
                                        </p:attrNameLst>
                                      </p:cBhvr>
                                      <p:tavLst>
                                        <p:tav tm="0">
                                          <p:val>
                                            <p:strVal val="#ppt_y-0.4"/>
                                          </p:val>
                                        </p:tav>
                                        <p:tav tm="100000">
                                          <p:val>
                                            <p:strVal val="#ppt_y+0.1"/>
                                          </p:val>
                                        </p:tav>
                                      </p:tavLst>
                                    </p:anim>
                                    <p:anim calcmode="lin" valueType="num">
                                      <p:cBhvr>
                                        <p:cTn id="85" dur="200" accel="100000" fill="hold">
                                          <p:stCondLst>
                                            <p:cond delay="800"/>
                                          </p:stCondLst>
                                        </p:cTn>
                                        <p:tgtEl>
                                          <p:spTgt spid="3">
                                            <p:txEl>
                                              <p:pRg st="8" end="8"/>
                                            </p:txEl>
                                          </p:spTgt>
                                        </p:tgtEl>
                                        <p:attrNameLst>
                                          <p:attrName>ppt_x</p:attrName>
                                        </p:attrNameLst>
                                      </p:cBhvr>
                                      <p:tavLst>
                                        <p:tav tm="0">
                                          <p:val>
                                            <p:strVal val="#ppt_x-0.05"/>
                                          </p:val>
                                        </p:tav>
                                        <p:tav tm="100000">
                                          <p:val>
                                            <p:strVal val="#ppt_x"/>
                                          </p:val>
                                        </p:tav>
                                      </p:tavLst>
                                    </p:anim>
                                    <p:anim calcmode="lin" valueType="num">
                                      <p:cBhvr>
                                        <p:cTn id="86" dur="200" accel="100000" fill="hold">
                                          <p:stCondLst>
                                            <p:cond delay="800"/>
                                          </p:stCondLst>
                                        </p:cTn>
                                        <p:tgtEl>
                                          <p:spTgt spid="3">
                                            <p:txEl>
                                              <p:pRg st="8" end="8"/>
                                            </p:txEl>
                                          </p:spTgt>
                                        </p:tgtEl>
                                        <p:attrNameLst>
                                          <p:attrName>ppt_y</p:attrName>
                                        </p:attrNameLst>
                                      </p:cBhvr>
                                      <p:tavLst>
                                        <p:tav tm="0">
                                          <p:val>
                                            <p:strVal val="#ppt_y+0.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30" presetClass="entr" presetSubtype="0" fill="hold" nodeType="clickEffect">
                                  <p:stCondLst>
                                    <p:cond delay="0"/>
                                  </p:stCondLst>
                                  <p:childTnLst>
                                    <p:set>
                                      <p:cBhvr>
                                        <p:cTn id="90" dur="1" fill="hold">
                                          <p:stCondLst>
                                            <p:cond delay="0"/>
                                          </p:stCondLst>
                                        </p:cTn>
                                        <p:tgtEl>
                                          <p:spTgt spid="3">
                                            <p:txEl>
                                              <p:pRg st="10" end="10"/>
                                            </p:txEl>
                                          </p:spTgt>
                                        </p:tgtEl>
                                        <p:attrNameLst>
                                          <p:attrName>style.visibility</p:attrName>
                                        </p:attrNameLst>
                                      </p:cBhvr>
                                      <p:to>
                                        <p:strVal val="visible"/>
                                      </p:to>
                                    </p:set>
                                    <p:animEffect transition="in" filter="fade">
                                      <p:cBhvr>
                                        <p:cTn id="91" dur="800" decel="100000"/>
                                        <p:tgtEl>
                                          <p:spTgt spid="3">
                                            <p:txEl>
                                              <p:pRg st="10" end="10"/>
                                            </p:txEl>
                                          </p:spTgt>
                                        </p:tgtEl>
                                      </p:cBhvr>
                                    </p:animEffect>
                                    <p:anim calcmode="lin" valueType="num">
                                      <p:cBhvr>
                                        <p:cTn id="92" dur="800" decel="100000" fill="hold"/>
                                        <p:tgtEl>
                                          <p:spTgt spid="3">
                                            <p:txEl>
                                              <p:pRg st="10" end="10"/>
                                            </p:txEl>
                                          </p:spTgt>
                                        </p:tgtEl>
                                        <p:attrNameLst>
                                          <p:attrName>style.rotation</p:attrName>
                                        </p:attrNameLst>
                                      </p:cBhvr>
                                      <p:tavLst>
                                        <p:tav tm="0">
                                          <p:val>
                                            <p:fltVal val="-90"/>
                                          </p:val>
                                        </p:tav>
                                        <p:tav tm="100000">
                                          <p:val>
                                            <p:fltVal val="0"/>
                                          </p:val>
                                        </p:tav>
                                      </p:tavLst>
                                    </p:anim>
                                    <p:anim calcmode="lin" valueType="num">
                                      <p:cBhvr>
                                        <p:cTn id="93" dur="800" decel="100000" fill="hold"/>
                                        <p:tgtEl>
                                          <p:spTgt spid="3">
                                            <p:txEl>
                                              <p:pRg st="10" end="10"/>
                                            </p:txEl>
                                          </p:spTgt>
                                        </p:tgtEl>
                                        <p:attrNameLst>
                                          <p:attrName>ppt_x</p:attrName>
                                        </p:attrNameLst>
                                      </p:cBhvr>
                                      <p:tavLst>
                                        <p:tav tm="0">
                                          <p:val>
                                            <p:strVal val="#ppt_x+0.4"/>
                                          </p:val>
                                        </p:tav>
                                        <p:tav tm="100000">
                                          <p:val>
                                            <p:strVal val="#ppt_x-0.05"/>
                                          </p:val>
                                        </p:tav>
                                      </p:tavLst>
                                    </p:anim>
                                    <p:anim calcmode="lin" valueType="num">
                                      <p:cBhvr>
                                        <p:cTn id="94" dur="800" decel="100000" fill="hold"/>
                                        <p:tgtEl>
                                          <p:spTgt spid="3">
                                            <p:txEl>
                                              <p:pRg st="10" end="10"/>
                                            </p:txEl>
                                          </p:spTgt>
                                        </p:tgtEl>
                                        <p:attrNameLst>
                                          <p:attrName>ppt_y</p:attrName>
                                        </p:attrNameLst>
                                      </p:cBhvr>
                                      <p:tavLst>
                                        <p:tav tm="0">
                                          <p:val>
                                            <p:strVal val="#ppt_y-0.4"/>
                                          </p:val>
                                        </p:tav>
                                        <p:tav tm="100000">
                                          <p:val>
                                            <p:strVal val="#ppt_y+0.1"/>
                                          </p:val>
                                        </p:tav>
                                      </p:tavLst>
                                    </p:anim>
                                    <p:anim calcmode="lin" valueType="num">
                                      <p:cBhvr>
                                        <p:cTn id="95" dur="200" accel="100000" fill="hold">
                                          <p:stCondLst>
                                            <p:cond delay="800"/>
                                          </p:stCondLst>
                                        </p:cTn>
                                        <p:tgtEl>
                                          <p:spTgt spid="3">
                                            <p:txEl>
                                              <p:pRg st="10" end="10"/>
                                            </p:txEl>
                                          </p:spTgt>
                                        </p:tgtEl>
                                        <p:attrNameLst>
                                          <p:attrName>ppt_x</p:attrName>
                                        </p:attrNameLst>
                                      </p:cBhvr>
                                      <p:tavLst>
                                        <p:tav tm="0">
                                          <p:val>
                                            <p:strVal val="#ppt_x-0.05"/>
                                          </p:val>
                                        </p:tav>
                                        <p:tav tm="100000">
                                          <p:val>
                                            <p:strVal val="#ppt_x"/>
                                          </p:val>
                                        </p:tav>
                                      </p:tavLst>
                                    </p:anim>
                                    <p:anim calcmode="lin" valueType="num">
                                      <p:cBhvr>
                                        <p:cTn id="96" dur="200" accel="100000" fill="hold">
                                          <p:stCondLst>
                                            <p:cond delay="800"/>
                                          </p:stCondLst>
                                        </p:cTn>
                                        <p:tgtEl>
                                          <p:spTgt spid="3">
                                            <p:txEl>
                                              <p:pRg st="10" end="10"/>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764704"/>
            <a:ext cx="7859216" cy="5505475"/>
          </a:xfrm>
        </p:spPr>
        <p:txBody>
          <a:bodyPr>
            <a:normAutofit/>
          </a:bodyPr>
          <a:lstStyle/>
          <a:p>
            <a:pPr algn="just">
              <a:buNone/>
            </a:pPr>
            <a:r>
              <a:rPr lang="es-MX" sz="2000" b="1" dirty="0" smtClean="0"/>
              <a:t>	Talcos</a:t>
            </a:r>
            <a:r>
              <a:rPr lang="es-MX" sz="2000" dirty="0" smtClean="0"/>
              <a:t>: Son finos polvos medicinales encaminados a ser espolvoreados sobre la piel por medio de un recipiente esparcidor.</a:t>
            </a:r>
          </a:p>
          <a:p>
            <a:pPr algn="just">
              <a:buNone/>
            </a:pPr>
            <a:r>
              <a:rPr lang="es-MX" sz="2000" dirty="0" smtClean="0"/>
              <a:t>	</a:t>
            </a:r>
          </a:p>
          <a:p>
            <a:pPr algn="just">
              <a:buNone/>
            </a:pPr>
            <a:r>
              <a:rPr lang="es-MX" sz="2000" dirty="0" smtClean="0"/>
              <a:t>	Bases para talco:</a:t>
            </a:r>
          </a:p>
          <a:p>
            <a:pPr lvl="0" algn="ctr">
              <a:buFont typeface="Wingdings" pitchFamily="2" charset="2"/>
              <a:buChar char="ü"/>
            </a:pPr>
            <a:r>
              <a:rPr lang="es-MX" sz="2000" dirty="0" err="1" smtClean="0"/>
              <a:t>Kaolin</a:t>
            </a:r>
            <a:endParaRPr lang="es-MX" sz="2000" dirty="0" smtClean="0"/>
          </a:p>
          <a:p>
            <a:pPr lvl="0" algn="ctr">
              <a:buFont typeface="Wingdings" pitchFamily="2" charset="2"/>
              <a:buChar char="ü"/>
            </a:pPr>
            <a:r>
              <a:rPr lang="es-MX" sz="2000" dirty="0" smtClean="0"/>
              <a:t>Bentonita</a:t>
            </a:r>
          </a:p>
          <a:p>
            <a:pPr lvl="0" algn="ctr">
              <a:buFont typeface="Wingdings" pitchFamily="2" charset="2"/>
              <a:buChar char="ü"/>
            </a:pPr>
            <a:r>
              <a:rPr lang="es-MX" sz="2000" dirty="0" smtClean="0"/>
              <a:t>Carbonato de Mg</a:t>
            </a:r>
          </a:p>
          <a:p>
            <a:pPr lvl="0" algn="ctr">
              <a:buFont typeface="Wingdings" pitchFamily="2" charset="2"/>
              <a:buChar char="ü"/>
            </a:pPr>
            <a:r>
              <a:rPr lang="es-MX" sz="2000" dirty="0" smtClean="0"/>
              <a:t>Almidón de maíz</a:t>
            </a:r>
          </a:p>
          <a:p>
            <a:pPr lvl="0" algn="ctr">
              <a:buFont typeface="Wingdings" pitchFamily="2" charset="2"/>
              <a:buChar char="ü"/>
            </a:pPr>
            <a:endParaRPr lang="es-MX" sz="2000" dirty="0" smtClean="0"/>
          </a:p>
          <a:p>
            <a:pPr algn="just"/>
            <a:r>
              <a:rPr lang="es-MX" sz="2000" dirty="0" smtClean="0"/>
              <a:t>Las bases para talco absorben secreciones, teniendo un efecto secante.</a:t>
            </a:r>
          </a:p>
          <a:p>
            <a:pPr algn="just"/>
            <a:r>
              <a:rPr lang="es-MX" sz="2000" dirty="0" smtClean="0"/>
              <a:t>Descongestiona los poros para evitar que se acumulen las grasas.</a:t>
            </a:r>
          </a:p>
          <a:p>
            <a:pPr algn="just"/>
            <a:r>
              <a:rPr lang="es-MX" sz="2000" dirty="0" smtClean="0"/>
              <a:t>Favorecen la liberación de calor y producen enfriamiento. </a:t>
            </a:r>
          </a:p>
          <a:p>
            <a:pPr algn="just"/>
            <a:r>
              <a:rPr lang="es-MX" sz="2000" dirty="0" smtClean="0"/>
              <a:t>Protegen de la irritación y la fricción, porque sus partículas son muy finas.</a:t>
            </a:r>
            <a:endParaRPr lang="es-MX" sz="2000" dirty="0"/>
          </a:p>
        </p:txBody>
      </p:sp>
      <p:pic>
        <p:nvPicPr>
          <p:cNvPr id="4" name="3 Imagen" descr="talco_casero.jpg"/>
          <p:cNvPicPr>
            <a:picLocks noChangeAspect="1"/>
          </p:cNvPicPr>
          <p:nvPr/>
        </p:nvPicPr>
        <p:blipFill>
          <a:blip r:embed="rId2" cstate="print"/>
          <a:stretch>
            <a:fillRect/>
          </a:stretch>
        </p:blipFill>
        <p:spPr>
          <a:xfrm>
            <a:off x="6012160" y="1772816"/>
            <a:ext cx="2471936" cy="1853952"/>
          </a:xfrm>
          <a:prstGeom prst="rect">
            <a:avLst/>
          </a:prstGeom>
        </p:spPr>
      </p:pic>
      <p:pic>
        <p:nvPicPr>
          <p:cNvPr id="5" name="4 Imagen" descr="POLVOS TALCOS.jpg"/>
          <p:cNvPicPr>
            <a:picLocks noChangeAspect="1"/>
          </p:cNvPicPr>
          <p:nvPr/>
        </p:nvPicPr>
        <p:blipFill>
          <a:blip r:embed="rId3" cstate="print"/>
          <a:stretch>
            <a:fillRect/>
          </a:stretch>
        </p:blipFill>
        <p:spPr>
          <a:xfrm>
            <a:off x="1115616" y="2132856"/>
            <a:ext cx="1296144" cy="1812201"/>
          </a:xfrm>
          <a:prstGeom prst="rect">
            <a:avLst/>
          </a:prstGeom>
        </p:spPr>
      </p:pic>
    </p:spTree>
    <p:extLst>
      <p:ext uri="{BB962C8B-B14F-4D97-AF65-F5344CB8AC3E}">
        <p14:creationId xmlns:p14="http://schemas.microsoft.com/office/powerpoint/2010/main" val="3169161898"/>
      </p:ext>
    </p:extLst>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80">
                                          <p:stCondLst>
                                            <p:cond delay="0"/>
                                          </p:stCondLst>
                                        </p:cTn>
                                        <p:tgtEl>
                                          <p:spTgt spid="3">
                                            <p:txEl>
                                              <p:pRg st="0" end="0"/>
                                            </p:txEl>
                                          </p:spTgt>
                                        </p:tgtEl>
                                      </p:cBhvr>
                                    </p:animEffect>
                                    <p:anim calcmode="lin" valueType="num">
                                      <p:cBhvr>
                                        <p:cTn id="8" dur="1822" tmFilter="0,0; 0.14,0.36; 0.43,0.73; 0.71,0.91; 1.0,1.0">
                                          <p:stCondLst>
                                            <p:cond delay="0"/>
                                          </p:stCondLst>
                                        </p:cTn>
                                        <p:tgtEl>
                                          <p:spTgt spid="3">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xEl>
                                              <p:pRg st="0" end="0"/>
                                            </p:txEl>
                                          </p:spTgt>
                                        </p:tgtEl>
                                      </p:cBhvr>
                                      <p:to x="100000" y="60000"/>
                                    </p:animScale>
                                    <p:animScale>
                                      <p:cBhvr>
                                        <p:cTn id="14" dur="166" decel="50000">
                                          <p:stCondLst>
                                            <p:cond delay="676"/>
                                          </p:stCondLst>
                                        </p:cTn>
                                        <p:tgtEl>
                                          <p:spTgt spid="3">
                                            <p:txEl>
                                              <p:pRg st="0" end="0"/>
                                            </p:txEl>
                                          </p:spTgt>
                                        </p:tgtEl>
                                      </p:cBhvr>
                                      <p:to x="100000" y="100000"/>
                                    </p:animScale>
                                    <p:animScale>
                                      <p:cBhvr>
                                        <p:cTn id="15" dur="26">
                                          <p:stCondLst>
                                            <p:cond delay="1312"/>
                                          </p:stCondLst>
                                        </p:cTn>
                                        <p:tgtEl>
                                          <p:spTgt spid="3">
                                            <p:txEl>
                                              <p:pRg st="0" end="0"/>
                                            </p:txEl>
                                          </p:spTgt>
                                        </p:tgtEl>
                                      </p:cBhvr>
                                      <p:to x="100000" y="80000"/>
                                    </p:animScale>
                                    <p:animScale>
                                      <p:cBhvr>
                                        <p:cTn id="16" dur="166" decel="50000">
                                          <p:stCondLst>
                                            <p:cond delay="1338"/>
                                          </p:stCondLst>
                                        </p:cTn>
                                        <p:tgtEl>
                                          <p:spTgt spid="3">
                                            <p:txEl>
                                              <p:pRg st="0" end="0"/>
                                            </p:txEl>
                                          </p:spTgt>
                                        </p:tgtEl>
                                      </p:cBhvr>
                                      <p:to x="100000" y="100000"/>
                                    </p:animScale>
                                    <p:animScale>
                                      <p:cBhvr>
                                        <p:cTn id="17" dur="26">
                                          <p:stCondLst>
                                            <p:cond delay="1642"/>
                                          </p:stCondLst>
                                        </p:cTn>
                                        <p:tgtEl>
                                          <p:spTgt spid="3">
                                            <p:txEl>
                                              <p:pRg st="0" end="0"/>
                                            </p:txEl>
                                          </p:spTgt>
                                        </p:tgtEl>
                                      </p:cBhvr>
                                      <p:to x="100000" y="90000"/>
                                    </p:animScale>
                                    <p:animScale>
                                      <p:cBhvr>
                                        <p:cTn id="18" dur="166" decel="50000">
                                          <p:stCondLst>
                                            <p:cond delay="1668"/>
                                          </p:stCondLst>
                                        </p:cTn>
                                        <p:tgtEl>
                                          <p:spTgt spid="3">
                                            <p:txEl>
                                              <p:pRg st="0" end="0"/>
                                            </p:txEl>
                                          </p:spTgt>
                                        </p:tgtEl>
                                      </p:cBhvr>
                                      <p:to x="100000" y="100000"/>
                                    </p:animScale>
                                    <p:animScale>
                                      <p:cBhvr>
                                        <p:cTn id="19" dur="26">
                                          <p:stCondLst>
                                            <p:cond delay="1808"/>
                                          </p:stCondLst>
                                        </p:cTn>
                                        <p:tgtEl>
                                          <p:spTgt spid="3">
                                            <p:txEl>
                                              <p:pRg st="0" end="0"/>
                                            </p:txEl>
                                          </p:spTgt>
                                        </p:tgtEl>
                                      </p:cBhvr>
                                      <p:to x="100000" y="95000"/>
                                    </p:animScale>
                                    <p:animScale>
                                      <p:cBhvr>
                                        <p:cTn id="20" dur="166" decel="50000">
                                          <p:stCondLst>
                                            <p:cond delay="1834"/>
                                          </p:stCondLst>
                                        </p:cTn>
                                        <p:tgtEl>
                                          <p:spTgt spid="3">
                                            <p:txEl>
                                              <p:pRg st="0" end="0"/>
                                            </p:txEl>
                                          </p:spTgt>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290">
                                          <p:stCondLst>
                                            <p:cond delay="0"/>
                                          </p:stCondLst>
                                        </p:cTn>
                                        <p:tgtEl>
                                          <p:spTgt spid="5"/>
                                        </p:tgtEl>
                                      </p:cBhvr>
                                    </p:animEffect>
                                    <p:anim calcmode="lin" valueType="num">
                                      <p:cBhvr>
                                        <p:cTn id="26" dur="911"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7" dur="332"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8" dur="332" tmFilter="0, 0; 0.125,0.2665; 0.25,0.4; 0.375,0.465; 0.5,0.5;  0.625,0.535; 0.75,0.6; 0.875,0.7335; 1,1">
                                          <p:stCondLst>
                                            <p:cond delay="332"/>
                                          </p:stCondLst>
                                        </p:cTn>
                                        <p:tgtEl>
                                          <p:spTgt spid="5"/>
                                        </p:tgtEl>
                                        <p:attrNameLst>
                                          <p:attrName>ppt_y</p:attrName>
                                        </p:attrNameLst>
                                      </p:cBhvr>
                                      <p:tavLst>
                                        <p:tav tm="0" fmla="#ppt_y-sin(pi*$)/9">
                                          <p:val>
                                            <p:fltVal val="0"/>
                                          </p:val>
                                        </p:tav>
                                        <p:tav tm="100000">
                                          <p:val>
                                            <p:fltVal val="1"/>
                                          </p:val>
                                        </p:tav>
                                      </p:tavLst>
                                    </p:anim>
                                    <p:anim calcmode="lin" valueType="num">
                                      <p:cBhvr>
                                        <p:cTn id="29" dur="166" tmFilter="0, 0; 0.125,0.2665; 0.25,0.4; 0.375,0.465; 0.5,0.5;  0.625,0.535; 0.75,0.6; 0.875,0.7335; 1,1">
                                          <p:stCondLst>
                                            <p:cond delay="662"/>
                                          </p:stCondLst>
                                        </p:cTn>
                                        <p:tgtEl>
                                          <p:spTgt spid="5"/>
                                        </p:tgtEl>
                                        <p:attrNameLst>
                                          <p:attrName>ppt_y</p:attrName>
                                        </p:attrNameLst>
                                      </p:cBhvr>
                                      <p:tavLst>
                                        <p:tav tm="0" fmla="#ppt_y-sin(pi*$)/27">
                                          <p:val>
                                            <p:fltVal val="0"/>
                                          </p:val>
                                        </p:tav>
                                        <p:tav tm="100000">
                                          <p:val>
                                            <p:fltVal val="1"/>
                                          </p:val>
                                        </p:tav>
                                      </p:tavLst>
                                    </p:anim>
                                    <p:anim calcmode="lin" valueType="num">
                                      <p:cBhvr>
                                        <p:cTn id="30" dur="82" tmFilter="0, 0; 0.125,0.2665; 0.25,0.4; 0.375,0.465; 0.5,0.5;  0.625,0.535; 0.75,0.6; 0.875,0.7335; 1,1">
                                          <p:stCondLst>
                                            <p:cond delay="828"/>
                                          </p:stCondLst>
                                        </p:cTn>
                                        <p:tgtEl>
                                          <p:spTgt spid="5"/>
                                        </p:tgtEl>
                                        <p:attrNameLst>
                                          <p:attrName>ppt_y</p:attrName>
                                        </p:attrNameLst>
                                      </p:cBhvr>
                                      <p:tavLst>
                                        <p:tav tm="0" fmla="#ppt_y-sin(pi*$)/81">
                                          <p:val>
                                            <p:fltVal val="0"/>
                                          </p:val>
                                        </p:tav>
                                        <p:tav tm="100000">
                                          <p:val>
                                            <p:fltVal val="1"/>
                                          </p:val>
                                        </p:tav>
                                      </p:tavLst>
                                    </p:anim>
                                    <p:animScale>
                                      <p:cBhvr>
                                        <p:cTn id="31" dur="13">
                                          <p:stCondLst>
                                            <p:cond delay="325"/>
                                          </p:stCondLst>
                                        </p:cTn>
                                        <p:tgtEl>
                                          <p:spTgt spid="5"/>
                                        </p:tgtEl>
                                      </p:cBhvr>
                                      <p:to x="100000" y="60000"/>
                                    </p:animScale>
                                    <p:animScale>
                                      <p:cBhvr>
                                        <p:cTn id="32" dur="83" decel="50000">
                                          <p:stCondLst>
                                            <p:cond delay="338"/>
                                          </p:stCondLst>
                                        </p:cTn>
                                        <p:tgtEl>
                                          <p:spTgt spid="5"/>
                                        </p:tgtEl>
                                      </p:cBhvr>
                                      <p:to x="100000" y="100000"/>
                                    </p:animScale>
                                    <p:animScale>
                                      <p:cBhvr>
                                        <p:cTn id="33" dur="13">
                                          <p:stCondLst>
                                            <p:cond delay="656"/>
                                          </p:stCondLst>
                                        </p:cTn>
                                        <p:tgtEl>
                                          <p:spTgt spid="5"/>
                                        </p:tgtEl>
                                      </p:cBhvr>
                                      <p:to x="100000" y="80000"/>
                                    </p:animScale>
                                    <p:animScale>
                                      <p:cBhvr>
                                        <p:cTn id="34" dur="83" decel="50000">
                                          <p:stCondLst>
                                            <p:cond delay="669"/>
                                          </p:stCondLst>
                                        </p:cTn>
                                        <p:tgtEl>
                                          <p:spTgt spid="5"/>
                                        </p:tgtEl>
                                      </p:cBhvr>
                                      <p:to x="100000" y="100000"/>
                                    </p:animScale>
                                    <p:animScale>
                                      <p:cBhvr>
                                        <p:cTn id="35" dur="13">
                                          <p:stCondLst>
                                            <p:cond delay="821"/>
                                          </p:stCondLst>
                                        </p:cTn>
                                        <p:tgtEl>
                                          <p:spTgt spid="5"/>
                                        </p:tgtEl>
                                      </p:cBhvr>
                                      <p:to x="100000" y="90000"/>
                                    </p:animScale>
                                    <p:animScale>
                                      <p:cBhvr>
                                        <p:cTn id="36" dur="83" decel="50000">
                                          <p:stCondLst>
                                            <p:cond delay="834"/>
                                          </p:stCondLst>
                                        </p:cTn>
                                        <p:tgtEl>
                                          <p:spTgt spid="5"/>
                                        </p:tgtEl>
                                      </p:cBhvr>
                                      <p:to x="100000" y="100000"/>
                                    </p:animScale>
                                    <p:animScale>
                                      <p:cBhvr>
                                        <p:cTn id="37" dur="13">
                                          <p:stCondLst>
                                            <p:cond delay="904"/>
                                          </p:stCondLst>
                                        </p:cTn>
                                        <p:tgtEl>
                                          <p:spTgt spid="5"/>
                                        </p:tgtEl>
                                      </p:cBhvr>
                                      <p:to x="100000" y="95000"/>
                                    </p:animScale>
                                    <p:animScale>
                                      <p:cBhvr>
                                        <p:cTn id="38" dur="83" decel="50000">
                                          <p:stCondLst>
                                            <p:cond delay="917"/>
                                          </p:stCondLst>
                                        </p:cTn>
                                        <p:tgtEl>
                                          <p:spTgt spid="5"/>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down)">
                                      <p:cBhvr>
                                        <p:cTn id="43" dur="290">
                                          <p:stCondLst>
                                            <p:cond delay="0"/>
                                          </p:stCondLst>
                                        </p:cTn>
                                        <p:tgtEl>
                                          <p:spTgt spid="4"/>
                                        </p:tgtEl>
                                      </p:cBhvr>
                                    </p:animEffect>
                                    <p:anim calcmode="lin" valueType="num">
                                      <p:cBhvr>
                                        <p:cTn id="44" dur="911"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5" dur="332"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6" dur="332" tmFilter="0, 0; 0.125,0.2665; 0.25,0.4; 0.375,0.465; 0.5,0.5;  0.625,0.535; 0.75,0.6; 0.875,0.7335; 1,1">
                                          <p:stCondLst>
                                            <p:cond delay="332"/>
                                          </p:stCondLst>
                                        </p:cTn>
                                        <p:tgtEl>
                                          <p:spTgt spid="4"/>
                                        </p:tgtEl>
                                        <p:attrNameLst>
                                          <p:attrName>ppt_y</p:attrName>
                                        </p:attrNameLst>
                                      </p:cBhvr>
                                      <p:tavLst>
                                        <p:tav tm="0" fmla="#ppt_y-sin(pi*$)/9">
                                          <p:val>
                                            <p:fltVal val="0"/>
                                          </p:val>
                                        </p:tav>
                                        <p:tav tm="100000">
                                          <p:val>
                                            <p:fltVal val="1"/>
                                          </p:val>
                                        </p:tav>
                                      </p:tavLst>
                                    </p:anim>
                                    <p:anim calcmode="lin" valueType="num">
                                      <p:cBhvr>
                                        <p:cTn id="47" dur="166" tmFilter="0, 0; 0.125,0.2665; 0.25,0.4; 0.375,0.465; 0.5,0.5;  0.625,0.535; 0.75,0.6; 0.875,0.7335; 1,1">
                                          <p:stCondLst>
                                            <p:cond delay="662"/>
                                          </p:stCondLst>
                                        </p:cTn>
                                        <p:tgtEl>
                                          <p:spTgt spid="4"/>
                                        </p:tgtEl>
                                        <p:attrNameLst>
                                          <p:attrName>ppt_y</p:attrName>
                                        </p:attrNameLst>
                                      </p:cBhvr>
                                      <p:tavLst>
                                        <p:tav tm="0" fmla="#ppt_y-sin(pi*$)/27">
                                          <p:val>
                                            <p:fltVal val="0"/>
                                          </p:val>
                                        </p:tav>
                                        <p:tav tm="100000">
                                          <p:val>
                                            <p:fltVal val="1"/>
                                          </p:val>
                                        </p:tav>
                                      </p:tavLst>
                                    </p:anim>
                                    <p:anim calcmode="lin" valueType="num">
                                      <p:cBhvr>
                                        <p:cTn id="48" dur="82" tmFilter="0, 0; 0.125,0.2665; 0.25,0.4; 0.375,0.465; 0.5,0.5;  0.625,0.535; 0.75,0.6; 0.875,0.7335; 1,1">
                                          <p:stCondLst>
                                            <p:cond delay="828"/>
                                          </p:stCondLst>
                                        </p:cTn>
                                        <p:tgtEl>
                                          <p:spTgt spid="4"/>
                                        </p:tgtEl>
                                        <p:attrNameLst>
                                          <p:attrName>ppt_y</p:attrName>
                                        </p:attrNameLst>
                                      </p:cBhvr>
                                      <p:tavLst>
                                        <p:tav tm="0" fmla="#ppt_y-sin(pi*$)/81">
                                          <p:val>
                                            <p:fltVal val="0"/>
                                          </p:val>
                                        </p:tav>
                                        <p:tav tm="100000">
                                          <p:val>
                                            <p:fltVal val="1"/>
                                          </p:val>
                                        </p:tav>
                                      </p:tavLst>
                                    </p:anim>
                                    <p:animScale>
                                      <p:cBhvr>
                                        <p:cTn id="49" dur="13">
                                          <p:stCondLst>
                                            <p:cond delay="325"/>
                                          </p:stCondLst>
                                        </p:cTn>
                                        <p:tgtEl>
                                          <p:spTgt spid="4"/>
                                        </p:tgtEl>
                                      </p:cBhvr>
                                      <p:to x="100000" y="60000"/>
                                    </p:animScale>
                                    <p:animScale>
                                      <p:cBhvr>
                                        <p:cTn id="50" dur="83" decel="50000">
                                          <p:stCondLst>
                                            <p:cond delay="338"/>
                                          </p:stCondLst>
                                        </p:cTn>
                                        <p:tgtEl>
                                          <p:spTgt spid="4"/>
                                        </p:tgtEl>
                                      </p:cBhvr>
                                      <p:to x="100000" y="100000"/>
                                    </p:animScale>
                                    <p:animScale>
                                      <p:cBhvr>
                                        <p:cTn id="51" dur="13">
                                          <p:stCondLst>
                                            <p:cond delay="656"/>
                                          </p:stCondLst>
                                        </p:cTn>
                                        <p:tgtEl>
                                          <p:spTgt spid="4"/>
                                        </p:tgtEl>
                                      </p:cBhvr>
                                      <p:to x="100000" y="80000"/>
                                    </p:animScale>
                                    <p:animScale>
                                      <p:cBhvr>
                                        <p:cTn id="52" dur="83" decel="50000">
                                          <p:stCondLst>
                                            <p:cond delay="669"/>
                                          </p:stCondLst>
                                        </p:cTn>
                                        <p:tgtEl>
                                          <p:spTgt spid="4"/>
                                        </p:tgtEl>
                                      </p:cBhvr>
                                      <p:to x="100000" y="100000"/>
                                    </p:animScale>
                                    <p:animScale>
                                      <p:cBhvr>
                                        <p:cTn id="53" dur="13">
                                          <p:stCondLst>
                                            <p:cond delay="821"/>
                                          </p:stCondLst>
                                        </p:cTn>
                                        <p:tgtEl>
                                          <p:spTgt spid="4"/>
                                        </p:tgtEl>
                                      </p:cBhvr>
                                      <p:to x="100000" y="90000"/>
                                    </p:animScale>
                                    <p:animScale>
                                      <p:cBhvr>
                                        <p:cTn id="54" dur="83" decel="50000">
                                          <p:stCondLst>
                                            <p:cond delay="834"/>
                                          </p:stCondLst>
                                        </p:cTn>
                                        <p:tgtEl>
                                          <p:spTgt spid="4"/>
                                        </p:tgtEl>
                                      </p:cBhvr>
                                      <p:to x="100000" y="100000"/>
                                    </p:animScale>
                                    <p:animScale>
                                      <p:cBhvr>
                                        <p:cTn id="55" dur="13">
                                          <p:stCondLst>
                                            <p:cond delay="904"/>
                                          </p:stCondLst>
                                        </p:cTn>
                                        <p:tgtEl>
                                          <p:spTgt spid="4"/>
                                        </p:tgtEl>
                                      </p:cBhvr>
                                      <p:to x="100000" y="95000"/>
                                    </p:animScale>
                                    <p:animScale>
                                      <p:cBhvr>
                                        <p:cTn id="56" dur="83" decel="50000">
                                          <p:stCondLst>
                                            <p:cond delay="917"/>
                                          </p:stCondLst>
                                        </p:cTn>
                                        <p:tgtEl>
                                          <p:spTgt spid="4"/>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nodeType="clickEffect">
                                  <p:stCondLst>
                                    <p:cond delay="0"/>
                                  </p:stCondLst>
                                  <p:childTnLst>
                                    <p:set>
                                      <p:cBhvr>
                                        <p:cTn id="60" dur="1" fill="hold">
                                          <p:stCondLst>
                                            <p:cond delay="0"/>
                                          </p:stCondLst>
                                        </p:cTn>
                                        <p:tgtEl>
                                          <p:spTgt spid="3">
                                            <p:txEl>
                                              <p:pRg st="2" end="2"/>
                                            </p:txEl>
                                          </p:spTgt>
                                        </p:tgtEl>
                                        <p:attrNameLst>
                                          <p:attrName>style.visibility</p:attrName>
                                        </p:attrNameLst>
                                      </p:cBhvr>
                                      <p:to>
                                        <p:strVal val="visible"/>
                                      </p:to>
                                    </p:set>
                                    <p:animEffect transition="in" filter="wipe(down)">
                                      <p:cBhvr>
                                        <p:cTn id="61" dur="580">
                                          <p:stCondLst>
                                            <p:cond delay="0"/>
                                          </p:stCondLst>
                                        </p:cTn>
                                        <p:tgtEl>
                                          <p:spTgt spid="3">
                                            <p:txEl>
                                              <p:pRg st="2" end="2"/>
                                            </p:txEl>
                                          </p:spTgt>
                                        </p:tgtEl>
                                      </p:cBhvr>
                                    </p:animEffect>
                                    <p:anim calcmode="lin" valueType="num">
                                      <p:cBhvr>
                                        <p:cTn id="62" dur="1822" tmFilter="0,0; 0.14,0.36; 0.43,0.73; 0.71,0.91; 1.0,1.0">
                                          <p:stCondLst>
                                            <p:cond delay="0"/>
                                          </p:stCondLst>
                                        </p:cTn>
                                        <p:tgtEl>
                                          <p:spTgt spid="3">
                                            <p:txEl>
                                              <p:pRg st="2" end="2"/>
                                            </p:txEl>
                                          </p:spTgt>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3">
                                            <p:txEl>
                                              <p:pRg st="2" end="2"/>
                                            </p:txEl>
                                          </p:spTgt>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3">
                                            <p:txEl>
                                              <p:pRg st="2" end="2"/>
                                            </p:txEl>
                                          </p:spTgt>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3">
                                            <p:txEl>
                                              <p:pRg st="2" end="2"/>
                                            </p:txEl>
                                          </p:spTgt>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3">
                                            <p:txEl>
                                              <p:pRg st="2" end="2"/>
                                            </p:txEl>
                                          </p:spTgt>
                                        </p:tgtEl>
                                        <p:attrNameLst>
                                          <p:attrName>ppt_y</p:attrName>
                                        </p:attrNameLst>
                                      </p:cBhvr>
                                      <p:tavLst>
                                        <p:tav tm="0" fmla="#ppt_y-sin(pi*$)/81">
                                          <p:val>
                                            <p:fltVal val="0"/>
                                          </p:val>
                                        </p:tav>
                                        <p:tav tm="100000">
                                          <p:val>
                                            <p:fltVal val="1"/>
                                          </p:val>
                                        </p:tav>
                                      </p:tavLst>
                                    </p:anim>
                                    <p:animScale>
                                      <p:cBhvr>
                                        <p:cTn id="67" dur="26">
                                          <p:stCondLst>
                                            <p:cond delay="650"/>
                                          </p:stCondLst>
                                        </p:cTn>
                                        <p:tgtEl>
                                          <p:spTgt spid="3">
                                            <p:txEl>
                                              <p:pRg st="2" end="2"/>
                                            </p:txEl>
                                          </p:spTgt>
                                        </p:tgtEl>
                                      </p:cBhvr>
                                      <p:to x="100000" y="60000"/>
                                    </p:animScale>
                                    <p:animScale>
                                      <p:cBhvr>
                                        <p:cTn id="68" dur="166" decel="50000">
                                          <p:stCondLst>
                                            <p:cond delay="676"/>
                                          </p:stCondLst>
                                        </p:cTn>
                                        <p:tgtEl>
                                          <p:spTgt spid="3">
                                            <p:txEl>
                                              <p:pRg st="2" end="2"/>
                                            </p:txEl>
                                          </p:spTgt>
                                        </p:tgtEl>
                                      </p:cBhvr>
                                      <p:to x="100000" y="100000"/>
                                    </p:animScale>
                                    <p:animScale>
                                      <p:cBhvr>
                                        <p:cTn id="69" dur="26">
                                          <p:stCondLst>
                                            <p:cond delay="1312"/>
                                          </p:stCondLst>
                                        </p:cTn>
                                        <p:tgtEl>
                                          <p:spTgt spid="3">
                                            <p:txEl>
                                              <p:pRg st="2" end="2"/>
                                            </p:txEl>
                                          </p:spTgt>
                                        </p:tgtEl>
                                      </p:cBhvr>
                                      <p:to x="100000" y="80000"/>
                                    </p:animScale>
                                    <p:animScale>
                                      <p:cBhvr>
                                        <p:cTn id="70" dur="166" decel="50000">
                                          <p:stCondLst>
                                            <p:cond delay="1338"/>
                                          </p:stCondLst>
                                        </p:cTn>
                                        <p:tgtEl>
                                          <p:spTgt spid="3">
                                            <p:txEl>
                                              <p:pRg st="2" end="2"/>
                                            </p:txEl>
                                          </p:spTgt>
                                        </p:tgtEl>
                                      </p:cBhvr>
                                      <p:to x="100000" y="100000"/>
                                    </p:animScale>
                                    <p:animScale>
                                      <p:cBhvr>
                                        <p:cTn id="71" dur="26">
                                          <p:stCondLst>
                                            <p:cond delay="1642"/>
                                          </p:stCondLst>
                                        </p:cTn>
                                        <p:tgtEl>
                                          <p:spTgt spid="3">
                                            <p:txEl>
                                              <p:pRg st="2" end="2"/>
                                            </p:txEl>
                                          </p:spTgt>
                                        </p:tgtEl>
                                      </p:cBhvr>
                                      <p:to x="100000" y="90000"/>
                                    </p:animScale>
                                    <p:animScale>
                                      <p:cBhvr>
                                        <p:cTn id="72" dur="166" decel="50000">
                                          <p:stCondLst>
                                            <p:cond delay="1668"/>
                                          </p:stCondLst>
                                        </p:cTn>
                                        <p:tgtEl>
                                          <p:spTgt spid="3">
                                            <p:txEl>
                                              <p:pRg st="2" end="2"/>
                                            </p:txEl>
                                          </p:spTgt>
                                        </p:tgtEl>
                                      </p:cBhvr>
                                      <p:to x="100000" y="100000"/>
                                    </p:animScale>
                                    <p:animScale>
                                      <p:cBhvr>
                                        <p:cTn id="73" dur="26">
                                          <p:stCondLst>
                                            <p:cond delay="1808"/>
                                          </p:stCondLst>
                                        </p:cTn>
                                        <p:tgtEl>
                                          <p:spTgt spid="3">
                                            <p:txEl>
                                              <p:pRg st="2" end="2"/>
                                            </p:txEl>
                                          </p:spTgt>
                                        </p:tgtEl>
                                      </p:cBhvr>
                                      <p:to x="100000" y="95000"/>
                                    </p:animScale>
                                    <p:animScale>
                                      <p:cBhvr>
                                        <p:cTn id="74" dur="166" decel="50000">
                                          <p:stCondLst>
                                            <p:cond delay="1834"/>
                                          </p:stCondLst>
                                        </p:cTn>
                                        <p:tgtEl>
                                          <p:spTgt spid="3">
                                            <p:txEl>
                                              <p:pRg st="2" end="2"/>
                                            </p:txEl>
                                          </p:spTgt>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nodeType="clickEffect">
                                  <p:stCondLst>
                                    <p:cond delay="0"/>
                                  </p:stCondLst>
                                  <p:childTnLst>
                                    <p:set>
                                      <p:cBhvr>
                                        <p:cTn id="78" dur="1" fill="hold">
                                          <p:stCondLst>
                                            <p:cond delay="0"/>
                                          </p:stCondLst>
                                        </p:cTn>
                                        <p:tgtEl>
                                          <p:spTgt spid="3">
                                            <p:txEl>
                                              <p:pRg st="3" end="3"/>
                                            </p:txEl>
                                          </p:spTgt>
                                        </p:tgtEl>
                                        <p:attrNameLst>
                                          <p:attrName>style.visibility</p:attrName>
                                        </p:attrNameLst>
                                      </p:cBhvr>
                                      <p:to>
                                        <p:strVal val="visible"/>
                                      </p:to>
                                    </p:set>
                                    <p:animEffect transition="in" filter="wipe(down)">
                                      <p:cBhvr>
                                        <p:cTn id="79" dur="580">
                                          <p:stCondLst>
                                            <p:cond delay="0"/>
                                          </p:stCondLst>
                                        </p:cTn>
                                        <p:tgtEl>
                                          <p:spTgt spid="3">
                                            <p:txEl>
                                              <p:pRg st="3" end="3"/>
                                            </p:txEl>
                                          </p:spTgt>
                                        </p:tgtEl>
                                      </p:cBhvr>
                                    </p:animEffect>
                                    <p:anim calcmode="lin" valueType="num">
                                      <p:cBhvr>
                                        <p:cTn id="80" dur="1822" tmFilter="0,0; 0.14,0.36; 0.43,0.73; 0.71,0.91; 1.0,1.0">
                                          <p:stCondLst>
                                            <p:cond delay="0"/>
                                          </p:stCondLst>
                                        </p:cTn>
                                        <p:tgtEl>
                                          <p:spTgt spid="3">
                                            <p:txEl>
                                              <p:pRg st="3" end="3"/>
                                            </p:txEl>
                                          </p:spTgt>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3">
                                            <p:txEl>
                                              <p:pRg st="3" end="3"/>
                                            </p:txEl>
                                          </p:spTgt>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3">
                                            <p:txEl>
                                              <p:pRg st="3" end="3"/>
                                            </p:txEl>
                                          </p:spTgt>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3">
                                            <p:txEl>
                                              <p:pRg st="3" end="3"/>
                                            </p:txEl>
                                          </p:spTgt>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3">
                                            <p:txEl>
                                              <p:pRg st="3" end="3"/>
                                            </p:txEl>
                                          </p:spTgt>
                                        </p:tgtEl>
                                        <p:attrNameLst>
                                          <p:attrName>ppt_y</p:attrName>
                                        </p:attrNameLst>
                                      </p:cBhvr>
                                      <p:tavLst>
                                        <p:tav tm="0" fmla="#ppt_y-sin(pi*$)/81">
                                          <p:val>
                                            <p:fltVal val="0"/>
                                          </p:val>
                                        </p:tav>
                                        <p:tav tm="100000">
                                          <p:val>
                                            <p:fltVal val="1"/>
                                          </p:val>
                                        </p:tav>
                                      </p:tavLst>
                                    </p:anim>
                                    <p:animScale>
                                      <p:cBhvr>
                                        <p:cTn id="85" dur="26">
                                          <p:stCondLst>
                                            <p:cond delay="650"/>
                                          </p:stCondLst>
                                        </p:cTn>
                                        <p:tgtEl>
                                          <p:spTgt spid="3">
                                            <p:txEl>
                                              <p:pRg st="3" end="3"/>
                                            </p:txEl>
                                          </p:spTgt>
                                        </p:tgtEl>
                                      </p:cBhvr>
                                      <p:to x="100000" y="60000"/>
                                    </p:animScale>
                                    <p:animScale>
                                      <p:cBhvr>
                                        <p:cTn id="86" dur="166" decel="50000">
                                          <p:stCondLst>
                                            <p:cond delay="676"/>
                                          </p:stCondLst>
                                        </p:cTn>
                                        <p:tgtEl>
                                          <p:spTgt spid="3">
                                            <p:txEl>
                                              <p:pRg st="3" end="3"/>
                                            </p:txEl>
                                          </p:spTgt>
                                        </p:tgtEl>
                                      </p:cBhvr>
                                      <p:to x="100000" y="100000"/>
                                    </p:animScale>
                                    <p:animScale>
                                      <p:cBhvr>
                                        <p:cTn id="87" dur="26">
                                          <p:stCondLst>
                                            <p:cond delay="1312"/>
                                          </p:stCondLst>
                                        </p:cTn>
                                        <p:tgtEl>
                                          <p:spTgt spid="3">
                                            <p:txEl>
                                              <p:pRg st="3" end="3"/>
                                            </p:txEl>
                                          </p:spTgt>
                                        </p:tgtEl>
                                      </p:cBhvr>
                                      <p:to x="100000" y="80000"/>
                                    </p:animScale>
                                    <p:animScale>
                                      <p:cBhvr>
                                        <p:cTn id="88" dur="166" decel="50000">
                                          <p:stCondLst>
                                            <p:cond delay="1338"/>
                                          </p:stCondLst>
                                        </p:cTn>
                                        <p:tgtEl>
                                          <p:spTgt spid="3">
                                            <p:txEl>
                                              <p:pRg st="3" end="3"/>
                                            </p:txEl>
                                          </p:spTgt>
                                        </p:tgtEl>
                                      </p:cBhvr>
                                      <p:to x="100000" y="100000"/>
                                    </p:animScale>
                                    <p:animScale>
                                      <p:cBhvr>
                                        <p:cTn id="89" dur="26">
                                          <p:stCondLst>
                                            <p:cond delay="1642"/>
                                          </p:stCondLst>
                                        </p:cTn>
                                        <p:tgtEl>
                                          <p:spTgt spid="3">
                                            <p:txEl>
                                              <p:pRg st="3" end="3"/>
                                            </p:txEl>
                                          </p:spTgt>
                                        </p:tgtEl>
                                      </p:cBhvr>
                                      <p:to x="100000" y="90000"/>
                                    </p:animScale>
                                    <p:animScale>
                                      <p:cBhvr>
                                        <p:cTn id="90" dur="166" decel="50000">
                                          <p:stCondLst>
                                            <p:cond delay="1668"/>
                                          </p:stCondLst>
                                        </p:cTn>
                                        <p:tgtEl>
                                          <p:spTgt spid="3">
                                            <p:txEl>
                                              <p:pRg st="3" end="3"/>
                                            </p:txEl>
                                          </p:spTgt>
                                        </p:tgtEl>
                                      </p:cBhvr>
                                      <p:to x="100000" y="100000"/>
                                    </p:animScale>
                                    <p:animScale>
                                      <p:cBhvr>
                                        <p:cTn id="91" dur="26">
                                          <p:stCondLst>
                                            <p:cond delay="1808"/>
                                          </p:stCondLst>
                                        </p:cTn>
                                        <p:tgtEl>
                                          <p:spTgt spid="3">
                                            <p:txEl>
                                              <p:pRg st="3" end="3"/>
                                            </p:txEl>
                                          </p:spTgt>
                                        </p:tgtEl>
                                      </p:cBhvr>
                                      <p:to x="100000" y="95000"/>
                                    </p:animScale>
                                    <p:animScale>
                                      <p:cBhvr>
                                        <p:cTn id="92" dur="166" decel="50000">
                                          <p:stCondLst>
                                            <p:cond delay="1834"/>
                                          </p:stCondLst>
                                        </p:cTn>
                                        <p:tgtEl>
                                          <p:spTgt spid="3">
                                            <p:txEl>
                                              <p:pRg st="3" end="3"/>
                                            </p:txEl>
                                          </p:spTgt>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nodeType="clickEffect">
                                  <p:stCondLst>
                                    <p:cond delay="0"/>
                                  </p:stCondLst>
                                  <p:childTnLst>
                                    <p:set>
                                      <p:cBhvr>
                                        <p:cTn id="96" dur="1" fill="hold">
                                          <p:stCondLst>
                                            <p:cond delay="0"/>
                                          </p:stCondLst>
                                        </p:cTn>
                                        <p:tgtEl>
                                          <p:spTgt spid="3">
                                            <p:txEl>
                                              <p:pRg st="4" end="4"/>
                                            </p:txEl>
                                          </p:spTgt>
                                        </p:tgtEl>
                                        <p:attrNameLst>
                                          <p:attrName>style.visibility</p:attrName>
                                        </p:attrNameLst>
                                      </p:cBhvr>
                                      <p:to>
                                        <p:strVal val="visible"/>
                                      </p:to>
                                    </p:set>
                                    <p:animEffect transition="in" filter="wipe(down)">
                                      <p:cBhvr>
                                        <p:cTn id="97" dur="580">
                                          <p:stCondLst>
                                            <p:cond delay="0"/>
                                          </p:stCondLst>
                                        </p:cTn>
                                        <p:tgtEl>
                                          <p:spTgt spid="3">
                                            <p:txEl>
                                              <p:pRg st="4" end="4"/>
                                            </p:txEl>
                                          </p:spTgt>
                                        </p:tgtEl>
                                      </p:cBhvr>
                                    </p:animEffect>
                                    <p:anim calcmode="lin" valueType="num">
                                      <p:cBhvr>
                                        <p:cTn id="98" dur="1822" tmFilter="0,0; 0.14,0.36; 0.43,0.73; 0.71,0.91; 1.0,1.0">
                                          <p:stCondLst>
                                            <p:cond delay="0"/>
                                          </p:stCondLst>
                                        </p:cTn>
                                        <p:tgtEl>
                                          <p:spTgt spid="3">
                                            <p:txEl>
                                              <p:pRg st="4" end="4"/>
                                            </p:txEl>
                                          </p:spTgt>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3">
                                            <p:txEl>
                                              <p:pRg st="4" end="4"/>
                                            </p:txEl>
                                          </p:spTgt>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3">
                                            <p:txEl>
                                              <p:pRg st="4" end="4"/>
                                            </p:txEl>
                                          </p:spTgt>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3">
                                            <p:txEl>
                                              <p:pRg st="4" end="4"/>
                                            </p:txEl>
                                          </p:spTgt>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3">
                                            <p:txEl>
                                              <p:pRg st="4" end="4"/>
                                            </p:txEl>
                                          </p:spTgt>
                                        </p:tgtEl>
                                        <p:attrNameLst>
                                          <p:attrName>ppt_y</p:attrName>
                                        </p:attrNameLst>
                                      </p:cBhvr>
                                      <p:tavLst>
                                        <p:tav tm="0" fmla="#ppt_y-sin(pi*$)/81">
                                          <p:val>
                                            <p:fltVal val="0"/>
                                          </p:val>
                                        </p:tav>
                                        <p:tav tm="100000">
                                          <p:val>
                                            <p:fltVal val="1"/>
                                          </p:val>
                                        </p:tav>
                                      </p:tavLst>
                                    </p:anim>
                                    <p:animScale>
                                      <p:cBhvr>
                                        <p:cTn id="103" dur="26">
                                          <p:stCondLst>
                                            <p:cond delay="650"/>
                                          </p:stCondLst>
                                        </p:cTn>
                                        <p:tgtEl>
                                          <p:spTgt spid="3">
                                            <p:txEl>
                                              <p:pRg st="4" end="4"/>
                                            </p:txEl>
                                          </p:spTgt>
                                        </p:tgtEl>
                                      </p:cBhvr>
                                      <p:to x="100000" y="60000"/>
                                    </p:animScale>
                                    <p:animScale>
                                      <p:cBhvr>
                                        <p:cTn id="104" dur="166" decel="50000">
                                          <p:stCondLst>
                                            <p:cond delay="676"/>
                                          </p:stCondLst>
                                        </p:cTn>
                                        <p:tgtEl>
                                          <p:spTgt spid="3">
                                            <p:txEl>
                                              <p:pRg st="4" end="4"/>
                                            </p:txEl>
                                          </p:spTgt>
                                        </p:tgtEl>
                                      </p:cBhvr>
                                      <p:to x="100000" y="100000"/>
                                    </p:animScale>
                                    <p:animScale>
                                      <p:cBhvr>
                                        <p:cTn id="105" dur="26">
                                          <p:stCondLst>
                                            <p:cond delay="1312"/>
                                          </p:stCondLst>
                                        </p:cTn>
                                        <p:tgtEl>
                                          <p:spTgt spid="3">
                                            <p:txEl>
                                              <p:pRg st="4" end="4"/>
                                            </p:txEl>
                                          </p:spTgt>
                                        </p:tgtEl>
                                      </p:cBhvr>
                                      <p:to x="100000" y="80000"/>
                                    </p:animScale>
                                    <p:animScale>
                                      <p:cBhvr>
                                        <p:cTn id="106" dur="166" decel="50000">
                                          <p:stCondLst>
                                            <p:cond delay="1338"/>
                                          </p:stCondLst>
                                        </p:cTn>
                                        <p:tgtEl>
                                          <p:spTgt spid="3">
                                            <p:txEl>
                                              <p:pRg st="4" end="4"/>
                                            </p:txEl>
                                          </p:spTgt>
                                        </p:tgtEl>
                                      </p:cBhvr>
                                      <p:to x="100000" y="100000"/>
                                    </p:animScale>
                                    <p:animScale>
                                      <p:cBhvr>
                                        <p:cTn id="107" dur="26">
                                          <p:stCondLst>
                                            <p:cond delay="1642"/>
                                          </p:stCondLst>
                                        </p:cTn>
                                        <p:tgtEl>
                                          <p:spTgt spid="3">
                                            <p:txEl>
                                              <p:pRg st="4" end="4"/>
                                            </p:txEl>
                                          </p:spTgt>
                                        </p:tgtEl>
                                      </p:cBhvr>
                                      <p:to x="100000" y="90000"/>
                                    </p:animScale>
                                    <p:animScale>
                                      <p:cBhvr>
                                        <p:cTn id="108" dur="166" decel="50000">
                                          <p:stCondLst>
                                            <p:cond delay="1668"/>
                                          </p:stCondLst>
                                        </p:cTn>
                                        <p:tgtEl>
                                          <p:spTgt spid="3">
                                            <p:txEl>
                                              <p:pRg st="4" end="4"/>
                                            </p:txEl>
                                          </p:spTgt>
                                        </p:tgtEl>
                                      </p:cBhvr>
                                      <p:to x="100000" y="100000"/>
                                    </p:animScale>
                                    <p:animScale>
                                      <p:cBhvr>
                                        <p:cTn id="109" dur="26">
                                          <p:stCondLst>
                                            <p:cond delay="1808"/>
                                          </p:stCondLst>
                                        </p:cTn>
                                        <p:tgtEl>
                                          <p:spTgt spid="3">
                                            <p:txEl>
                                              <p:pRg st="4" end="4"/>
                                            </p:txEl>
                                          </p:spTgt>
                                        </p:tgtEl>
                                      </p:cBhvr>
                                      <p:to x="100000" y="95000"/>
                                    </p:animScale>
                                    <p:animScale>
                                      <p:cBhvr>
                                        <p:cTn id="110" dur="166" decel="50000">
                                          <p:stCondLst>
                                            <p:cond delay="1834"/>
                                          </p:stCondLst>
                                        </p:cTn>
                                        <p:tgtEl>
                                          <p:spTgt spid="3">
                                            <p:txEl>
                                              <p:pRg st="4" end="4"/>
                                            </p:txEl>
                                          </p:spTgt>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nodeType="clickEffect">
                                  <p:stCondLst>
                                    <p:cond delay="0"/>
                                  </p:stCondLst>
                                  <p:childTnLst>
                                    <p:set>
                                      <p:cBhvr>
                                        <p:cTn id="114" dur="1" fill="hold">
                                          <p:stCondLst>
                                            <p:cond delay="0"/>
                                          </p:stCondLst>
                                        </p:cTn>
                                        <p:tgtEl>
                                          <p:spTgt spid="3">
                                            <p:txEl>
                                              <p:pRg st="5" end="5"/>
                                            </p:txEl>
                                          </p:spTgt>
                                        </p:tgtEl>
                                        <p:attrNameLst>
                                          <p:attrName>style.visibility</p:attrName>
                                        </p:attrNameLst>
                                      </p:cBhvr>
                                      <p:to>
                                        <p:strVal val="visible"/>
                                      </p:to>
                                    </p:set>
                                    <p:animEffect transition="in" filter="wipe(down)">
                                      <p:cBhvr>
                                        <p:cTn id="115" dur="580">
                                          <p:stCondLst>
                                            <p:cond delay="0"/>
                                          </p:stCondLst>
                                        </p:cTn>
                                        <p:tgtEl>
                                          <p:spTgt spid="3">
                                            <p:txEl>
                                              <p:pRg st="5" end="5"/>
                                            </p:txEl>
                                          </p:spTgt>
                                        </p:tgtEl>
                                      </p:cBhvr>
                                    </p:animEffect>
                                    <p:anim calcmode="lin" valueType="num">
                                      <p:cBhvr>
                                        <p:cTn id="116" dur="1822" tmFilter="0,0; 0.14,0.36; 0.43,0.73; 0.71,0.91; 1.0,1.0">
                                          <p:stCondLst>
                                            <p:cond delay="0"/>
                                          </p:stCondLst>
                                        </p:cTn>
                                        <p:tgtEl>
                                          <p:spTgt spid="3">
                                            <p:txEl>
                                              <p:pRg st="5" end="5"/>
                                            </p:txEl>
                                          </p:spTgt>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3">
                                            <p:txEl>
                                              <p:pRg st="5" end="5"/>
                                            </p:txEl>
                                          </p:spTgt>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3">
                                            <p:txEl>
                                              <p:pRg st="5" end="5"/>
                                            </p:txEl>
                                          </p:spTgt>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3">
                                            <p:txEl>
                                              <p:pRg st="5" end="5"/>
                                            </p:txEl>
                                          </p:spTgt>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3">
                                            <p:txEl>
                                              <p:pRg st="5" end="5"/>
                                            </p:txEl>
                                          </p:spTgt>
                                        </p:tgtEl>
                                        <p:attrNameLst>
                                          <p:attrName>ppt_y</p:attrName>
                                        </p:attrNameLst>
                                      </p:cBhvr>
                                      <p:tavLst>
                                        <p:tav tm="0" fmla="#ppt_y-sin(pi*$)/81">
                                          <p:val>
                                            <p:fltVal val="0"/>
                                          </p:val>
                                        </p:tav>
                                        <p:tav tm="100000">
                                          <p:val>
                                            <p:fltVal val="1"/>
                                          </p:val>
                                        </p:tav>
                                      </p:tavLst>
                                    </p:anim>
                                    <p:animScale>
                                      <p:cBhvr>
                                        <p:cTn id="121" dur="26">
                                          <p:stCondLst>
                                            <p:cond delay="650"/>
                                          </p:stCondLst>
                                        </p:cTn>
                                        <p:tgtEl>
                                          <p:spTgt spid="3">
                                            <p:txEl>
                                              <p:pRg st="5" end="5"/>
                                            </p:txEl>
                                          </p:spTgt>
                                        </p:tgtEl>
                                      </p:cBhvr>
                                      <p:to x="100000" y="60000"/>
                                    </p:animScale>
                                    <p:animScale>
                                      <p:cBhvr>
                                        <p:cTn id="122" dur="166" decel="50000">
                                          <p:stCondLst>
                                            <p:cond delay="676"/>
                                          </p:stCondLst>
                                        </p:cTn>
                                        <p:tgtEl>
                                          <p:spTgt spid="3">
                                            <p:txEl>
                                              <p:pRg st="5" end="5"/>
                                            </p:txEl>
                                          </p:spTgt>
                                        </p:tgtEl>
                                      </p:cBhvr>
                                      <p:to x="100000" y="100000"/>
                                    </p:animScale>
                                    <p:animScale>
                                      <p:cBhvr>
                                        <p:cTn id="123" dur="26">
                                          <p:stCondLst>
                                            <p:cond delay="1312"/>
                                          </p:stCondLst>
                                        </p:cTn>
                                        <p:tgtEl>
                                          <p:spTgt spid="3">
                                            <p:txEl>
                                              <p:pRg st="5" end="5"/>
                                            </p:txEl>
                                          </p:spTgt>
                                        </p:tgtEl>
                                      </p:cBhvr>
                                      <p:to x="100000" y="80000"/>
                                    </p:animScale>
                                    <p:animScale>
                                      <p:cBhvr>
                                        <p:cTn id="124" dur="166" decel="50000">
                                          <p:stCondLst>
                                            <p:cond delay="1338"/>
                                          </p:stCondLst>
                                        </p:cTn>
                                        <p:tgtEl>
                                          <p:spTgt spid="3">
                                            <p:txEl>
                                              <p:pRg st="5" end="5"/>
                                            </p:txEl>
                                          </p:spTgt>
                                        </p:tgtEl>
                                      </p:cBhvr>
                                      <p:to x="100000" y="100000"/>
                                    </p:animScale>
                                    <p:animScale>
                                      <p:cBhvr>
                                        <p:cTn id="125" dur="26">
                                          <p:stCondLst>
                                            <p:cond delay="1642"/>
                                          </p:stCondLst>
                                        </p:cTn>
                                        <p:tgtEl>
                                          <p:spTgt spid="3">
                                            <p:txEl>
                                              <p:pRg st="5" end="5"/>
                                            </p:txEl>
                                          </p:spTgt>
                                        </p:tgtEl>
                                      </p:cBhvr>
                                      <p:to x="100000" y="90000"/>
                                    </p:animScale>
                                    <p:animScale>
                                      <p:cBhvr>
                                        <p:cTn id="126" dur="166" decel="50000">
                                          <p:stCondLst>
                                            <p:cond delay="1668"/>
                                          </p:stCondLst>
                                        </p:cTn>
                                        <p:tgtEl>
                                          <p:spTgt spid="3">
                                            <p:txEl>
                                              <p:pRg st="5" end="5"/>
                                            </p:txEl>
                                          </p:spTgt>
                                        </p:tgtEl>
                                      </p:cBhvr>
                                      <p:to x="100000" y="100000"/>
                                    </p:animScale>
                                    <p:animScale>
                                      <p:cBhvr>
                                        <p:cTn id="127" dur="26">
                                          <p:stCondLst>
                                            <p:cond delay="1808"/>
                                          </p:stCondLst>
                                        </p:cTn>
                                        <p:tgtEl>
                                          <p:spTgt spid="3">
                                            <p:txEl>
                                              <p:pRg st="5" end="5"/>
                                            </p:txEl>
                                          </p:spTgt>
                                        </p:tgtEl>
                                      </p:cBhvr>
                                      <p:to x="100000" y="95000"/>
                                    </p:animScale>
                                    <p:animScale>
                                      <p:cBhvr>
                                        <p:cTn id="128" dur="166" decel="50000">
                                          <p:stCondLst>
                                            <p:cond delay="1834"/>
                                          </p:stCondLst>
                                        </p:cTn>
                                        <p:tgtEl>
                                          <p:spTgt spid="3">
                                            <p:txEl>
                                              <p:pRg st="5" end="5"/>
                                            </p:txEl>
                                          </p:spTgt>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nodeType="clickEffect">
                                  <p:stCondLst>
                                    <p:cond delay="0"/>
                                  </p:stCondLst>
                                  <p:childTnLst>
                                    <p:set>
                                      <p:cBhvr>
                                        <p:cTn id="132" dur="1" fill="hold">
                                          <p:stCondLst>
                                            <p:cond delay="0"/>
                                          </p:stCondLst>
                                        </p:cTn>
                                        <p:tgtEl>
                                          <p:spTgt spid="3">
                                            <p:txEl>
                                              <p:pRg st="6" end="6"/>
                                            </p:txEl>
                                          </p:spTgt>
                                        </p:tgtEl>
                                        <p:attrNameLst>
                                          <p:attrName>style.visibility</p:attrName>
                                        </p:attrNameLst>
                                      </p:cBhvr>
                                      <p:to>
                                        <p:strVal val="visible"/>
                                      </p:to>
                                    </p:set>
                                    <p:animEffect transition="in" filter="wipe(down)">
                                      <p:cBhvr>
                                        <p:cTn id="133" dur="580">
                                          <p:stCondLst>
                                            <p:cond delay="0"/>
                                          </p:stCondLst>
                                        </p:cTn>
                                        <p:tgtEl>
                                          <p:spTgt spid="3">
                                            <p:txEl>
                                              <p:pRg st="6" end="6"/>
                                            </p:txEl>
                                          </p:spTgt>
                                        </p:tgtEl>
                                      </p:cBhvr>
                                    </p:animEffect>
                                    <p:anim calcmode="lin" valueType="num">
                                      <p:cBhvr>
                                        <p:cTn id="134" dur="1822" tmFilter="0,0; 0.14,0.36; 0.43,0.73; 0.71,0.91; 1.0,1.0">
                                          <p:stCondLst>
                                            <p:cond delay="0"/>
                                          </p:stCondLst>
                                        </p:cTn>
                                        <p:tgtEl>
                                          <p:spTgt spid="3">
                                            <p:txEl>
                                              <p:pRg st="6" end="6"/>
                                            </p:txEl>
                                          </p:spTgt>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3">
                                            <p:txEl>
                                              <p:pRg st="6" end="6"/>
                                            </p:txEl>
                                          </p:spTgt>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3">
                                            <p:txEl>
                                              <p:pRg st="6" end="6"/>
                                            </p:txEl>
                                          </p:spTgt>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3">
                                            <p:txEl>
                                              <p:pRg st="6" end="6"/>
                                            </p:txEl>
                                          </p:spTgt>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3">
                                            <p:txEl>
                                              <p:pRg st="6" end="6"/>
                                            </p:txEl>
                                          </p:spTgt>
                                        </p:tgtEl>
                                        <p:attrNameLst>
                                          <p:attrName>ppt_y</p:attrName>
                                        </p:attrNameLst>
                                      </p:cBhvr>
                                      <p:tavLst>
                                        <p:tav tm="0" fmla="#ppt_y-sin(pi*$)/81">
                                          <p:val>
                                            <p:fltVal val="0"/>
                                          </p:val>
                                        </p:tav>
                                        <p:tav tm="100000">
                                          <p:val>
                                            <p:fltVal val="1"/>
                                          </p:val>
                                        </p:tav>
                                      </p:tavLst>
                                    </p:anim>
                                    <p:animScale>
                                      <p:cBhvr>
                                        <p:cTn id="139" dur="26">
                                          <p:stCondLst>
                                            <p:cond delay="650"/>
                                          </p:stCondLst>
                                        </p:cTn>
                                        <p:tgtEl>
                                          <p:spTgt spid="3">
                                            <p:txEl>
                                              <p:pRg st="6" end="6"/>
                                            </p:txEl>
                                          </p:spTgt>
                                        </p:tgtEl>
                                      </p:cBhvr>
                                      <p:to x="100000" y="60000"/>
                                    </p:animScale>
                                    <p:animScale>
                                      <p:cBhvr>
                                        <p:cTn id="140" dur="166" decel="50000">
                                          <p:stCondLst>
                                            <p:cond delay="676"/>
                                          </p:stCondLst>
                                        </p:cTn>
                                        <p:tgtEl>
                                          <p:spTgt spid="3">
                                            <p:txEl>
                                              <p:pRg st="6" end="6"/>
                                            </p:txEl>
                                          </p:spTgt>
                                        </p:tgtEl>
                                      </p:cBhvr>
                                      <p:to x="100000" y="100000"/>
                                    </p:animScale>
                                    <p:animScale>
                                      <p:cBhvr>
                                        <p:cTn id="141" dur="26">
                                          <p:stCondLst>
                                            <p:cond delay="1312"/>
                                          </p:stCondLst>
                                        </p:cTn>
                                        <p:tgtEl>
                                          <p:spTgt spid="3">
                                            <p:txEl>
                                              <p:pRg st="6" end="6"/>
                                            </p:txEl>
                                          </p:spTgt>
                                        </p:tgtEl>
                                      </p:cBhvr>
                                      <p:to x="100000" y="80000"/>
                                    </p:animScale>
                                    <p:animScale>
                                      <p:cBhvr>
                                        <p:cTn id="142" dur="166" decel="50000">
                                          <p:stCondLst>
                                            <p:cond delay="1338"/>
                                          </p:stCondLst>
                                        </p:cTn>
                                        <p:tgtEl>
                                          <p:spTgt spid="3">
                                            <p:txEl>
                                              <p:pRg st="6" end="6"/>
                                            </p:txEl>
                                          </p:spTgt>
                                        </p:tgtEl>
                                      </p:cBhvr>
                                      <p:to x="100000" y="100000"/>
                                    </p:animScale>
                                    <p:animScale>
                                      <p:cBhvr>
                                        <p:cTn id="143" dur="26">
                                          <p:stCondLst>
                                            <p:cond delay="1642"/>
                                          </p:stCondLst>
                                        </p:cTn>
                                        <p:tgtEl>
                                          <p:spTgt spid="3">
                                            <p:txEl>
                                              <p:pRg st="6" end="6"/>
                                            </p:txEl>
                                          </p:spTgt>
                                        </p:tgtEl>
                                      </p:cBhvr>
                                      <p:to x="100000" y="90000"/>
                                    </p:animScale>
                                    <p:animScale>
                                      <p:cBhvr>
                                        <p:cTn id="144" dur="166" decel="50000">
                                          <p:stCondLst>
                                            <p:cond delay="1668"/>
                                          </p:stCondLst>
                                        </p:cTn>
                                        <p:tgtEl>
                                          <p:spTgt spid="3">
                                            <p:txEl>
                                              <p:pRg st="6" end="6"/>
                                            </p:txEl>
                                          </p:spTgt>
                                        </p:tgtEl>
                                      </p:cBhvr>
                                      <p:to x="100000" y="100000"/>
                                    </p:animScale>
                                    <p:animScale>
                                      <p:cBhvr>
                                        <p:cTn id="145" dur="26">
                                          <p:stCondLst>
                                            <p:cond delay="1808"/>
                                          </p:stCondLst>
                                        </p:cTn>
                                        <p:tgtEl>
                                          <p:spTgt spid="3">
                                            <p:txEl>
                                              <p:pRg st="6" end="6"/>
                                            </p:txEl>
                                          </p:spTgt>
                                        </p:tgtEl>
                                      </p:cBhvr>
                                      <p:to x="100000" y="95000"/>
                                    </p:animScale>
                                    <p:animScale>
                                      <p:cBhvr>
                                        <p:cTn id="146" dur="166" decel="50000">
                                          <p:stCondLst>
                                            <p:cond delay="1834"/>
                                          </p:stCondLst>
                                        </p:cTn>
                                        <p:tgtEl>
                                          <p:spTgt spid="3">
                                            <p:txEl>
                                              <p:pRg st="6" end="6"/>
                                            </p:txEl>
                                          </p:spTgt>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nodeType="clickEffect">
                                  <p:stCondLst>
                                    <p:cond delay="0"/>
                                  </p:stCondLst>
                                  <p:childTnLst>
                                    <p:set>
                                      <p:cBhvr>
                                        <p:cTn id="150" dur="1" fill="hold">
                                          <p:stCondLst>
                                            <p:cond delay="0"/>
                                          </p:stCondLst>
                                        </p:cTn>
                                        <p:tgtEl>
                                          <p:spTgt spid="3">
                                            <p:txEl>
                                              <p:pRg st="8" end="8"/>
                                            </p:txEl>
                                          </p:spTgt>
                                        </p:tgtEl>
                                        <p:attrNameLst>
                                          <p:attrName>style.visibility</p:attrName>
                                        </p:attrNameLst>
                                      </p:cBhvr>
                                      <p:to>
                                        <p:strVal val="visible"/>
                                      </p:to>
                                    </p:set>
                                    <p:animEffect transition="in" filter="wipe(down)">
                                      <p:cBhvr>
                                        <p:cTn id="151" dur="290">
                                          <p:stCondLst>
                                            <p:cond delay="0"/>
                                          </p:stCondLst>
                                        </p:cTn>
                                        <p:tgtEl>
                                          <p:spTgt spid="3">
                                            <p:txEl>
                                              <p:pRg st="8" end="8"/>
                                            </p:txEl>
                                          </p:spTgt>
                                        </p:tgtEl>
                                      </p:cBhvr>
                                    </p:animEffect>
                                    <p:anim calcmode="lin" valueType="num">
                                      <p:cBhvr>
                                        <p:cTn id="152" dur="911" tmFilter="0,0; 0.14,0.36; 0.43,0.73; 0.71,0.91; 1.0,1.0">
                                          <p:stCondLst>
                                            <p:cond delay="0"/>
                                          </p:stCondLst>
                                        </p:cTn>
                                        <p:tgtEl>
                                          <p:spTgt spid="3">
                                            <p:txEl>
                                              <p:pRg st="8" end="8"/>
                                            </p:txEl>
                                          </p:spTgt>
                                        </p:tgtEl>
                                        <p:attrNameLst>
                                          <p:attrName>ppt_x</p:attrName>
                                        </p:attrNameLst>
                                      </p:cBhvr>
                                      <p:tavLst>
                                        <p:tav tm="0">
                                          <p:val>
                                            <p:strVal val="#ppt_x-0.25"/>
                                          </p:val>
                                        </p:tav>
                                        <p:tav tm="100000">
                                          <p:val>
                                            <p:strVal val="#ppt_x"/>
                                          </p:val>
                                        </p:tav>
                                      </p:tavLst>
                                    </p:anim>
                                    <p:anim calcmode="lin" valueType="num">
                                      <p:cBhvr>
                                        <p:cTn id="153" dur="332" tmFilter="0.0,0.0; 0.25,0.07; 0.50,0.2; 0.75,0.467; 1.0,1.0">
                                          <p:stCondLst>
                                            <p:cond delay="0"/>
                                          </p:stCondLst>
                                        </p:cTn>
                                        <p:tgtEl>
                                          <p:spTgt spid="3">
                                            <p:txEl>
                                              <p:pRg st="8" end="8"/>
                                            </p:txEl>
                                          </p:spTgt>
                                        </p:tgtEl>
                                        <p:attrNameLst>
                                          <p:attrName>ppt_y</p:attrName>
                                        </p:attrNameLst>
                                      </p:cBhvr>
                                      <p:tavLst>
                                        <p:tav tm="0" fmla="#ppt_y-sin(pi*$)/3">
                                          <p:val>
                                            <p:fltVal val="0.5"/>
                                          </p:val>
                                        </p:tav>
                                        <p:tav tm="100000">
                                          <p:val>
                                            <p:fltVal val="1"/>
                                          </p:val>
                                        </p:tav>
                                      </p:tavLst>
                                    </p:anim>
                                    <p:anim calcmode="lin" valueType="num">
                                      <p:cBhvr>
                                        <p:cTn id="154" dur="332" tmFilter="0, 0; 0.125,0.2665; 0.25,0.4; 0.375,0.465; 0.5,0.5;  0.625,0.535; 0.75,0.6; 0.875,0.7335; 1,1">
                                          <p:stCondLst>
                                            <p:cond delay="332"/>
                                          </p:stCondLst>
                                        </p:cTn>
                                        <p:tgtEl>
                                          <p:spTgt spid="3">
                                            <p:txEl>
                                              <p:pRg st="8" end="8"/>
                                            </p:txEl>
                                          </p:spTgt>
                                        </p:tgtEl>
                                        <p:attrNameLst>
                                          <p:attrName>ppt_y</p:attrName>
                                        </p:attrNameLst>
                                      </p:cBhvr>
                                      <p:tavLst>
                                        <p:tav tm="0" fmla="#ppt_y-sin(pi*$)/9">
                                          <p:val>
                                            <p:fltVal val="0"/>
                                          </p:val>
                                        </p:tav>
                                        <p:tav tm="100000">
                                          <p:val>
                                            <p:fltVal val="1"/>
                                          </p:val>
                                        </p:tav>
                                      </p:tavLst>
                                    </p:anim>
                                    <p:anim calcmode="lin" valueType="num">
                                      <p:cBhvr>
                                        <p:cTn id="155" dur="166" tmFilter="0, 0; 0.125,0.2665; 0.25,0.4; 0.375,0.465; 0.5,0.5;  0.625,0.535; 0.75,0.6; 0.875,0.7335; 1,1">
                                          <p:stCondLst>
                                            <p:cond delay="662"/>
                                          </p:stCondLst>
                                        </p:cTn>
                                        <p:tgtEl>
                                          <p:spTgt spid="3">
                                            <p:txEl>
                                              <p:pRg st="8" end="8"/>
                                            </p:txEl>
                                          </p:spTgt>
                                        </p:tgtEl>
                                        <p:attrNameLst>
                                          <p:attrName>ppt_y</p:attrName>
                                        </p:attrNameLst>
                                      </p:cBhvr>
                                      <p:tavLst>
                                        <p:tav tm="0" fmla="#ppt_y-sin(pi*$)/27">
                                          <p:val>
                                            <p:fltVal val="0"/>
                                          </p:val>
                                        </p:tav>
                                        <p:tav tm="100000">
                                          <p:val>
                                            <p:fltVal val="1"/>
                                          </p:val>
                                        </p:tav>
                                      </p:tavLst>
                                    </p:anim>
                                    <p:anim calcmode="lin" valueType="num">
                                      <p:cBhvr>
                                        <p:cTn id="156" dur="82" tmFilter="0, 0; 0.125,0.2665; 0.25,0.4; 0.375,0.465; 0.5,0.5;  0.625,0.535; 0.75,0.6; 0.875,0.7335; 1,1">
                                          <p:stCondLst>
                                            <p:cond delay="828"/>
                                          </p:stCondLst>
                                        </p:cTn>
                                        <p:tgtEl>
                                          <p:spTgt spid="3">
                                            <p:txEl>
                                              <p:pRg st="8" end="8"/>
                                            </p:txEl>
                                          </p:spTgt>
                                        </p:tgtEl>
                                        <p:attrNameLst>
                                          <p:attrName>ppt_y</p:attrName>
                                        </p:attrNameLst>
                                      </p:cBhvr>
                                      <p:tavLst>
                                        <p:tav tm="0" fmla="#ppt_y-sin(pi*$)/81">
                                          <p:val>
                                            <p:fltVal val="0"/>
                                          </p:val>
                                        </p:tav>
                                        <p:tav tm="100000">
                                          <p:val>
                                            <p:fltVal val="1"/>
                                          </p:val>
                                        </p:tav>
                                      </p:tavLst>
                                    </p:anim>
                                    <p:animScale>
                                      <p:cBhvr>
                                        <p:cTn id="157" dur="13">
                                          <p:stCondLst>
                                            <p:cond delay="325"/>
                                          </p:stCondLst>
                                        </p:cTn>
                                        <p:tgtEl>
                                          <p:spTgt spid="3">
                                            <p:txEl>
                                              <p:pRg st="8" end="8"/>
                                            </p:txEl>
                                          </p:spTgt>
                                        </p:tgtEl>
                                      </p:cBhvr>
                                      <p:to x="100000" y="60000"/>
                                    </p:animScale>
                                    <p:animScale>
                                      <p:cBhvr>
                                        <p:cTn id="158" dur="83" decel="50000">
                                          <p:stCondLst>
                                            <p:cond delay="338"/>
                                          </p:stCondLst>
                                        </p:cTn>
                                        <p:tgtEl>
                                          <p:spTgt spid="3">
                                            <p:txEl>
                                              <p:pRg st="8" end="8"/>
                                            </p:txEl>
                                          </p:spTgt>
                                        </p:tgtEl>
                                      </p:cBhvr>
                                      <p:to x="100000" y="100000"/>
                                    </p:animScale>
                                    <p:animScale>
                                      <p:cBhvr>
                                        <p:cTn id="159" dur="13">
                                          <p:stCondLst>
                                            <p:cond delay="656"/>
                                          </p:stCondLst>
                                        </p:cTn>
                                        <p:tgtEl>
                                          <p:spTgt spid="3">
                                            <p:txEl>
                                              <p:pRg st="8" end="8"/>
                                            </p:txEl>
                                          </p:spTgt>
                                        </p:tgtEl>
                                      </p:cBhvr>
                                      <p:to x="100000" y="80000"/>
                                    </p:animScale>
                                    <p:animScale>
                                      <p:cBhvr>
                                        <p:cTn id="160" dur="83" decel="50000">
                                          <p:stCondLst>
                                            <p:cond delay="669"/>
                                          </p:stCondLst>
                                        </p:cTn>
                                        <p:tgtEl>
                                          <p:spTgt spid="3">
                                            <p:txEl>
                                              <p:pRg st="8" end="8"/>
                                            </p:txEl>
                                          </p:spTgt>
                                        </p:tgtEl>
                                      </p:cBhvr>
                                      <p:to x="100000" y="100000"/>
                                    </p:animScale>
                                    <p:animScale>
                                      <p:cBhvr>
                                        <p:cTn id="161" dur="13">
                                          <p:stCondLst>
                                            <p:cond delay="821"/>
                                          </p:stCondLst>
                                        </p:cTn>
                                        <p:tgtEl>
                                          <p:spTgt spid="3">
                                            <p:txEl>
                                              <p:pRg st="8" end="8"/>
                                            </p:txEl>
                                          </p:spTgt>
                                        </p:tgtEl>
                                      </p:cBhvr>
                                      <p:to x="100000" y="90000"/>
                                    </p:animScale>
                                    <p:animScale>
                                      <p:cBhvr>
                                        <p:cTn id="162" dur="83" decel="50000">
                                          <p:stCondLst>
                                            <p:cond delay="834"/>
                                          </p:stCondLst>
                                        </p:cTn>
                                        <p:tgtEl>
                                          <p:spTgt spid="3">
                                            <p:txEl>
                                              <p:pRg st="8" end="8"/>
                                            </p:txEl>
                                          </p:spTgt>
                                        </p:tgtEl>
                                      </p:cBhvr>
                                      <p:to x="100000" y="100000"/>
                                    </p:animScale>
                                    <p:animScale>
                                      <p:cBhvr>
                                        <p:cTn id="163" dur="13">
                                          <p:stCondLst>
                                            <p:cond delay="904"/>
                                          </p:stCondLst>
                                        </p:cTn>
                                        <p:tgtEl>
                                          <p:spTgt spid="3">
                                            <p:txEl>
                                              <p:pRg st="8" end="8"/>
                                            </p:txEl>
                                          </p:spTgt>
                                        </p:tgtEl>
                                      </p:cBhvr>
                                      <p:to x="100000" y="95000"/>
                                    </p:animScale>
                                    <p:animScale>
                                      <p:cBhvr>
                                        <p:cTn id="164" dur="83" decel="50000">
                                          <p:stCondLst>
                                            <p:cond delay="917"/>
                                          </p:stCondLst>
                                        </p:cTn>
                                        <p:tgtEl>
                                          <p:spTgt spid="3">
                                            <p:txEl>
                                              <p:pRg st="8" end="8"/>
                                            </p:txEl>
                                          </p:spTgt>
                                        </p:tgtEl>
                                      </p:cBhvr>
                                      <p:to x="100000" y="100000"/>
                                    </p:animScale>
                                  </p:childTnLst>
                                </p:cTn>
                              </p:par>
                            </p:childTnLst>
                          </p:cTn>
                        </p:par>
                      </p:childTnLst>
                    </p:cTn>
                  </p:par>
                  <p:par>
                    <p:cTn id="165" fill="hold">
                      <p:stCondLst>
                        <p:cond delay="indefinite"/>
                      </p:stCondLst>
                      <p:childTnLst>
                        <p:par>
                          <p:cTn id="166" fill="hold">
                            <p:stCondLst>
                              <p:cond delay="0"/>
                            </p:stCondLst>
                            <p:childTnLst>
                              <p:par>
                                <p:cTn id="167" presetID="26" presetClass="entr" presetSubtype="0" fill="hold" nodeType="clickEffect">
                                  <p:stCondLst>
                                    <p:cond delay="0"/>
                                  </p:stCondLst>
                                  <p:childTnLst>
                                    <p:set>
                                      <p:cBhvr>
                                        <p:cTn id="168" dur="1" fill="hold">
                                          <p:stCondLst>
                                            <p:cond delay="0"/>
                                          </p:stCondLst>
                                        </p:cTn>
                                        <p:tgtEl>
                                          <p:spTgt spid="3">
                                            <p:txEl>
                                              <p:pRg st="9" end="9"/>
                                            </p:txEl>
                                          </p:spTgt>
                                        </p:tgtEl>
                                        <p:attrNameLst>
                                          <p:attrName>style.visibility</p:attrName>
                                        </p:attrNameLst>
                                      </p:cBhvr>
                                      <p:to>
                                        <p:strVal val="visible"/>
                                      </p:to>
                                    </p:set>
                                    <p:animEffect transition="in" filter="wipe(down)">
                                      <p:cBhvr>
                                        <p:cTn id="169" dur="290">
                                          <p:stCondLst>
                                            <p:cond delay="0"/>
                                          </p:stCondLst>
                                        </p:cTn>
                                        <p:tgtEl>
                                          <p:spTgt spid="3">
                                            <p:txEl>
                                              <p:pRg st="9" end="9"/>
                                            </p:txEl>
                                          </p:spTgt>
                                        </p:tgtEl>
                                      </p:cBhvr>
                                    </p:animEffect>
                                    <p:anim calcmode="lin" valueType="num">
                                      <p:cBhvr>
                                        <p:cTn id="170" dur="911" tmFilter="0,0; 0.14,0.36; 0.43,0.73; 0.71,0.91; 1.0,1.0">
                                          <p:stCondLst>
                                            <p:cond delay="0"/>
                                          </p:stCondLst>
                                        </p:cTn>
                                        <p:tgtEl>
                                          <p:spTgt spid="3">
                                            <p:txEl>
                                              <p:pRg st="9" end="9"/>
                                            </p:txEl>
                                          </p:spTgt>
                                        </p:tgtEl>
                                        <p:attrNameLst>
                                          <p:attrName>ppt_x</p:attrName>
                                        </p:attrNameLst>
                                      </p:cBhvr>
                                      <p:tavLst>
                                        <p:tav tm="0">
                                          <p:val>
                                            <p:strVal val="#ppt_x-0.25"/>
                                          </p:val>
                                        </p:tav>
                                        <p:tav tm="100000">
                                          <p:val>
                                            <p:strVal val="#ppt_x"/>
                                          </p:val>
                                        </p:tav>
                                      </p:tavLst>
                                    </p:anim>
                                    <p:anim calcmode="lin" valueType="num">
                                      <p:cBhvr>
                                        <p:cTn id="171" dur="332" tmFilter="0.0,0.0; 0.25,0.07; 0.50,0.2; 0.75,0.467; 1.0,1.0">
                                          <p:stCondLst>
                                            <p:cond delay="0"/>
                                          </p:stCondLst>
                                        </p:cTn>
                                        <p:tgtEl>
                                          <p:spTgt spid="3">
                                            <p:txEl>
                                              <p:pRg st="9" end="9"/>
                                            </p:txEl>
                                          </p:spTgt>
                                        </p:tgtEl>
                                        <p:attrNameLst>
                                          <p:attrName>ppt_y</p:attrName>
                                        </p:attrNameLst>
                                      </p:cBhvr>
                                      <p:tavLst>
                                        <p:tav tm="0" fmla="#ppt_y-sin(pi*$)/3">
                                          <p:val>
                                            <p:fltVal val="0.5"/>
                                          </p:val>
                                        </p:tav>
                                        <p:tav tm="100000">
                                          <p:val>
                                            <p:fltVal val="1"/>
                                          </p:val>
                                        </p:tav>
                                      </p:tavLst>
                                    </p:anim>
                                    <p:anim calcmode="lin" valueType="num">
                                      <p:cBhvr>
                                        <p:cTn id="172" dur="332" tmFilter="0, 0; 0.125,0.2665; 0.25,0.4; 0.375,0.465; 0.5,0.5;  0.625,0.535; 0.75,0.6; 0.875,0.7335; 1,1">
                                          <p:stCondLst>
                                            <p:cond delay="332"/>
                                          </p:stCondLst>
                                        </p:cTn>
                                        <p:tgtEl>
                                          <p:spTgt spid="3">
                                            <p:txEl>
                                              <p:pRg st="9" end="9"/>
                                            </p:txEl>
                                          </p:spTgt>
                                        </p:tgtEl>
                                        <p:attrNameLst>
                                          <p:attrName>ppt_y</p:attrName>
                                        </p:attrNameLst>
                                      </p:cBhvr>
                                      <p:tavLst>
                                        <p:tav tm="0" fmla="#ppt_y-sin(pi*$)/9">
                                          <p:val>
                                            <p:fltVal val="0"/>
                                          </p:val>
                                        </p:tav>
                                        <p:tav tm="100000">
                                          <p:val>
                                            <p:fltVal val="1"/>
                                          </p:val>
                                        </p:tav>
                                      </p:tavLst>
                                    </p:anim>
                                    <p:anim calcmode="lin" valueType="num">
                                      <p:cBhvr>
                                        <p:cTn id="173" dur="166" tmFilter="0, 0; 0.125,0.2665; 0.25,0.4; 0.375,0.465; 0.5,0.5;  0.625,0.535; 0.75,0.6; 0.875,0.7335; 1,1">
                                          <p:stCondLst>
                                            <p:cond delay="662"/>
                                          </p:stCondLst>
                                        </p:cTn>
                                        <p:tgtEl>
                                          <p:spTgt spid="3">
                                            <p:txEl>
                                              <p:pRg st="9" end="9"/>
                                            </p:txEl>
                                          </p:spTgt>
                                        </p:tgtEl>
                                        <p:attrNameLst>
                                          <p:attrName>ppt_y</p:attrName>
                                        </p:attrNameLst>
                                      </p:cBhvr>
                                      <p:tavLst>
                                        <p:tav tm="0" fmla="#ppt_y-sin(pi*$)/27">
                                          <p:val>
                                            <p:fltVal val="0"/>
                                          </p:val>
                                        </p:tav>
                                        <p:tav tm="100000">
                                          <p:val>
                                            <p:fltVal val="1"/>
                                          </p:val>
                                        </p:tav>
                                      </p:tavLst>
                                    </p:anim>
                                    <p:anim calcmode="lin" valueType="num">
                                      <p:cBhvr>
                                        <p:cTn id="174" dur="82" tmFilter="0, 0; 0.125,0.2665; 0.25,0.4; 0.375,0.465; 0.5,0.5;  0.625,0.535; 0.75,0.6; 0.875,0.7335; 1,1">
                                          <p:stCondLst>
                                            <p:cond delay="828"/>
                                          </p:stCondLst>
                                        </p:cTn>
                                        <p:tgtEl>
                                          <p:spTgt spid="3">
                                            <p:txEl>
                                              <p:pRg st="9" end="9"/>
                                            </p:txEl>
                                          </p:spTgt>
                                        </p:tgtEl>
                                        <p:attrNameLst>
                                          <p:attrName>ppt_y</p:attrName>
                                        </p:attrNameLst>
                                      </p:cBhvr>
                                      <p:tavLst>
                                        <p:tav tm="0" fmla="#ppt_y-sin(pi*$)/81">
                                          <p:val>
                                            <p:fltVal val="0"/>
                                          </p:val>
                                        </p:tav>
                                        <p:tav tm="100000">
                                          <p:val>
                                            <p:fltVal val="1"/>
                                          </p:val>
                                        </p:tav>
                                      </p:tavLst>
                                    </p:anim>
                                    <p:animScale>
                                      <p:cBhvr>
                                        <p:cTn id="175" dur="13">
                                          <p:stCondLst>
                                            <p:cond delay="325"/>
                                          </p:stCondLst>
                                        </p:cTn>
                                        <p:tgtEl>
                                          <p:spTgt spid="3">
                                            <p:txEl>
                                              <p:pRg st="9" end="9"/>
                                            </p:txEl>
                                          </p:spTgt>
                                        </p:tgtEl>
                                      </p:cBhvr>
                                      <p:to x="100000" y="60000"/>
                                    </p:animScale>
                                    <p:animScale>
                                      <p:cBhvr>
                                        <p:cTn id="176" dur="83" decel="50000">
                                          <p:stCondLst>
                                            <p:cond delay="338"/>
                                          </p:stCondLst>
                                        </p:cTn>
                                        <p:tgtEl>
                                          <p:spTgt spid="3">
                                            <p:txEl>
                                              <p:pRg st="9" end="9"/>
                                            </p:txEl>
                                          </p:spTgt>
                                        </p:tgtEl>
                                      </p:cBhvr>
                                      <p:to x="100000" y="100000"/>
                                    </p:animScale>
                                    <p:animScale>
                                      <p:cBhvr>
                                        <p:cTn id="177" dur="13">
                                          <p:stCondLst>
                                            <p:cond delay="656"/>
                                          </p:stCondLst>
                                        </p:cTn>
                                        <p:tgtEl>
                                          <p:spTgt spid="3">
                                            <p:txEl>
                                              <p:pRg st="9" end="9"/>
                                            </p:txEl>
                                          </p:spTgt>
                                        </p:tgtEl>
                                      </p:cBhvr>
                                      <p:to x="100000" y="80000"/>
                                    </p:animScale>
                                    <p:animScale>
                                      <p:cBhvr>
                                        <p:cTn id="178" dur="83" decel="50000">
                                          <p:stCondLst>
                                            <p:cond delay="669"/>
                                          </p:stCondLst>
                                        </p:cTn>
                                        <p:tgtEl>
                                          <p:spTgt spid="3">
                                            <p:txEl>
                                              <p:pRg st="9" end="9"/>
                                            </p:txEl>
                                          </p:spTgt>
                                        </p:tgtEl>
                                      </p:cBhvr>
                                      <p:to x="100000" y="100000"/>
                                    </p:animScale>
                                    <p:animScale>
                                      <p:cBhvr>
                                        <p:cTn id="179" dur="13">
                                          <p:stCondLst>
                                            <p:cond delay="821"/>
                                          </p:stCondLst>
                                        </p:cTn>
                                        <p:tgtEl>
                                          <p:spTgt spid="3">
                                            <p:txEl>
                                              <p:pRg st="9" end="9"/>
                                            </p:txEl>
                                          </p:spTgt>
                                        </p:tgtEl>
                                      </p:cBhvr>
                                      <p:to x="100000" y="90000"/>
                                    </p:animScale>
                                    <p:animScale>
                                      <p:cBhvr>
                                        <p:cTn id="180" dur="83" decel="50000">
                                          <p:stCondLst>
                                            <p:cond delay="834"/>
                                          </p:stCondLst>
                                        </p:cTn>
                                        <p:tgtEl>
                                          <p:spTgt spid="3">
                                            <p:txEl>
                                              <p:pRg st="9" end="9"/>
                                            </p:txEl>
                                          </p:spTgt>
                                        </p:tgtEl>
                                      </p:cBhvr>
                                      <p:to x="100000" y="100000"/>
                                    </p:animScale>
                                    <p:animScale>
                                      <p:cBhvr>
                                        <p:cTn id="181" dur="13">
                                          <p:stCondLst>
                                            <p:cond delay="904"/>
                                          </p:stCondLst>
                                        </p:cTn>
                                        <p:tgtEl>
                                          <p:spTgt spid="3">
                                            <p:txEl>
                                              <p:pRg st="9" end="9"/>
                                            </p:txEl>
                                          </p:spTgt>
                                        </p:tgtEl>
                                      </p:cBhvr>
                                      <p:to x="100000" y="95000"/>
                                    </p:animScale>
                                    <p:animScale>
                                      <p:cBhvr>
                                        <p:cTn id="182" dur="83" decel="50000">
                                          <p:stCondLst>
                                            <p:cond delay="917"/>
                                          </p:stCondLst>
                                        </p:cTn>
                                        <p:tgtEl>
                                          <p:spTgt spid="3">
                                            <p:txEl>
                                              <p:pRg st="9" end="9"/>
                                            </p:txEl>
                                          </p:spTgt>
                                        </p:tgtEl>
                                      </p:cBhvr>
                                      <p:to x="100000" y="100000"/>
                                    </p:animScale>
                                  </p:childTnLst>
                                </p:cTn>
                              </p:par>
                            </p:childTnLst>
                          </p:cTn>
                        </p:par>
                      </p:childTnLst>
                    </p:cTn>
                  </p:par>
                  <p:par>
                    <p:cTn id="183" fill="hold">
                      <p:stCondLst>
                        <p:cond delay="indefinite"/>
                      </p:stCondLst>
                      <p:childTnLst>
                        <p:par>
                          <p:cTn id="184" fill="hold">
                            <p:stCondLst>
                              <p:cond delay="0"/>
                            </p:stCondLst>
                            <p:childTnLst>
                              <p:par>
                                <p:cTn id="185" presetID="26" presetClass="entr" presetSubtype="0" fill="hold" nodeType="clickEffect">
                                  <p:stCondLst>
                                    <p:cond delay="0"/>
                                  </p:stCondLst>
                                  <p:childTnLst>
                                    <p:set>
                                      <p:cBhvr>
                                        <p:cTn id="186" dur="1" fill="hold">
                                          <p:stCondLst>
                                            <p:cond delay="0"/>
                                          </p:stCondLst>
                                        </p:cTn>
                                        <p:tgtEl>
                                          <p:spTgt spid="3">
                                            <p:txEl>
                                              <p:pRg st="10" end="10"/>
                                            </p:txEl>
                                          </p:spTgt>
                                        </p:tgtEl>
                                        <p:attrNameLst>
                                          <p:attrName>style.visibility</p:attrName>
                                        </p:attrNameLst>
                                      </p:cBhvr>
                                      <p:to>
                                        <p:strVal val="visible"/>
                                      </p:to>
                                    </p:set>
                                    <p:animEffect transition="in" filter="wipe(down)">
                                      <p:cBhvr>
                                        <p:cTn id="187" dur="145">
                                          <p:stCondLst>
                                            <p:cond delay="0"/>
                                          </p:stCondLst>
                                        </p:cTn>
                                        <p:tgtEl>
                                          <p:spTgt spid="3">
                                            <p:txEl>
                                              <p:pRg st="10" end="10"/>
                                            </p:txEl>
                                          </p:spTgt>
                                        </p:tgtEl>
                                      </p:cBhvr>
                                    </p:animEffect>
                                    <p:anim calcmode="lin" valueType="num">
                                      <p:cBhvr>
                                        <p:cTn id="188" dur="456" tmFilter="0,0; 0.14,0.36; 0.43,0.73; 0.71,0.91; 1.0,1.0">
                                          <p:stCondLst>
                                            <p:cond delay="0"/>
                                          </p:stCondLst>
                                        </p:cTn>
                                        <p:tgtEl>
                                          <p:spTgt spid="3">
                                            <p:txEl>
                                              <p:pRg st="10" end="10"/>
                                            </p:txEl>
                                          </p:spTgt>
                                        </p:tgtEl>
                                        <p:attrNameLst>
                                          <p:attrName>ppt_x</p:attrName>
                                        </p:attrNameLst>
                                      </p:cBhvr>
                                      <p:tavLst>
                                        <p:tav tm="0">
                                          <p:val>
                                            <p:strVal val="#ppt_x-0.25"/>
                                          </p:val>
                                        </p:tav>
                                        <p:tav tm="100000">
                                          <p:val>
                                            <p:strVal val="#ppt_x"/>
                                          </p:val>
                                        </p:tav>
                                      </p:tavLst>
                                    </p:anim>
                                    <p:anim calcmode="lin" valueType="num">
                                      <p:cBhvr>
                                        <p:cTn id="189" dur="166" tmFilter="0.0,0.0; 0.25,0.07; 0.50,0.2; 0.75,0.467; 1.0,1.0">
                                          <p:stCondLst>
                                            <p:cond delay="0"/>
                                          </p:stCondLst>
                                        </p:cTn>
                                        <p:tgtEl>
                                          <p:spTgt spid="3">
                                            <p:txEl>
                                              <p:pRg st="10" end="10"/>
                                            </p:txEl>
                                          </p:spTgt>
                                        </p:tgtEl>
                                        <p:attrNameLst>
                                          <p:attrName>ppt_y</p:attrName>
                                        </p:attrNameLst>
                                      </p:cBhvr>
                                      <p:tavLst>
                                        <p:tav tm="0" fmla="#ppt_y-sin(pi*$)/3">
                                          <p:val>
                                            <p:fltVal val="0.5"/>
                                          </p:val>
                                        </p:tav>
                                        <p:tav tm="100000">
                                          <p:val>
                                            <p:fltVal val="1"/>
                                          </p:val>
                                        </p:tav>
                                      </p:tavLst>
                                    </p:anim>
                                    <p:anim calcmode="lin" valueType="num">
                                      <p:cBhvr>
                                        <p:cTn id="190" dur="166" tmFilter="0, 0; 0.125,0.2665; 0.25,0.4; 0.375,0.465; 0.5,0.5;  0.625,0.535; 0.75,0.6; 0.875,0.7335; 1,1">
                                          <p:stCondLst>
                                            <p:cond delay="166"/>
                                          </p:stCondLst>
                                        </p:cTn>
                                        <p:tgtEl>
                                          <p:spTgt spid="3">
                                            <p:txEl>
                                              <p:pRg st="10" end="10"/>
                                            </p:txEl>
                                          </p:spTgt>
                                        </p:tgtEl>
                                        <p:attrNameLst>
                                          <p:attrName>ppt_y</p:attrName>
                                        </p:attrNameLst>
                                      </p:cBhvr>
                                      <p:tavLst>
                                        <p:tav tm="0" fmla="#ppt_y-sin(pi*$)/9">
                                          <p:val>
                                            <p:fltVal val="0"/>
                                          </p:val>
                                        </p:tav>
                                        <p:tav tm="100000">
                                          <p:val>
                                            <p:fltVal val="1"/>
                                          </p:val>
                                        </p:tav>
                                      </p:tavLst>
                                    </p:anim>
                                    <p:anim calcmode="lin" valueType="num">
                                      <p:cBhvr>
                                        <p:cTn id="191" dur="83" tmFilter="0, 0; 0.125,0.2665; 0.25,0.4; 0.375,0.465; 0.5,0.5;  0.625,0.535; 0.75,0.6; 0.875,0.7335; 1,1">
                                          <p:stCondLst>
                                            <p:cond delay="331"/>
                                          </p:stCondLst>
                                        </p:cTn>
                                        <p:tgtEl>
                                          <p:spTgt spid="3">
                                            <p:txEl>
                                              <p:pRg st="10" end="10"/>
                                            </p:txEl>
                                          </p:spTgt>
                                        </p:tgtEl>
                                        <p:attrNameLst>
                                          <p:attrName>ppt_y</p:attrName>
                                        </p:attrNameLst>
                                      </p:cBhvr>
                                      <p:tavLst>
                                        <p:tav tm="0" fmla="#ppt_y-sin(pi*$)/27">
                                          <p:val>
                                            <p:fltVal val="0"/>
                                          </p:val>
                                        </p:tav>
                                        <p:tav tm="100000">
                                          <p:val>
                                            <p:fltVal val="1"/>
                                          </p:val>
                                        </p:tav>
                                      </p:tavLst>
                                    </p:anim>
                                    <p:anim calcmode="lin" valueType="num">
                                      <p:cBhvr>
                                        <p:cTn id="192" dur="41" tmFilter="0, 0; 0.125,0.2665; 0.25,0.4; 0.375,0.465; 0.5,0.5;  0.625,0.535; 0.75,0.6; 0.875,0.7335; 1,1">
                                          <p:stCondLst>
                                            <p:cond delay="414"/>
                                          </p:stCondLst>
                                        </p:cTn>
                                        <p:tgtEl>
                                          <p:spTgt spid="3">
                                            <p:txEl>
                                              <p:pRg st="10" end="10"/>
                                            </p:txEl>
                                          </p:spTgt>
                                        </p:tgtEl>
                                        <p:attrNameLst>
                                          <p:attrName>ppt_y</p:attrName>
                                        </p:attrNameLst>
                                      </p:cBhvr>
                                      <p:tavLst>
                                        <p:tav tm="0" fmla="#ppt_y-sin(pi*$)/81">
                                          <p:val>
                                            <p:fltVal val="0"/>
                                          </p:val>
                                        </p:tav>
                                        <p:tav tm="100000">
                                          <p:val>
                                            <p:fltVal val="1"/>
                                          </p:val>
                                        </p:tav>
                                      </p:tavLst>
                                    </p:anim>
                                    <p:animScale>
                                      <p:cBhvr>
                                        <p:cTn id="193" dur="7">
                                          <p:stCondLst>
                                            <p:cond delay="163"/>
                                          </p:stCondLst>
                                        </p:cTn>
                                        <p:tgtEl>
                                          <p:spTgt spid="3">
                                            <p:txEl>
                                              <p:pRg st="10" end="10"/>
                                            </p:txEl>
                                          </p:spTgt>
                                        </p:tgtEl>
                                      </p:cBhvr>
                                      <p:to x="100000" y="60000"/>
                                    </p:animScale>
                                    <p:animScale>
                                      <p:cBhvr>
                                        <p:cTn id="194" dur="42" decel="50000">
                                          <p:stCondLst>
                                            <p:cond delay="169"/>
                                          </p:stCondLst>
                                        </p:cTn>
                                        <p:tgtEl>
                                          <p:spTgt spid="3">
                                            <p:txEl>
                                              <p:pRg st="10" end="10"/>
                                            </p:txEl>
                                          </p:spTgt>
                                        </p:tgtEl>
                                      </p:cBhvr>
                                      <p:to x="100000" y="100000"/>
                                    </p:animScale>
                                    <p:animScale>
                                      <p:cBhvr>
                                        <p:cTn id="195" dur="7">
                                          <p:stCondLst>
                                            <p:cond delay="328"/>
                                          </p:stCondLst>
                                        </p:cTn>
                                        <p:tgtEl>
                                          <p:spTgt spid="3">
                                            <p:txEl>
                                              <p:pRg st="10" end="10"/>
                                            </p:txEl>
                                          </p:spTgt>
                                        </p:tgtEl>
                                      </p:cBhvr>
                                      <p:to x="100000" y="80000"/>
                                    </p:animScale>
                                    <p:animScale>
                                      <p:cBhvr>
                                        <p:cTn id="196" dur="42" decel="50000">
                                          <p:stCondLst>
                                            <p:cond delay="335"/>
                                          </p:stCondLst>
                                        </p:cTn>
                                        <p:tgtEl>
                                          <p:spTgt spid="3">
                                            <p:txEl>
                                              <p:pRg st="10" end="10"/>
                                            </p:txEl>
                                          </p:spTgt>
                                        </p:tgtEl>
                                      </p:cBhvr>
                                      <p:to x="100000" y="100000"/>
                                    </p:animScale>
                                    <p:animScale>
                                      <p:cBhvr>
                                        <p:cTn id="197" dur="7">
                                          <p:stCondLst>
                                            <p:cond delay="411"/>
                                          </p:stCondLst>
                                        </p:cTn>
                                        <p:tgtEl>
                                          <p:spTgt spid="3">
                                            <p:txEl>
                                              <p:pRg st="10" end="10"/>
                                            </p:txEl>
                                          </p:spTgt>
                                        </p:tgtEl>
                                      </p:cBhvr>
                                      <p:to x="100000" y="90000"/>
                                    </p:animScale>
                                    <p:animScale>
                                      <p:cBhvr>
                                        <p:cTn id="198" dur="42" decel="50000">
                                          <p:stCondLst>
                                            <p:cond delay="417"/>
                                          </p:stCondLst>
                                        </p:cTn>
                                        <p:tgtEl>
                                          <p:spTgt spid="3">
                                            <p:txEl>
                                              <p:pRg st="10" end="10"/>
                                            </p:txEl>
                                          </p:spTgt>
                                        </p:tgtEl>
                                      </p:cBhvr>
                                      <p:to x="100000" y="100000"/>
                                    </p:animScale>
                                    <p:animScale>
                                      <p:cBhvr>
                                        <p:cTn id="199" dur="7">
                                          <p:stCondLst>
                                            <p:cond delay="452"/>
                                          </p:stCondLst>
                                        </p:cTn>
                                        <p:tgtEl>
                                          <p:spTgt spid="3">
                                            <p:txEl>
                                              <p:pRg st="10" end="10"/>
                                            </p:txEl>
                                          </p:spTgt>
                                        </p:tgtEl>
                                      </p:cBhvr>
                                      <p:to x="100000" y="95000"/>
                                    </p:animScale>
                                    <p:animScale>
                                      <p:cBhvr>
                                        <p:cTn id="200" dur="42" decel="50000">
                                          <p:stCondLst>
                                            <p:cond delay="459"/>
                                          </p:stCondLst>
                                        </p:cTn>
                                        <p:tgtEl>
                                          <p:spTgt spid="3">
                                            <p:txEl>
                                              <p:pRg st="10" end="10"/>
                                            </p:txEl>
                                          </p:spTgt>
                                        </p:tgtEl>
                                      </p:cBhvr>
                                      <p:to x="100000" y="100000"/>
                                    </p:animScale>
                                  </p:childTnLst>
                                </p:cTn>
                              </p:par>
                              <p:par>
                                <p:cTn id="201" presetID="26" presetClass="entr" presetSubtype="0" fill="hold" nodeType="withEffect">
                                  <p:stCondLst>
                                    <p:cond delay="0"/>
                                  </p:stCondLst>
                                  <p:childTnLst>
                                    <p:set>
                                      <p:cBhvr>
                                        <p:cTn id="202" dur="1" fill="hold">
                                          <p:stCondLst>
                                            <p:cond delay="0"/>
                                          </p:stCondLst>
                                        </p:cTn>
                                        <p:tgtEl>
                                          <p:spTgt spid="3">
                                            <p:txEl>
                                              <p:pRg st="11" end="11"/>
                                            </p:txEl>
                                          </p:spTgt>
                                        </p:tgtEl>
                                        <p:attrNameLst>
                                          <p:attrName>style.visibility</p:attrName>
                                        </p:attrNameLst>
                                      </p:cBhvr>
                                      <p:to>
                                        <p:strVal val="visible"/>
                                      </p:to>
                                    </p:set>
                                    <p:animEffect transition="in" filter="wipe(down)">
                                      <p:cBhvr>
                                        <p:cTn id="203" dur="145">
                                          <p:stCondLst>
                                            <p:cond delay="0"/>
                                          </p:stCondLst>
                                        </p:cTn>
                                        <p:tgtEl>
                                          <p:spTgt spid="3">
                                            <p:txEl>
                                              <p:pRg st="11" end="11"/>
                                            </p:txEl>
                                          </p:spTgt>
                                        </p:tgtEl>
                                      </p:cBhvr>
                                    </p:animEffect>
                                    <p:anim calcmode="lin" valueType="num">
                                      <p:cBhvr>
                                        <p:cTn id="204" dur="456" tmFilter="0,0; 0.14,0.36; 0.43,0.73; 0.71,0.91; 1.0,1.0">
                                          <p:stCondLst>
                                            <p:cond delay="0"/>
                                          </p:stCondLst>
                                        </p:cTn>
                                        <p:tgtEl>
                                          <p:spTgt spid="3">
                                            <p:txEl>
                                              <p:pRg st="11" end="11"/>
                                            </p:txEl>
                                          </p:spTgt>
                                        </p:tgtEl>
                                        <p:attrNameLst>
                                          <p:attrName>ppt_x</p:attrName>
                                        </p:attrNameLst>
                                      </p:cBhvr>
                                      <p:tavLst>
                                        <p:tav tm="0">
                                          <p:val>
                                            <p:strVal val="#ppt_x-0.25"/>
                                          </p:val>
                                        </p:tav>
                                        <p:tav tm="100000">
                                          <p:val>
                                            <p:strVal val="#ppt_x"/>
                                          </p:val>
                                        </p:tav>
                                      </p:tavLst>
                                    </p:anim>
                                    <p:anim calcmode="lin" valueType="num">
                                      <p:cBhvr>
                                        <p:cTn id="205" dur="166" tmFilter="0.0,0.0; 0.25,0.07; 0.50,0.2; 0.75,0.467; 1.0,1.0">
                                          <p:stCondLst>
                                            <p:cond delay="0"/>
                                          </p:stCondLst>
                                        </p:cTn>
                                        <p:tgtEl>
                                          <p:spTgt spid="3">
                                            <p:txEl>
                                              <p:pRg st="11" end="11"/>
                                            </p:txEl>
                                          </p:spTgt>
                                        </p:tgtEl>
                                        <p:attrNameLst>
                                          <p:attrName>ppt_y</p:attrName>
                                        </p:attrNameLst>
                                      </p:cBhvr>
                                      <p:tavLst>
                                        <p:tav tm="0" fmla="#ppt_y-sin(pi*$)/3">
                                          <p:val>
                                            <p:fltVal val="0.5"/>
                                          </p:val>
                                        </p:tav>
                                        <p:tav tm="100000">
                                          <p:val>
                                            <p:fltVal val="1"/>
                                          </p:val>
                                        </p:tav>
                                      </p:tavLst>
                                    </p:anim>
                                    <p:anim calcmode="lin" valueType="num">
                                      <p:cBhvr>
                                        <p:cTn id="206" dur="166" tmFilter="0, 0; 0.125,0.2665; 0.25,0.4; 0.375,0.465; 0.5,0.5;  0.625,0.535; 0.75,0.6; 0.875,0.7335; 1,1">
                                          <p:stCondLst>
                                            <p:cond delay="166"/>
                                          </p:stCondLst>
                                        </p:cTn>
                                        <p:tgtEl>
                                          <p:spTgt spid="3">
                                            <p:txEl>
                                              <p:pRg st="11" end="11"/>
                                            </p:txEl>
                                          </p:spTgt>
                                        </p:tgtEl>
                                        <p:attrNameLst>
                                          <p:attrName>ppt_y</p:attrName>
                                        </p:attrNameLst>
                                      </p:cBhvr>
                                      <p:tavLst>
                                        <p:tav tm="0" fmla="#ppt_y-sin(pi*$)/9">
                                          <p:val>
                                            <p:fltVal val="0"/>
                                          </p:val>
                                        </p:tav>
                                        <p:tav tm="100000">
                                          <p:val>
                                            <p:fltVal val="1"/>
                                          </p:val>
                                        </p:tav>
                                      </p:tavLst>
                                    </p:anim>
                                    <p:anim calcmode="lin" valueType="num">
                                      <p:cBhvr>
                                        <p:cTn id="207" dur="83" tmFilter="0, 0; 0.125,0.2665; 0.25,0.4; 0.375,0.465; 0.5,0.5;  0.625,0.535; 0.75,0.6; 0.875,0.7335; 1,1">
                                          <p:stCondLst>
                                            <p:cond delay="331"/>
                                          </p:stCondLst>
                                        </p:cTn>
                                        <p:tgtEl>
                                          <p:spTgt spid="3">
                                            <p:txEl>
                                              <p:pRg st="11" end="11"/>
                                            </p:txEl>
                                          </p:spTgt>
                                        </p:tgtEl>
                                        <p:attrNameLst>
                                          <p:attrName>ppt_y</p:attrName>
                                        </p:attrNameLst>
                                      </p:cBhvr>
                                      <p:tavLst>
                                        <p:tav tm="0" fmla="#ppt_y-sin(pi*$)/27">
                                          <p:val>
                                            <p:fltVal val="0"/>
                                          </p:val>
                                        </p:tav>
                                        <p:tav tm="100000">
                                          <p:val>
                                            <p:fltVal val="1"/>
                                          </p:val>
                                        </p:tav>
                                      </p:tavLst>
                                    </p:anim>
                                    <p:anim calcmode="lin" valueType="num">
                                      <p:cBhvr>
                                        <p:cTn id="208" dur="41" tmFilter="0, 0; 0.125,0.2665; 0.25,0.4; 0.375,0.465; 0.5,0.5;  0.625,0.535; 0.75,0.6; 0.875,0.7335; 1,1">
                                          <p:stCondLst>
                                            <p:cond delay="414"/>
                                          </p:stCondLst>
                                        </p:cTn>
                                        <p:tgtEl>
                                          <p:spTgt spid="3">
                                            <p:txEl>
                                              <p:pRg st="11" end="11"/>
                                            </p:txEl>
                                          </p:spTgt>
                                        </p:tgtEl>
                                        <p:attrNameLst>
                                          <p:attrName>ppt_y</p:attrName>
                                        </p:attrNameLst>
                                      </p:cBhvr>
                                      <p:tavLst>
                                        <p:tav tm="0" fmla="#ppt_y-sin(pi*$)/81">
                                          <p:val>
                                            <p:fltVal val="0"/>
                                          </p:val>
                                        </p:tav>
                                        <p:tav tm="100000">
                                          <p:val>
                                            <p:fltVal val="1"/>
                                          </p:val>
                                        </p:tav>
                                      </p:tavLst>
                                    </p:anim>
                                    <p:animScale>
                                      <p:cBhvr>
                                        <p:cTn id="209" dur="7">
                                          <p:stCondLst>
                                            <p:cond delay="163"/>
                                          </p:stCondLst>
                                        </p:cTn>
                                        <p:tgtEl>
                                          <p:spTgt spid="3">
                                            <p:txEl>
                                              <p:pRg st="11" end="11"/>
                                            </p:txEl>
                                          </p:spTgt>
                                        </p:tgtEl>
                                      </p:cBhvr>
                                      <p:to x="100000" y="60000"/>
                                    </p:animScale>
                                    <p:animScale>
                                      <p:cBhvr>
                                        <p:cTn id="210" dur="42" decel="50000">
                                          <p:stCondLst>
                                            <p:cond delay="169"/>
                                          </p:stCondLst>
                                        </p:cTn>
                                        <p:tgtEl>
                                          <p:spTgt spid="3">
                                            <p:txEl>
                                              <p:pRg st="11" end="11"/>
                                            </p:txEl>
                                          </p:spTgt>
                                        </p:tgtEl>
                                      </p:cBhvr>
                                      <p:to x="100000" y="100000"/>
                                    </p:animScale>
                                    <p:animScale>
                                      <p:cBhvr>
                                        <p:cTn id="211" dur="7">
                                          <p:stCondLst>
                                            <p:cond delay="328"/>
                                          </p:stCondLst>
                                        </p:cTn>
                                        <p:tgtEl>
                                          <p:spTgt spid="3">
                                            <p:txEl>
                                              <p:pRg st="11" end="11"/>
                                            </p:txEl>
                                          </p:spTgt>
                                        </p:tgtEl>
                                      </p:cBhvr>
                                      <p:to x="100000" y="80000"/>
                                    </p:animScale>
                                    <p:animScale>
                                      <p:cBhvr>
                                        <p:cTn id="212" dur="42" decel="50000">
                                          <p:stCondLst>
                                            <p:cond delay="335"/>
                                          </p:stCondLst>
                                        </p:cTn>
                                        <p:tgtEl>
                                          <p:spTgt spid="3">
                                            <p:txEl>
                                              <p:pRg st="11" end="11"/>
                                            </p:txEl>
                                          </p:spTgt>
                                        </p:tgtEl>
                                      </p:cBhvr>
                                      <p:to x="100000" y="100000"/>
                                    </p:animScale>
                                    <p:animScale>
                                      <p:cBhvr>
                                        <p:cTn id="213" dur="7">
                                          <p:stCondLst>
                                            <p:cond delay="411"/>
                                          </p:stCondLst>
                                        </p:cTn>
                                        <p:tgtEl>
                                          <p:spTgt spid="3">
                                            <p:txEl>
                                              <p:pRg st="11" end="11"/>
                                            </p:txEl>
                                          </p:spTgt>
                                        </p:tgtEl>
                                      </p:cBhvr>
                                      <p:to x="100000" y="90000"/>
                                    </p:animScale>
                                    <p:animScale>
                                      <p:cBhvr>
                                        <p:cTn id="214" dur="42" decel="50000">
                                          <p:stCondLst>
                                            <p:cond delay="417"/>
                                          </p:stCondLst>
                                        </p:cTn>
                                        <p:tgtEl>
                                          <p:spTgt spid="3">
                                            <p:txEl>
                                              <p:pRg st="11" end="11"/>
                                            </p:txEl>
                                          </p:spTgt>
                                        </p:tgtEl>
                                      </p:cBhvr>
                                      <p:to x="100000" y="100000"/>
                                    </p:animScale>
                                    <p:animScale>
                                      <p:cBhvr>
                                        <p:cTn id="215" dur="7">
                                          <p:stCondLst>
                                            <p:cond delay="452"/>
                                          </p:stCondLst>
                                        </p:cTn>
                                        <p:tgtEl>
                                          <p:spTgt spid="3">
                                            <p:txEl>
                                              <p:pRg st="11" end="11"/>
                                            </p:txEl>
                                          </p:spTgt>
                                        </p:tgtEl>
                                      </p:cBhvr>
                                      <p:to x="100000" y="95000"/>
                                    </p:animScale>
                                    <p:animScale>
                                      <p:cBhvr>
                                        <p:cTn id="216" dur="42" decel="50000">
                                          <p:stCondLst>
                                            <p:cond delay="459"/>
                                          </p:stCondLst>
                                        </p:cTn>
                                        <p:tgtEl>
                                          <p:spTgt spid="3">
                                            <p:txEl>
                                              <p:pRg st="11" end="11"/>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476672"/>
            <a:ext cx="5040560" cy="5760640"/>
          </a:xfrm>
        </p:spPr>
        <p:txBody>
          <a:bodyPr>
            <a:normAutofit/>
          </a:bodyPr>
          <a:lstStyle/>
          <a:p>
            <a:pPr algn="just"/>
            <a:r>
              <a:rPr lang="es-MX" sz="2000" b="1" dirty="0" smtClean="0"/>
              <a:t>Polvos para ducha</a:t>
            </a:r>
            <a:r>
              <a:rPr lang="es-MX" sz="2000" dirty="0" smtClean="0"/>
              <a:t>: Están </a:t>
            </a:r>
            <a:r>
              <a:rPr lang="es-MX" sz="2000" dirty="0" err="1" smtClean="0"/>
              <a:t>desarrolados</a:t>
            </a:r>
            <a:r>
              <a:rPr lang="es-MX" sz="2000" dirty="0" smtClean="0"/>
              <a:t> para que una cantidad se disuelva en agua. Son de uso femenino, generalmente, pretendiéndose disminuir el pH de la vagina. Si contiene compuestos volátiles vendrán en paquetes de aluminio (mentol, fenol, aceites volátiles).</a:t>
            </a:r>
          </a:p>
          <a:p>
            <a:pPr algn="just"/>
            <a:endParaRPr lang="es-MX" sz="2000" dirty="0" smtClean="0"/>
          </a:p>
          <a:p>
            <a:pPr algn="just"/>
            <a:endParaRPr lang="es-MX" sz="2000" dirty="0" smtClean="0"/>
          </a:p>
          <a:p>
            <a:pPr algn="just">
              <a:buNone/>
            </a:pPr>
            <a:endParaRPr lang="es-MX" sz="2000" dirty="0" smtClean="0"/>
          </a:p>
          <a:p>
            <a:pPr algn="just"/>
            <a:r>
              <a:rPr lang="es-MX" sz="2000" b="1" dirty="0" smtClean="0"/>
              <a:t>Insuflaciones</a:t>
            </a:r>
            <a:r>
              <a:rPr lang="es-MX" sz="2000" dirty="0" smtClean="0"/>
              <a:t>: son polvos extremadamente finos para introducirse en las cavidades del cuerpo. Su tamaño de partícula es menor de 50 micras. Para su administración, se colocarán en un insuflador.</a:t>
            </a:r>
          </a:p>
          <a:p>
            <a:pPr algn="just"/>
            <a:endParaRPr lang="es-MX" sz="2000" dirty="0"/>
          </a:p>
        </p:txBody>
      </p:sp>
      <p:pic>
        <p:nvPicPr>
          <p:cNvPr id="4" name="3 Imagen" descr="thCAP0PPMZ.jpg"/>
          <p:cNvPicPr>
            <a:picLocks noChangeAspect="1"/>
          </p:cNvPicPr>
          <p:nvPr/>
        </p:nvPicPr>
        <p:blipFill>
          <a:blip r:embed="rId2" cstate="print"/>
          <a:stretch>
            <a:fillRect/>
          </a:stretch>
        </p:blipFill>
        <p:spPr>
          <a:xfrm>
            <a:off x="5940152" y="3645024"/>
            <a:ext cx="2752725" cy="2181225"/>
          </a:xfrm>
          <a:prstGeom prst="rect">
            <a:avLst/>
          </a:prstGeom>
        </p:spPr>
      </p:pic>
      <p:pic>
        <p:nvPicPr>
          <p:cNvPr id="5" name="4 Imagen" descr="thCASQA4QM.jpg"/>
          <p:cNvPicPr>
            <a:picLocks noChangeAspect="1"/>
          </p:cNvPicPr>
          <p:nvPr/>
        </p:nvPicPr>
        <p:blipFill>
          <a:blip r:embed="rId3" cstate="print"/>
          <a:stretch>
            <a:fillRect/>
          </a:stretch>
        </p:blipFill>
        <p:spPr>
          <a:xfrm>
            <a:off x="5652120" y="836712"/>
            <a:ext cx="2857500" cy="2028825"/>
          </a:xfrm>
          <a:prstGeom prst="rect">
            <a:avLst/>
          </a:prstGeom>
        </p:spPr>
      </p:pic>
    </p:spTree>
    <p:extLst>
      <p:ext uri="{BB962C8B-B14F-4D97-AF65-F5344CB8AC3E}">
        <p14:creationId xmlns:p14="http://schemas.microsoft.com/office/powerpoint/2010/main" val="3596443093"/>
      </p:ext>
    </p:extLst>
  </p:cSld>
  <p:clrMapOvr>
    <a:masterClrMapping/>
  </p:clrMapOvr>
  <p:transition>
    <p:checke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385" decel="100000"/>
                                        <p:tgtEl>
                                          <p:spTgt spid="3">
                                            <p:txEl>
                                              <p:pRg st="0" end="0"/>
                                            </p:txEl>
                                          </p:spTgt>
                                        </p:tgtEl>
                                      </p:cBhvr>
                                    </p:animEffect>
                                    <p:animScale>
                                      <p:cBhvr>
                                        <p:cTn id="8" dur="385" decel="100000"/>
                                        <p:tgtEl>
                                          <p:spTgt spid="3">
                                            <p:txEl>
                                              <p:pRg st="0" end="0"/>
                                            </p:txEl>
                                          </p:spTgt>
                                        </p:tgtEl>
                                      </p:cBhvr>
                                      <p:from x="10000" y="10000"/>
                                      <p:to x="200000" y="450000"/>
                                    </p:animScale>
                                    <p:animScale>
                                      <p:cBhvr>
                                        <p:cTn id="9" dur="615" accel="100000" fill="hold">
                                          <p:stCondLst>
                                            <p:cond delay="385"/>
                                          </p:stCondLst>
                                        </p:cTn>
                                        <p:tgtEl>
                                          <p:spTgt spid="3">
                                            <p:txEl>
                                              <p:pRg st="0" end="0"/>
                                            </p:txEl>
                                          </p:spTgt>
                                        </p:tgtEl>
                                      </p:cBhvr>
                                      <p:from x="200000" y="450000"/>
                                      <p:to x="100000" y="100000"/>
                                    </p:animScale>
                                    <p:set>
                                      <p:cBhvr>
                                        <p:cTn id="10" dur="385" fill="hold"/>
                                        <p:tgtEl>
                                          <p:spTgt spid="3">
                                            <p:txEl>
                                              <p:pRg st="0" end="0"/>
                                            </p:txEl>
                                          </p:spTgt>
                                        </p:tgtEl>
                                        <p:attrNameLst>
                                          <p:attrName>ppt_x</p:attrName>
                                        </p:attrNameLst>
                                      </p:cBhvr>
                                      <p:to>
                                        <p:strVal val="(0.5)"/>
                                      </p:to>
                                    </p:set>
                                    <p:anim from="(0.5)" to="(#ppt_x)" calcmode="lin" valueType="num">
                                      <p:cBhvr>
                                        <p:cTn id="11" dur="615" accel="100000" fill="hold">
                                          <p:stCondLst>
                                            <p:cond delay="385"/>
                                          </p:stCondLst>
                                        </p:cTn>
                                        <p:tgtEl>
                                          <p:spTgt spid="3">
                                            <p:txEl>
                                              <p:pRg st="0" end="0"/>
                                            </p:txEl>
                                          </p:spTgt>
                                        </p:tgtEl>
                                        <p:attrNameLst>
                                          <p:attrName>ppt_x</p:attrName>
                                        </p:attrNameLst>
                                      </p:cBhvr>
                                    </p:anim>
                                    <p:set>
                                      <p:cBhvr>
                                        <p:cTn id="12" dur="385" fill="hold"/>
                                        <p:tgtEl>
                                          <p:spTgt spid="3">
                                            <p:txEl>
                                              <p:pRg st="0" end="0"/>
                                            </p:txEl>
                                          </p:spTgt>
                                        </p:tgtEl>
                                        <p:attrNameLst>
                                          <p:attrName>ppt_y</p:attrName>
                                        </p:attrNameLst>
                                      </p:cBhvr>
                                      <p:to>
                                        <p:strVal val="(#ppt_y+0.4)"/>
                                      </p:to>
                                    </p:set>
                                    <p:anim from="(#ppt_y+0.4)" to="(#ppt_y)" calcmode="lin" valueType="num">
                                      <p:cBhvr>
                                        <p:cTn id="13" dur="615" accel="100000" fill="hold">
                                          <p:stCondLst>
                                            <p:cond delay="385"/>
                                          </p:stCondLst>
                                        </p:cTn>
                                        <p:tgtEl>
                                          <p:spTgt spid="3">
                                            <p:txEl>
                                              <p:pRg st="0" end="0"/>
                                            </p:txEl>
                                          </p:spTgt>
                                        </p:tgtEl>
                                        <p:attrNameLst>
                                          <p:attrName>ppt_y</p:attrName>
                                        </p:attrNameLst>
                                      </p:cBhvr>
                                    </p:anim>
                                  </p:childTnLst>
                                </p:cTn>
                              </p:par>
                            </p:childTnLst>
                          </p:cTn>
                        </p:par>
                      </p:childTnLst>
                    </p:cTn>
                  </p:par>
                  <p:par>
                    <p:cTn id="14" fill="hold">
                      <p:stCondLst>
                        <p:cond delay="indefinite"/>
                      </p:stCondLst>
                      <p:childTnLst>
                        <p:par>
                          <p:cTn id="15" fill="hold">
                            <p:stCondLst>
                              <p:cond delay="0"/>
                            </p:stCondLst>
                            <p:childTnLst>
                              <p:par>
                                <p:cTn id="16" presetID="51" presetClass="entr" presetSubtype="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385" decel="100000"/>
                                        <p:tgtEl>
                                          <p:spTgt spid="5"/>
                                        </p:tgtEl>
                                      </p:cBhvr>
                                    </p:animEffect>
                                    <p:animScale>
                                      <p:cBhvr>
                                        <p:cTn id="19" dur="385" decel="100000"/>
                                        <p:tgtEl>
                                          <p:spTgt spid="5"/>
                                        </p:tgtEl>
                                      </p:cBhvr>
                                      <p:from x="10000" y="10000"/>
                                      <p:to x="200000" y="450000"/>
                                    </p:animScale>
                                    <p:animScale>
                                      <p:cBhvr>
                                        <p:cTn id="20" dur="615" accel="100000" fill="hold">
                                          <p:stCondLst>
                                            <p:cond delay="385"/>
                                          </p:stCondLst>
                                        </p:cTn>
                                        <p:tgtEl>
                                          <p:spTgt spid="5"/>
                                        </p:tgtEl>
                                      </p:cBhvr>
                                      <p:from x="200000" y="450000"/>
                                      <p:to x="100000" y="100000"/>
                                    </p:animScale>
                                    <p:set>
                                      <p:cBhvr>
                                        <p:cTn id="21" dur="385" fill="hold"/>
                                        <p:tgtEl>
                                          <p:spTgt spid="5"/>
                                        </p:tgtEl>
                                        <p:attrNameLst>
                                          <p:attrName>ppt_x</p:attrName>
                                        </p:attrNameLst>
                                      </p:cBhvr>
                                      <p:to>
                                        <p:strVal val="(0.5)"/>
                                      </p:to>
                                    </p:set>
                                    <p:anim from="(0.5)" to="(#ppt_x)" calcmode="lin" valueType="num">
                                      <p:cBhvr>
                                        <p:cTn id="22" dur="615" accel="100000" fill="hold">
                                          <p:stCondLst>
                                            <p:cond delay="385"/>
                                          </p:stCondLst>
                                        </p:cTn>
                                        <p:tgtEl>
                                          <p:spTgt spid="5"/>
                                        </p:tgtEl>
                                        <p:attrNameLst>
                                          <p:attrName>ppt_x</p:attrName>
                                        </p:attrNameLst>
                                      </p:cBhvr>
                                    </p:anim>
                                    <p:set>
                                      <p:cBhvr>
                                        <p:cTn id="23" dur="385" fill="hold"/>
                                        <p:tgtEl>
                                          <p:spTgt spid="5"/>
                                        </p:tgtEl>
                                        <p:attrNameLst>
                                          <p:attrName>ppt_y</p:attrName>
                                        </p:attrNameLst>
                                      </p:cBhvr>
                                      <p:to>
                                        <p:strVal val="(#ppt_y+0.4)"/>
                                      </p:to>
                                    </p:set>
                                    <p:anim from="(#ppt_y+0.4)" to="(#ppt_y)" calcmode="lin" valueType="num">
                                      <p:cBhvr>
                                        <p:cTn id="24" dur="615" accel="100000" fill="hold">
                                          <p:stCondLst>
                                            <p:cond delay="385"/>
                                          </p:stCondLst>
                                        </p:cTn>
                                        <p:tgtEl>
                                          <p:spTgt spid="5"/>
                                        </p:tgtEl>
                                        <p:attrNameLst>
                                          <p:attrName>ppt_y</p:attrName>
                                        </p:attrNameLst>
                                      </p:cBhvr>
                                    </p:anim>
                                  </p:childTnLst>
                                </p:cTn>
                              </p:par>
                            </p:childTnLst>
                          </p:cTn>
                        </p:par>
                      </p:childTnLst>
                    </p:cTn>
                  </p:par>
                  <p:par>
                    <p:cTn id="25" fill="hold">
                      <p:stCondLst>
                        <p:cond delay="indefinite"/>
                      </p:stCondLst>
                      <p:childTnLst>
                        <p:par>
                          <p:cTn id="26" fill="hold">
                            <p:stCondLst>
                              <p:cond delay="0"/>
                            </p:stCondLst>
                            <p:childTnLst>
                              <p:par>
                                <p:cTn id="27" presetID="51"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385" decel="100000"/>
                                        <p:tgtEl>
                                          <p:spTgt spid="3">
                                            <p:txEl>
                                              <p:pRg st="4" end="4"/>
                                            </p:txEl>
                                          </p:spTgt>
                                        </p:tgtEl>
                                      </p:cBhvr>
                                    </p:animEffect>
                                    <p:animScale>
                                      <p:cBhvr>
                                        <p:cTn id="30" dur="385" decel="100000"/>
                                        <p:tgtEl>
                                          <p:spTgt spid="3">
                                            <p:txEl>
                                              <p:pRg st="4" end="4"/>
                                            </p:txEl>
                                          </p:spTgt>
                                        </p:tgtEl>
                                      </p:cBhvr>
                                      <p:from x="10000" y="10000"/>
                                      <p:to x="200000" y="450000"/>
                                    </p:animScale>
                                    <p:animScale>
                                      <p:cBhvr>
                                        <p:cTn id="31" dur="615" accel="100000" fill="hold">
                                          <p:stCondLst>
                                            <p:cond delay="385"/>
                                          </p:stCondLst>
                                        </p:cTn>
                                        <p:tgtEl>
                                          <p:spTgt spid="3">
                                            <p:txEl>
                                              <p:pRg st="4" end="4"/>
                                            </p:txEl>
                                          </p:spTgt>
                                        </p:tgtEl>
                                      </p:cBhvr>
                                      <p:from x="200000" y="450000"/>
                                      <p:to x="100000" y="100000"/>
                                    </p:animScale>
                                    <p:set>
                                      <p:cBhvr>
                                        <p:cTn id="32" dur="385" fill="hold"/>
                                        <p:tgtEl>
                                          <p:spTgt spid="3">
                                            <p:txEl>
                                              <p:pRg st="4" end="4"/>
                                            </p:txEl>
                                          </p:spTgt>
                                        </p:tgtEl>
                                        <p:attrNameLst>
                                          <p:attrName>ppt_x</p:attrName>
                                        </p:attrNameLst>
                                      </p:cBhvr>
                                      <p:to>
                                        <p:strVal val="(0.5)"/>
                                      </p:to>
                                    </p:set>
                                    <p:anim from="(0.5)" to="(#ppt_x)" calcmode="lin" valueType="num">
                                      <p:cBhvr>
                                        <p:cTn id="33" dur="615" accel="100000" fill="hold">
                                          <p:stCondLst>
                                            <p:cond delay="385"/>
                                          </p:stCondLst>
                                        </p:cTn>
                                        <p:tgtEl>
                                          <p:spTgt spid="3">
                                            <p:txEl>
                                              <p:pRg st="4" end="4"/>
                                            </p:txEl>
                                          </p:spTgt>
                                        </p:tgtEl>
                                        <p:attrNameLst>
                                          <p:attrName>ppt_x</p:attrName>
                                        </p:attrNameLst>
                                      </p:cBhvr>
                                    </p:anim>
                                    <p:set>
                                      <p:cBhvr>
                                        <p:cTn id="34" dur="385" fill="hold"/>
                                        <p:tgtEl>
                                          <p:spTgt spid="3">
                                            <p:txEl>
                                              <p:pRg st="4" end="4"/>
                                            </p:txEl>
                                          </p:spTgt>
                                        </p:tgtEl>
                                        <p:attrNameLst>
                                          <p:attrName>ppt_y</p:attrName>
                                        </p:attrNameLst>
                                      </p:cBhvr>
                                      <p:to>
                                        <p:strVal val="(#ppt_y+0.4)"/>
                                      </p:to>
                                    </p:set>
                                    <p:anim from="(#ppt_y+0.4)" to="(#ppt_y)" calcmode="lin" valueType="num">
                                      <p:cBhvr>
                                        <p:cTn id="35" dur="615" accel="100000" fill="hold">
                                          <p:stCondLst>
                                            <p:cond delay="385"/>
                                          </p:stCondLst>
                                        </p:cTn>
                                        <p:tgtEl>
                                          <p:spTgt spid="3">
                                            <p:txEl>
                                              <p:pRg st="4" end="4"/>
                                            </p:txEl>
                                          </p:spTgt>
                                        </p:tgtEl>
                                        <p:attrNameLst>
                                          <p:attrName>ppt_y</p:attrName>
                                        </p:attrNameLst>
                                      </p:cBhvr>
                                    </p:anim>
                                  </p:childTnLst>
                                </p:cTn>
                              </p:par>
                            </p:childTnLst>
                          </p:cTn>
                        </p:par>
                      </p:childTnLst>
                    </p:cTn>
                  </p:par>
                  <p:par>
                    <p:cTn id="36" fill="hold">
                      <p:stCondLst>
                        <p:cond delay="indefinite"/>
                      </p:stCondLst>
                      <p:childTnLst>
                        <p:par>
                          <p:cTn id="37" fill="hold">
                            <p:stCondLst>
                              <p:cond delay="0"/>
                            </p:stCondLst>
                            <p:childTnLst>
                              <p:par>
                                <p:cTn id="38" presetID="51" presetClass="entr" presetSubtype="0" fill="hold" nodeType="clickEffect">
                                  <p:stCondLst>
                                    <p:cond delay="0"/>
                                  </p:stCondLst>
                                  <p:childTnLst>
                                    <p:set>
                                      <p:cBhvr>
                                        <p:cTn id="39" dur="1" fill="hold">
                                          <p:stCondLst>
                                            <p:cond delay="0"/>
                                          </p:stCondLst>
                                        </p:cTn>
                                        <p:tgtEl>
                                          <p:spTgt spid="4"/>
                                        </p:tgtEl>
                                        <p:attrNameLst>
                                          <p:attrName>style.visibility</p:attrName>
                                        </p:attrNameLst>
                                      </p:cBhvr>
                                      <p:to>
                                        <p:strVal val="visible"/>
                                      </p:to>
                                    </p:set>
                                    <p:animEffect transition="in" filter="fade">
                                      <p:cBhvr>
                                        <p:cTn id="40" dur="385" decel="100000"/>
                                        <p:tgtEl>
                                          <p:spTgt spid="4"/>
                                        </p:tgtEl>
                                      </p:cBhvr>
                                    </p:animEffect>
                                    <p:animScale>
                                      <p:cBhvr>
                                        <p:cTn id="41" dur="385" decel="100000"/>
                                        <p:tgtEl>
                                          <p:spTgt spid="4"/>
                                        </p:tgtEl>
                                      </p:cBhvr>
                                      <p:from x="10000" y="10000"/>
                                      <p:to x="200000" y="450000"/>
                                    </p:animScale>
                                    <p:animScale>
                                      <p:cBhvr>
                                        <p:cTn id="42" dur="615" accel="100000" fill="hold">
                                          <p:stCondLst>
                                            <p:cond delay="385"/>
                                          </p:stCondLst>
                                        </p:cTn>
                                        <p:tgtEl>
                                          <p:spTgt spid="4"/>
                                        </p:tgtEl>
                                      </p:cBhvr>
                                      <p:from x="200000" y="450000"/>
                                      <p:to x="100000" y="100000"/>
                                    </p:animScale>
                                    <p:set>
                                      <p:cBhvr>
                                        <p:cTn id="43" dur="385" fill="hold"/>
                                        <p:tgtEl>
                                          <p:spTgt spid="4"/>
                                        </p:tgtEl>
                                        <p:attrNameLst>
                                          <p:attrName>ppt_x</p:attrName>
                                        </p:attrNameLst>
                                      </p:cBhvr>
                                      <p:to>
                                        <p:strVal val="(0.5)"/>
                                      </p:to>
                                    </p:set>
                                    <p:anim from="(0.5)" to="(#ppt_x)" calcmode="lin" valueType="num">
                                      <p:cBhvr>
                                        <p:cTn id="44" dur="615" accel="100000" fill="hold">
                                          <p:stCondLst>
                                            <p:cond delay="385"/>
                                          </p:stCondLst>
                                        </p:cTn>
                                        <p:tgtEl>
                                          <p:spTgt spid="4"/>
                                        </p:tgtEl>
                                        <p:attrNameLst>
                                          <p:attrName>ppt_x</p:attrName>
                                        </p:attrNameLst>
                                      </p:cBhvr>
                                    </p:anim>
                                    <p:set>
                                      <p:cBhvr>
                                        <p:cTn id="45" dur="385" fill="hold"/>
                                        <p:tgtEl>
                                          <p:spTgt spid="4"/>
                                        </p:tgtEl>
                                        <p:attrNameLst>
                                          <p:attrName>ppt_y</p:attrName>
                                        </p:attrNameLst>
                                      </p:cBhvr>
                                      <p:to>
                                        <p:strVal val="(#ppt_y+0.4)"/>
                                      </p:to>
                                    </p:set>
                                    <p:anim from="(#ppt_y+0.4)" to="(#ppt_y)" calcmode="lin" valueType="num">
                                      <p:cBhvr>
                                        <p:cTn id="46" dur="615" accel="100000" fill="hold">
                                          <p:stCondLst>
                                            <p:cond delay="385"/>
                                          </p:stCondLst>
                                        </p:cTn>
                                        <p:tgtEl>
                                          <p:spTgt spid="4"/>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268760"/>
            <a:ext cx="5554960" cy="5400600"/>
          </a:xfrm>
        </p:spPr>
        <p:txBody>
          <a:bodyPr>
            <a:noAutofit/>
          </a:bodyPr>
          <a:lstStyle/>
          <a:p>
            <a:pPr algn="ctr">
              <a:buNone/>
            </a:pPr>
            <a:r>
              <a:rPr lang="es-MX" sz="2000" dirty="0" smtClean="0"/>
              <a:t>	“</a:t>
            </a:r>
            <a:r>
              <a:rPr lang="es-MX" sz="2000" i="1" u="sng" dirty="0" smtClean="0"/>
              <a:t>Son formas farmacéuticas sólidas de dosificación que contienen drogas junto con diluyentes apropiados o sin ellos y que se preparan mediante compresión o moldeado. Su forma es variable, pero la más frecuente es la cilíndrica y chata”.</a:t>
            </a:r>
          </a:p>
          <a:p>
            <a:pPr algn="just"/>
            <a:endParaRPr lang="es-MX" sz="2000" dirty="0" smtClean="0"/>
          </a:p>
          <a:p>
            <a:pPr>
              <a:buNone/>
            </a:pPr>
            <a:r>
              <a:rPr lang="es-MX" sz="2000" b="1" dirty="0" smtClean="0"/>
              <a:t>Tipos de comprimidos</a:t>
            </a:r>
          </a:p>
          <a:p>
            <a:pPr lvl="0"/>
            <a:r>
              <a:rPr lang="es-MX" sz="2000" dirty="0" smtClean="0"/>
              <a:t>Orales</a:t>
            </a:r>
          </a:p>
          <a:p>
            <a:pPr lvl="0"/>
            <a:r>
              <a:rPr lang="es-MX" sz="2000" dirty="0" smtClean="0"/>
              <a:t>Bucales</a:t>
            </a:r>
          </a:p>
          <a:p>
            <a:pPr lvl="0"/>
            <a:r>
              <a:rPr lang="es-MX" sz="2000" dirty="0" smtClean="0"/>
              <a:t>Sublinguales</a:t>
            </a:r>
          </a:p>
          <a:p>
            <a:pPr lvl="0"/>
            <a:r>
              <a:rPr lang="es-MX" sz="2000" dirty="0" smtClean="0"/>
              <a:t>Masticables</a:t>
            </a:r>
          </a:p>
          <a:p>
            <a:pPr lvl="0"/>
            <a:r>
              <a:rPr lang="es-MX" sz="2000" dirty="0" smtClean="0"/>
              <a:t>Efervescentes</a:t>
            </a:r>
          </a:p>
          <a:p>
            <a:pPr lvl="0"/>
            <a:r>
              <a:rPr lang="es-MX" sz="2000" dirty="0" smtClean="0"/>
              <a:t>Liberación controlada (con recubrimiento entérico)</a:t>
            </a:r>
          </a:p>
        </p:txBody>
      </p:sp>
      <p:sp>
        <p:nvSpPr>
          <p:cNvPr id="4" name="3 CuadroTexto"/>
          <p:cNvSpPr txBox="1"/>
          <p:nvPr/>
        </p:nvSpPr>
        <p:spPr>
          <a:xfrm>
            <a:off x="539552" y="548680"/>
            <a:ext cx="2088232" cy="523220"/>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algn="ctr"/>
            <a:r>
              <a:rPr lang="es-MX"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rPr>
              <a:t>TABLETAS</a:t>
            </a:r>
            <a:endParaRPr lang="es-MX" sz="2800" b="1"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ndParaRPr>
          </a:p>
        </p:txBody>
      </p:sp>
      <p:pic>
        <p:nvPicPr>
          <p:cNvPr id="5" name="4 Imagen" descr="thCAEXMXJO.jpg"/>
          <p:cNvPicPr>
            <a:picLocks noChangeAspect="1"/>
          </p:cNvPicPr>
          <p:nvPr/>
        </p:nvPicPr>
        <p:blipFill>
          <a:blip r:embed="rId2" cstate="print"/>
          <a:stretch>
            <a:fillRect/>
          </a:stretch>
        </p:blipFill>
        <p:spPr>
          <a:xfrm>
            <a:off x="6588224" y="2852936"/>
            <a:ext cx="2162175" cy="2857500"/>
          </a:xfrm>
          <a:prstGeom prst="rect">
            <a:avLst/>
          </a:prstGeom>
        </p:spPr>
      </p:pic>
      <p:pic>
        <p:nvPicPr>
          <p:cNvPr id="6" name="5 Imagen" descr="Tabletten.jpg"/>
          <p:cNvPicPr>
            <a:picLocks noChangeAspect="1"/>
          </p:cNvPicPr>
          <p:nvPr/>
        </p:nvPicPr>
        <p:blipFill>
          <a:blip r:embed="rId3" cstate="print"/>
          <a:stretch>
            <a:fillRect/>
          </a:stretch>
        </p:blipFill>
        <p:spPr>
          <a:xfrm>
            <a:off x="6084168" y="332656"/>
            <a:ext cx="2677850" cy="2215133"/>
          </a:xfrm>
          <a:prstGeom prst="rect">
            <a:avLst/>
          </a:prstGeom>
        </p:spPr>
      </p:pic>
    </p:spTree>
    <p:extLst>
      <p:ext uri="{BB962C8B-B14F-4D97-AF65-F5344CB8AC3E}">
        <p14:creationId xmlns:p14="http://schemas.microsoft.com/office/powerpoint/2010/main" val="607597156"/>
      </p:ext>
    </p:extLst>
  </p:cSld>
  <p:clrMapOvr>
    <a:masterClrMapping/>
  </p:clrMapOvr>
  <p:transition>
    <p:cover dir="l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ppt_x</p:attrName>
                                        </p:attrNameLst>
                                      </p:cBhvr>
                                      <p:tavLst>
                                        <p:tav tm="0">
                                          <p:val>
                                            <p:strVal val="#ppt_x-.2"/>
                                          </p:val>
                                        </p:tav>
                                        <p:tav tm="100000">
                                          <p:val>
                                            <p:strVal val="#ppt_x"/>
                                          </p:val>
                                        </p:tav>
                                      </p:tavLst>
                                    </p:anim>
                                    <p:anim calcmode="lin" valueType="num">
                                      <p:cBhvr>
                                        <p:cTn id="8"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9" dur="10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 calcmode="lin" valueType="num">
                                      <p:cBhvr>
                                        <p:cTn id="14"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p:cTn id="21" dur="500" fill="hold"/>
                                        <p:tgtEl>
                                          <p:spTgt spid="6"/>
                                        </p:tgtEl>
                                        <p:attrNameLst>
                                          <p:attrName>ppt_x</p:attrName>
                                        </p:attrNameLst>
                                      </p:cBhvr>
                                      <p:tavLst>
                                        <p:tav tm="0">
                                          <p:val>
                                            <p:strVal val="#ppt_x-.2"/>
                                          </p:val>
                                        </p:tav>
                                        <p:tav tm="100000">
                                          <p:val>
                                            <p:strVal val="#ppt_x"/>
                                          </p:val>
                                        </p:tav>
                                      </p:tavLst>
                                    </p:anim>
                                    <p:anim calcmode="lin" valueType="num">
                                      <p:cBhvr>
                                        <p:cTn id="22" dur="5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3" dur="500"/>
                                        <p:tgtEl>
                                          <p:spTgt spid="6"/>
                                        </p:tgtEl>
                                      </p:cBhvr>
                                    </p:animEffect>
                                  </p:childTnLst>
                                </p:cTn>
                              </p:par>
                              <p:par>
                                <p:cTn id="24" presetID="29" presetClass="entr" presetSubtype="0" fill="hold" nodeType="withEffect">
                                  <p:stCondLst>
                                    <p:cond delay="0"/>
                                  </p:stCondLst>
                                  <p:childTnLst>
                                    <p:set>
                                      <p:cBhvr>
                                        <p:cTn id="25" dur="1" fill="hold">
                                          <p:stCondLst>
                                            <p:cond delay="0"/>
                                          </p:stCondLst>
                                        </p:cTn>
                                        <p:tgtEl>
                                          <p:spTgt spid="5"/>
                                        </p:tgtEl>
                                        <p:attrNameLst>
                                          <p:attrName>style.visibility</p:attrName>
                                        </p:attrNameLst>
                                      </p:cBhvr>
                                      <p:to>
                                        <p:strVal val="visible"/>
                                      </p:to>
                                    </p:set>
                                    <p:anim calcmode="lin" valueType="num">
                                      <p:cBhvr>
                                        <p:cTn id="26" dur="500" fill="hold"/>
                                        <p:tgtEl>
                                          <p:spTgt spid="5"/>
                                        </p:tgtEl>
                                        <p:attrNameLst>
                                          <p:attrName>ppt_x</p:attrName>
                                        </p:attrNameLst>
                                      </p:cBhvr>
                                      <p:tavLst>
                                        <p:tav tm="0">
                                          <p:val>
                                            <p:strVal val="#ppt_x-.2"/>
                                          </p:val>
                                        </p:tav>
                                        <p:tav tm="100000">
                                          <p:val>
                                            <p:strVal val="#ppt_x"/>
                                          </p:val>
                                        </p:tav>
                                      </p:tavLst>
                                    </p:anim>
                                    <p:anim calcmode="lin" valueType="num">
                                      <p:cBhvr>
                                        <p:cTn id="27" dur="5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28" dur="500"/>
                                        <p:tgtEl>
                                          <p:spTgt spid="5"/>
                                        </p:tgtEl>
                                      </p:cBhvr>
                                    </p:animEffect>
                                  </p:childTnLst>
                                </p:cTn>
                              </p:par>
                            </p:childTnLst>
                          </p:cTn>
                        </p:par>
                      </p:childTnLst>
                    </p:cTn>
                  </p:par>
                  <p:par>
                    <p:cTn id="29" fill="hold">
                      <p:stCondLst>
                        <p:cond delay="indefinite"/>
                      </p:stCondLst>
                      <p:childTnLst>
                        <p:par>
                          <p:cTn id="30" fill="hold">
                            <p:stCondLst>
                              <p:cond delay="0"/>
                            </p:stCondLst>
                            <p:childTnLst>
                              <p:par>
                                <p:cTn id="31" presetID="29" presetClass="entr" presetSubtype="0" fill="hold" nodeType="click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 calcmode="lin" valueType="num">
                                      <p:cBhvr>
                                        <p:cTn id="33"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4"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5" dur="10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9"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 calcmode="lin" valueType="num">
                                      <p:cBhvr>
                                        <p:cTn id="40"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42" dur="1000"/>
                                        <p:tgtEl>
                                          <p:spTgt spid="3">
                                            <p:txEl>
                                              <p:pRg st="3" end="3"/>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9" presetClass="entr" presetSubtype="0" fill="hold" nodeType="clickEffect">
                                  <p:stCondLst>
                                    <p:cond delay="0"/>
                                  </p:stCondLst>
                                  <p:childTnLst>
                                    <p:set>
                                      <p:cBhvr>
                                        <p:cTn id="46" dur="1" fill="hold">
                                          <p:stCondLst>
                                            <p:cond delay="0"/>
                                          </p:stCondLst>
                                        </p:cTn>
                                        <p:tgtEl>
                                          <p:spTgt spid="3">
                                            <p:txEl>
                                              <p:pRg st="4" end="4"/>
                                            </p:txEl>
                                          </p:spTgt>
                                        </p:tgtEl>
                                        <p:attrNameLst>
                                          <p:attrName>style.visibility</p:attrName>
                                        </p:attrNameLst>
                                      </p:cBhvr>
                                      <p:to>
                                        <p:strVal val="visible"/>
                                      </p:to>
                                    </p:set>
                                    <p:anim calcmode="lin" valueType="num">
                                      <p:cBhvr>
                                        <p:cTn id="47"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48"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49" dur="1000"/>
                                        <p:tgtEl>
                                          <p:spTgt spid="3">
                                            <p:txEl>
                                              <p:pRg st="4" end="4"/>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9" presetClass="entr" presetSubtype="0" fill="hold" nodeType="clickEffect">
                                  <p:stCondLst>
                                    <p:cond delay="0"/>
                                  </p:stCondLst>
                                  <p:childTnLst>
                                    <p:set>
                                      <p:cBhvr>
                                        <p:cTn id="53" dur="1" fill="hold">
                                          <p:stCondLst>
                                            <p:cond delay="0"/>
                                          </p:stCondLst>
                                        </p:cTn>
                                        <p:tgtEl>
                                          <p:spTgt spid="3">
                                            <p:txEl>
                                              <p:pRg st="5" end="5"/>
                                            </p:txEl>
                                          </p:spTgt>
                                        </p:tgtEl>
                                        <p:attrNameLst>
                                          <p:attrName>style.visibility</p:attrName>
                                        </p:attrNameLst>
                                      </p:cBhvr>
                                      <p:to>
                                        <p:strVal val="visible"/>
                                      </p:to>
                                    </p:set>
                                    <p:anim calcmode="lin" valueType="num">
                                      <p:cBhvr>
                                        <p:cTn id="54"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55"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56" dur="1000"/>
                                        <p:tgtEl>
                                          <p:spTgt spid="3">
                                            <p:txEl>
                                              <p:pRg st="5" end="5"/>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29" presetClass="entr" presetSubtype="0" fill="hold" nodeType="clickEffect">
                                  <p:stCondLst>
                                    <p:cond delay="0"/>
                                  </p:stCondLst>
                                  <p:childTnLst>
                                    <p:set>
                                      <p:cBhvr>
                                        <p:cTn id="60" dur="1" fill="hold">
                                          <p:stCondLst>
                                            <p:cond delay="0"/>
                                          </p:stCondLst>
                                        </p:cTn>
                                        <p:tgtEl>
                                          <p:spTgt spid="3">
                                            <p:txEl>
                                              <p:pRg st="6" end="6"/>
                                            </p:txEl>
                                          </p:spTgt>
                                        </p:tgtEl>
                                        <p:attrNameLst>
                                          <p:attrName>style.visibility</p:attrName>
                                        </p:attrNameLst>
                                      </p:cBhvr>
                                      <p:to>
                                        <p:strVal val="visible"/>
                                      </p:to>
                                    </p:set>
                                    <p:anim calcmode="lin" valueType="num">
                                      <p:cBhvr>
                                        <p:cTn id="61"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62"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63" dur="1000"/>
                                        <p:tgtEl>
                                          <p:spTgt spid="3">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29" presetClass="entr" presetSubtype="0" fill="hold"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 calcmode="lin" valueType="num">
                                      <p:cBhvr>
                                        <p:cTn id="68"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69"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70" dur="1000"/>
                                        <p:tgtEl>
                                          <p:spTgt spid="3">
                                            <p:txEl>
                                              <p:pRg st="7" end="7"/>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29" presetClass="entr" presetSubtype="0" fill="hold" nodeType="clickEffect">
                                  <p:stCondLst>
                                    <p:cond delay="0"/>
                                  </p:stCondLst>
                                  <p:childTnLst>
                                    <p:set>
                                      <p:cBhvr>
                                        <p:cTn id="74" dur="1" fill="hold">
                                          <p:stCondLst>
                                            <p:cond delay="0"/>
                                          </p:stCondLst>
                                        </p:cTn>
                                        <p:tgtEl>
                                          <p:spTgt spid="3">
                                            <p:txEl>
                                              <p:pRg st="8" end="8"/>
                                            </p:txEl>
                                          </p:spTgt>
                                        </p:tgtEl>
                                        <p:attrNameLst>
                                          <p:attrName>style.visibility</p:attrName>
                                        </p:attrNameLst>
                                      </p:cBhvr>
                                      <p:to>
                                        <p:strVal val="visible"/>
                                      </p:to>
                                    </p:set>
                                    <p:anim calcmode="lin" valueType="num">
                                      <p:cBhvr>
                                        <p:cTn id="75" dur="10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76" dur="1000" fill="hold"/>
                                        <p:tgtEl>
                                          <p:spTgt spid="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77"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17240" y="404664"/>
            <a:ext cx="3466728" cy="5976664"/>
          </a:xfrm>
        </p:spPr>
        <p:txBody>
          <a:bodyPr>
            <a:normAutofit/>
          </a:bodyPr>
          <a:lstStyle/>
          <a:p>
            <a:pPr algn="just">
              <a:buNone/>
            </a:pPr>
            <a:r>
              <a:rPr lang="es-MX" sz="1800" b="1" dirty="0" smtClean="0"/>
              <a:t>Ventajas</a:t>
            </a:r>
          </a:p>
          <a:p>
            <a:pPr algn="just">
              <a:buNone/>
            </a:pPr>
            <a:endParaRPr lang="es-MX" sz="1100" b="1" dirty="0" smtClean="0"/>
          </a:p>
          <a:p>
            <a:pPr lvl="0" algn="just"/>
            <a:r>
              <a:rPr lang="es-MX" sz="1800" dirty="0" smtClean="0"/>
              <a:t>Son dosis unitarias, poseen gran precisión de dosis</a:t>
            </a:r>
          </a:p>
          <a:p>
            <a:pPr lvl="0" algn="just"/>
            <a:endParaRPr lang="es-MX" sz="1800" dirty="0" smtClean="0"/>
          </a:p>
          <a:p>
            <a:pPr lvl="0" algn="just"/>
            <a:r>
              <a:rPr lang="es-MX" sz="1800" dirty="0" smtClean="0"/>
              <a:t>Bajo costo de fabricación</a:t>
            </a:r>
          </a:p>
          <a:p>
            <a:pPr lvl="0" algn="just"/>
            <a:endParaRPr lang="es-MX" sz="1800" dirty="0" smtClean="0"/>
          </a:p>
          <a:p>
            <a:pPr lvl="0" algn="just"/>
            <a:r>
              <a:rPr lang="es-MX" sz="1800" dirty="0" smtClean="0"/>
              <a:t>Livianas y compactas lo que hace que su transporte sea fácil y cómodo</a:t>
            </a:r>
          </a:p>
          <a:p>
            <a:pPr lvl="0" algn="just"/>
            <a:endParaRPr lang="es-MX" sz="1800" dirty="0" smtClean="0"/>
          </a:p>
          <a:p>
            <a:pPr lvl="0" algn="just"/>
            <a:r>
              <a:rPr lang="es-MX" sz="1800" dirty="0" smtClean="0"/>
              <a:t>Se pueden identificar fácilmente al utilizar cuños </a:t>
            </a:r>
            <a:r>
              <a:rPr lang="es-MX" sz="1800" dirty="0" err="1" smtClean="0"/>
              <a:t>mongrabados</a:t>
            </a:r>
            <a:endParaRPr lang="es-MX" sz="1800" dirty="0" smtClean="0"/>
          </a:p>
          <a:p>
            <a:pPr lvl="0" algn="just"/>
            <a:endParaRPr lang="es-MX" sz="1800" dirty="0" smtClean="0"/>
          </a:p>
          <a:p>
            <a:pPr lvl="0" algn="just"/>
            <a:r>
              <a:rPr lang="es-MX" sz="1800" dirty="0" smtClean="0"/>
              <a:t>Gran estabilidad</a:t>
            </a:r>
          </a:p>
          <a:p>
            <a:pPr lvl="0" algn="just"/>
            <a:endParaRPr lang="es-MX" sz="1800" dirty="0" smtClean="0"/>
          </a:p>
          <a:p>
            <a:pPr lvl="0" algn="just"/>
            <a:r>
              <a:rPr lang="es-MX" sz="1800" dirty="0" smtClean="0"/>
              <a:t>Fáciles de deglutir (tamaño </a:t>
            </a:r>
            <a:r>
              <a:rPr lang="es-MX" sz="1800" dirty="0" err="1" smtClean="0"/>
              <a:t>deglutible</a:t>
            </a:r>
            <a:r>
              <a:rPr lang="es-MX" sz="1800" dirty="0" smtClean="0"/>
              <a:t> 1g)</a:t>
            </a:r>
          </a:p>
          <a:p>
            <a:pPr algn="just"/>
            <a:endParaRPr lang="es-MX" sz="1800" dirty="0"/>
          </a:p>
        </p:txBody>
      </p:sp>
      <p:sp>
        <p:nvSpPr>
          <p:cNvPr id="4" name="2 Marcador de contenido"/>
          <p:cNvSpPr txBox="1">
            <a:spLocks/>
          </p:cNvSpPr>
          <p:nvPr/>
        </p:nvSpPr>
        <p:spPr>
          <a:xfrm>
            <a:off x="4705672" y="404664"/>
            <a:ext cx="3466728" cy="5976664"/>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r>
              <a:rPr lang="es-MX" b="1" dirty="0" smtClean="0"/>
              <a:t>Desventajas</a:t>
            </a:r>
            <a:endParaRPr kumimoji="0" lang="es-MX" sz="18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MX" sz="1100" b="1" i="0" u="none" strike="noStrike" kern="1200" cap="none" spc="0" normalizeH="0" baseline="0" noProof="0" dirty="0" smtClean="0">
              <a:ln>
                <a:noFill/>
              </a:ln>
              <a:solidFill>
                <a:schemeClr val="tx1"/>
              </a:solidFill>
              <a:effectLst/>
              <a:uLnTx/>
              <a:uFillTx/>
              <a:latin typeface="+mn-lt"/>
              <a:ea typeface="+mn-ea"/>
              <a:cs typeface="+mn-cs"/>
            </a:endParaRP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MX" dirty="0" smtClean="0"/>
              <a:t>Mal sabor, olor desagradable</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MX"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MX" dirty="0" smtClean="0"/>
              <a:t>No todos los principios activos se pueden comprimir</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MX"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MX" dirty="0" smtClean="0"/>
              <a:t>Si el principio activo es poco soluble o tiene ventana de absorción tendrá baja </a:t>
            </a:r>
            <a:r>
              <a:rPr lang="es-MX" dirty="0" err="1" smtClean="0"/>
              <a:t>biodisponibilidad</a:t>
            </a:r>
            <a:r>
              <a:rPr lang="es-MX" dirty="0" smtClean="0"/>
              <a:t>.</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lang="es-MX" dirty="0" smtClean="0"/>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lang="es-MX" dirty="0" smtClean="0"/>
              <a:t>Dosis demasiado grandes no pueden administrarse en forma de comprimidos</a:t>
            </a:r>
          </a:p>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MX" sz="1800" b="0" i="0" u="none" strike="noStrike" kern="1200" cap="none" spc="0" normalizeH="0" baseline="0" noProof="0" dirty="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1702498144"/>
      </p:ext>
    </p:extLst>
  </p:cSld>
  <p:clrMapOvr>
    <a:masterClrMapping/>
  </p:clrMapOvr>
  <p:transition spd="med">
    <p:strip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7"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7"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7" presetClass="entr" presetSubtype="4" fill="hold"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anim calcmode="lin" valueType="num">
                                      <p:cBhvr additive="base">
                                        <p:cTn id="25"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7" presetClass="entr" presetSubtype="4" fill="hold"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anim calcmode="lin" valueType="num">
                                      <p:cBhvr additive="base">
                                        <p:cTn id="31" dur="500" fill="hold"/>
                                        <p:tgtEl>
                                          <p:spTgt spid="3">
                                            <p:txEl>
                                              <p:pRg st="8" end="8"/>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7" presetClass="entr" presetSubtype="4" fill="hold" nodeType="clickEffect">
                                  <p:stCondLst>
                                    <p:cond delay="0"/>
                                  </p:stCondLst>
                                  <p:childTnLst>
                                    <p:set>
                                      <p:cBhvr>
                                        <p:cTn id="36" dur="1" fill="hold">
                                          <p:stCondLst>
                                            <p:cond delay="0"/>
                                          </p:stCondLst>
                                        </p:cTn>
                                        <p:tgtEl>
                                          <p:spTgt spid="3">
                                            <p:txEl>
                                              <p:pRg st="10" end="10"/>
                                            </p:txEl>
                                          </p:spTgt>
                                        </p:tgtEl>
                                        <p:attrNameLst>
                                          <p:attrName>style.visibility</p:attrName>
                                        </p:attrNameLst>
                                      </p:cBhvr>
                                      <p:to>
                                        <p:strVal val="visible"/>
                                      </p:to>
                                    </p:set>
                                    <p:anim calcmode="lin" valueType="num">
                                      <p:cBhvr additive="base">
                                        <p:cTn id="37" dur="500" fill="hold"/>
                                        <p:tgtEl>
                                          <p:spTgt spid="3">
                                            <p:txEl>
                                              <p:pRg st="10" end="1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10" end="1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7" presetClass="entr" presetSubtype="4" fill="hold" nodeType="clickEffect">
                                  <p:stCondLst>
                                    <p:cond delay="0"/>
                                  </p:stCondLst>
                                  <p:childTnLst>
                                    <p:set>
                                      <p:cBhvr>
                                        <p:cTn id="42" dur="1" fill="hold">
                                          <p:stCondLst>
                                            <p:cond delay="0"/>
                                          </p:stCondLst>
                                        </p:cTn>
                                        <p:tgtEl>
                                          <p:spTgt spid="3">
                                            <p:txEl>
                                              <p:pRg st="12" end="12"/>
                                            </p:txEl>
                                          </p:spTgt>
                                        </p:tgtEl>
                                        <p:attrNameLst>
                                          <p:attrName>style.visibility</p:attrName>
                                        </p:attrNameLst>
                                      </p:cBhvr>
                                      <p:to>
                                        <p:strVal val="visible"/>
                                      </p:to>
                                    </p:set>
                                    <p:anim calcmode="lin" valueType="num">
                                      <p:cBhvr additive="base">
                                        <p:cTn id="43" dur="500" fill="hold"/>
                                        <p:tgtEl>
                                          <p:spTgt spid="3">
                                            <p:txEl>
                                              <p:pRg st="12" end="12"/>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12" end="12"/>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7" presetClass="entr" presetSubtype="1" fill="hold" nodeType="clickEffect">
                                  <p:stCondLst>
                                    <p:cond delay="0"/>
                                  </p:stCondLst>
                                  <p:childTnLst>
                                    <p:set>
                                      <p:cBhvr>
                                        <p:cTn id="48" dur="1" fill="hold">
                                          <p:stCondLst>
                                            <p:cond delay="0"/>
                                          </p:stCondLst>
                                        </p:cTn>
                                        <p:tgtEl>
                                          <p:spTgt spid="4">
                                            <p:txEl>
                                              <p:pRg st="0" end="0"/>
                                            </p:txEl>
                                          </p:spTgt>
                                        </p:tgtEl>
                                        <p:attrNameLst>
                                          <p:attrName>style.visibility</p:attrName>
                                        </p:attrNameLst>
                                      </p:cBhvr>
                                      <p:to>
                                        <p:strVal val="visible"/>
                                      </p:to>
                                    </p:set>
                                    <p:anim calcmode="lin" valueType="num">
                                      <p:cBhvr additive="base">
                                        <p:cTn id="49"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7" presetClass="entr" presetSubtype="1" fill="hold" nodeType="clickEffect">
                                  <p:stCondLst>
                                    <p:cond delay="0"/>
                                  </p:stCondLst>
                                  <p:childTnLst>
                                    <p:set>
                                      <p:cBhvr>
                                        <p:cTn id="54" dur="1" fill="hold">
                                          <p:stCondLst>
                                            <p:cond delay="0"/>
                                          </p:stCondLst>
                                        </p:cTn>
                                        <p:tgtEl>
                                          <p:spTgt spid="4">
                                            <p:txEl>
                                              <p:pRg st="2" end="2"/>
                                            </p:txEl>
                                          </p:spTgt>
                                        </p:tgtEl>
                                        <p:attrNameLst>
                                          <p:attrName>style.visibility</p:attrName>
                                        </p:attrNameLst>
                                      </p:cBhvr>
                                      <p:to>
                                        <p:strVal val="visible"/>
                                      </p:to>
                                    </p:set>
                                    <p:anim calcmode="lin" valueType="num">
                                      <p:cBhvr additive="base">
                                        <p:cTn id="55"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7" presetClass="entr" presetSubtype="1" fill="hold" nodeType="clickEffect">
                                  <p:stCondLst>
                                    <p:cond delay="0"/>
                                  </p:stCondLst>
                                  <p:childTnLst>
                                    <p:set>
                                      <p:cBhvr>
                                        <p:cTn id="60" dur="1" fill="hold">
                                          <p:stCondLst>
                                            <p:cond delay="0"/>
                                          </p:stCondLst>
                                        </p:cTn>
                                        <p:tgtEl>
                                          <p:spTgt spid="4">
                                            <p:txEl>
                                              <p:pRg st="4" end="4"/>
                                            </p:txEl>
                                          </p:spTgt>
                                        </p:tgtEl>
                                        <p:attrNameLst>
                                          <p:attrName>style.visibility</p:attrName>
                                        </p:attrNameLst>
                                      </p:cBhvr>
                                      <p:to>
                                        <p:strVal val="visible"/>
                                      </p:to>
                                    </p:set>
                                    <p:anim calcmode="lin" valueType="num">
                                      <p:cBhvr additive="base">
                                        <p:cTn id="61"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62" dur="500" fill="hold"/>
                                        <p:tgtEl>
                                          <p:spTgt spid="4">
                                            <p:txEl>
                                              <p:pRg st="4" end="4"/>
                                            </p:txEl>
                                          </p:spTgt>
                                        </p:tgtEl>
                                        <p:attrNameLst>
                                          <p:attrName>ppt_y</p:attrName>
                                        </p:attrNameLst>
                                      </p:cBhvr>
                                      <p:tavLst>
                                        <p:tav tm="0">
                                          <p:val>
                                            <p:strVal val="0-#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7" presetClass="entr" presetSubtype="1" fill="hold" nodeType="clickEffect">
                                  <p:stCondLst>
                                    <p:cond delay="0"/>
                                  </p:stCondLst>
                                  <p:childTnLst>
                                    <p:set>
                                      <p:cBhvr>
                                        <p:cTn id="66" dur="1" fill="hold">
                                          <p:stCondLst>
                                            <p:cond delay="0"/>
                                          </p:stCondLst>
                                        </p:cTn>
                                        <p:tgtEl>
                                          <p:spTgt spid="4">
                                            <p:txEl>
                                              <p:pRg st="6" end="6"/>
                                            </p:txEl>
                                          </p:spTgt>
                                        </p:tgtEl>
                                        <p:attrNameLst>
                                          <p:attrName>style.visibility</p:attrName>
                                        </p:attrNameLst>
                                      </p:cBhvr>
                                      <p:to>
                                        <p:strVal val="visible"/>
                                      </p:to>
                                    </p:set>
                                    <p:anim calcmode="lin" valueType="num">
                                      <p:cBhvr additive="base">
                                        <p:cTn id="67" dur="500" fill="hold"/>
                                        <p:tgtEl>
                                          <p:spTgt spid="4">
                                            <p:txEl>
                                              <p:pRg st="6" end="6"/>
                                            </p:txEl>
                                          </p:spTgt>
                                        </p:tgtEl>
                                        <p:attrNameLst>
                                          <p:attrName>ppt_x</p:attrName>
                                        </p:attrNameLst>
                                      </p:cBhvr>
                                      <p:tavLst>
                                        <p:tav tm="0">
                                          <p:val>
                                            <p:strVal val="#ppt_x"/>
                                          </p:val>
                                        </p:tav>
                                        <p:tav tm="100000">
                                          <p:val>
                                            <p:strVal val="#ppt_x"/>
                                          </p:val>
                                        </p:tav>
                                      </p:tavLst>
                                    </p:anim>
                                    <p:anim calcmode="lin" valueType="num">
                                      <p:cBhvr additive="base">
                                        <p:cTn id="68" dur="500" fill="hold"/>
                                        <p:tgtEl>
                                          <p:spTgt spid="4">
                                            <p:txEl>
                                              <p:pRg st="6" end="6"/>
                                            </p:txEl>
                                          </p:spTgt>
                                        </p:tgtEl>
                                        <p:attrNameLst>
                                          <p:attrName>ppt_y</p:attrName>
                                        </p:attrNameLst>
                                      </p:cBhvr>
                                      <p:tavLst>
                                        <p:tav tm="0">
                                          <p:val>
                                            <p:strVal val="0-#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7" presetClass="entr" presetSubtype="1" fill="hold" nodeType="clickEffect">
                                  <p:stCondLst>
                                    <p:cond delay="0"/>
                                  </p:stCondLst>
                                  <p:childTnLst>
                                    <p:set>
                                      <p:cBhvr>
                                        <p:cTn id="72" dur="1" fill="hold">
                                          <p:stCondLst>
                                            <p:cond delay="0"/>
                                          </p:stCondLst>
                                        </p:cTn>
                                        <p:tgtEl>
                                          <p:spTgt spid="4">
                                            <p:txEl>
                                              <p:pRg st="8" end="8"/>
                                            </p:txEl>
                                          </p:spTgt>
                                        </p:tgtEl>
                                        <p:attrNameLst>
                                          <p:attrName>style.visibility</p:attrName>
                                        </p:attrNameLst>
                                      </p:cBhvr>
                                      <p:to>
                                        <p:strVal val="visible"/>
                                      </p:to>
                                    </p:set>
                                    <p:anim calcmode="lin" valueType="num">
                                      <p:cBhvr additive="base">
                                        <p:cTn id="73" dur="500" fill="hold"/>
                                        <p:tgtEl>
                                          <p:spTgt spid="4">
                                            <p:txEl>
                                              <p:pRg st="8" end="8"/>
                                            </p:txEl>
                                          </p:spTgt>
                                        </p:tgtEl>
                                        <p:attrNameLst>
                                          <p:attrName>ppt_x</p:attrName>
                                        </p:attrNameLst>
                                      </p:cBhvr>
                                      <p:tavLst>
                                        <p:tav tm="0">
                                          <p:val>
                                            <p:strVal val="#ppt_x"/>
                                          </p:val>
                                        </p:tav>
                                        <p:tav tm="100000">
                                          <p:val>
                                            <p:strVal val="#ppt_x"/>
                                          </p:val>
                                        </p:tav>
                                      </p:tavLst>
                                    </p:anim>
                                    <p:anim calcmode="lin" valueType="num">
                                      <p:cBhvr additive="base">
                                        <p:cTn id="74" dur="500" fill="hold"/>
                                        <p:tgtEl>
                                          <p:spTgt spid="4">
                                            <p:txEl>
                                              <p:pRg st="8" end="8"/>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785786" y="1643050"/>
            <a:ext cx="7272366" cy="1114436"/>
          </a:xfrm>
        </p:spPr>
        <p:txBody>
          <a:bodyPr>
            <a:normAutofit/>
          </a:bodyPr>
          <a:lstStyle/>
          <a:p>
            <a:pPr algn="just"/>
            <a:r>
              <a:rPr lang="es-MX" sz="2000" dirty="0">
                <a:solidFill>
                  <a:schemeClr val="tx1"/>
                </a:solidFill>
              </a:rPr>
              <a:t>Son formas sólidas de dosificación en </a:t>
            </a:r>
            <a:r>
              <a:rPr lang="es-MX" sz="2000" dirty="0" smtClean="0">
                <a:solidFill>
                  <a:schemeClr val="tx1"/>
                </a:solidFill>
              </a:rPr>
              <a:t>las </a:t>
            </a:r>
            <a:r>
              <a:rPr lang="es-MX" sz="2000" dirty="0">
                <a:solidFill>
                  <a:schemeClr val="tx1"/>
                </a:solidFill>
              </a:rPr>
              <a:t>cuales las drogas activas o el principio activo se encuentra dentro de un envase o cubierta soluble, dura o blanda, preparada con una gelatina apropiada.</a:t>
            </a:r>
          </a:p>
          <a:p>
            <a:endParaRPr lang="es-MX" dirty="0"/>
          </a:p>
        </p:txBody>
      </p:sp>
      <p:sp>
        <p:nvSpPr>
          <p:cNvPr id="4" name="3 Rectángulo"/>
          <p:cNvSpPr/>
          <p:nvPr/>
        </p:nvSpPr>
        <p:spPr>
          <a:xfrm>
            <a:off x="3000364" y="357166"/>
            <a:ext cx="3159839" cy="923330"/>
          </a:xfrm>
          <a:prstGeom prst="rect">
            <a:avLst/>
          </a:prstGeom>
          <a:noFill/>
        </p:spPr>
        <p:txBody>
          <a:bodyPr wrap="none" lIns="91440" tIns="45720" rIns="91440" bIns="45720">
            <a:spAutoFit/>
          </a:bodyPr>
          <a:lstStyle/>
          <a:p>
            <a:pPr algn="ctr"/>
            <a:r>
              <a:rPr lang="es-MX"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CÁPSULAS</a:t>
            </a:r>
          </a:p>
        </p:txBody>
      </p:sp>
      <p:sp>
        <p:nvSpPr>
          <p:cNvPr id="7" name="2 Marcador de contenido"/>
          <p:cNvSpPr txBox="1">
            <a:spLocks/>
          </p:cNvSpPr>
          <p:nvPr/>
        </p:nvSpPr>
        <p:spPr>
          <a:xfrm>
            <a:off x="785786" y="3000372"/>
            <a:ext cx="3286148" cy="3429024"/>
          </a:xfrm>
          <a:prstGeom prst="rect">
            <a:avLst/>
          </a:prstGeom>
        </p:spPr>
        <p:txBody>
          <a:bodyPr vert="horz" lIns="91440" tIns="45720" rIns="91440" bIns="45720" rtlCol="0">
            <a:normAutofit/>
          </a:bodyPr>
          <a:lstStyle/>
          <a:p>
            <a:pPr marL="0" marR="0" lvl="0" indent="0" defTabSz="914400" rtl="0" eaLnBrk="1" fontAlgn="auto" latinLnBrk="0" hangingPunct="1">
              <a:lnSpc>
                <a:spcPct val="100000"/>
              </a:lnSpc>
              <a:spcBef>
                <a:spcPct val="20000"/>
              </a:spcBef>
              <a:spcAft>
                <a:spcPts val="0"/>
              </a:spcAft>
              <a:buClrTx/>
              <a:buSzTx/>
              <a:buFont typeface="Arial" pitchFamily="34" charset="0"/>
              <a:buBlip>
                <a:blip r:embed="rId2"/>
              </a:buBlip>
              <a:tabLst/>
              <a:defRPr/>
            </a:pPr>
            <a:r>
              <a:rPr kumimoji="0" lang="es-MX" sz="2000" b="0" i="0" u="none" strike="noStrike" kern="1200" cap="none" spc="0" normalizeH="0" baseline="0" noProof="0" dirty="0" smtClean="0">
                <a:ln>
                  <a:noFill/>
                </a:ln>
                <a:effectLst/>
                <a:uLnTx/>
                <a:uFillTx/>
                <a:latin typeface="+mn-lt"/>
                <a:ea typeface="+mn-ea"/>
                <a:cs typeface="+mn-cs"/>
              </a:rPr>
              <a:t>Cápsula de gelatina dura: poseen tapa y envase</a:t>
            </a:r>
          </a:p>
          <a:p>
            <a:pPr marL="0" marR="0" lvl="0" indent="0" defTabSz="914400" rtl="0" eaLnBrk="1" fontAlgn="auto" latinLnBrk="0" hangingPunct="1">
              <a:lnSpc>
                <a:spcPct val="100000"/>
              </a:lnSpc>
              <a:spcBef>
                <a:spcPct val="20000"/>
              </a:spcBef>
              <a:spcAft>
                <a:spcPts val="0"/>
              </a:spcAft>
              <a:buClrTx/>
              <a:buSzTx/>
              <a:buFont typeface="Arial" pitchFamily="34" charset="0"/>
              <a:buBlip>
                <a:blip r:embed="rId2"/>
              </a:buBlip>
              <a:tabLst/>
              <a:defRPr/>
            </a:pPr>
            <a:endParaRPr lang="es-MX" sz="2000" dirty="0" smtClean="0"/>
          </a:p>
          <a:p>
            <a:pPr marL="0" marR="0" lvl="0" indent="0" defTabSz="914400" rtl="0" eaLnBrk="1" fontAlgn="auto" latinLnBrk="0" hangingPunct="1">
              <a:lnSpc>
                <a:spcPct val="100000"/>
              </a:lnSpc>
              <a:spcBef>
                <a:spcPct val="20000"/>
              </a:spcBef>
              <a:spcAft>
                <a:spcPts val="0"/>
              </a:spcAft>
              <a:buClrTx/>
              <a:buSzTx/>
              <a:tabLst/>
              <a:defRPr/>
            </a:pPr>
            <a:endParaRPr lang="es-MX" sz="2000" dirty="0"/>
          </a:p>
          <a:p>
            <a:pPr marL="0" marR="0" lvl="0" indent="0" defTabSz="914400" rtl="0" eaLnBrk="1" fontAlgn="auto" latinLnBrk="0" hangingPunct="1">
              <a:lnSpc>
                <a:spcPct val="100000"/>
              </a:lnSpc>
              <a:spcBef>
                <a:spcPct val="20000"/>
              </a:spcBef>
              <a:spcAft>
                <a:spcPts val="0"/>
              </a:spcAft>
              <a:buClrTx/>
              <a:buSzTx/>
              <a:buFont typeface="Arial" pitchFamily="34" charset="0"/>
              <a:buBlip>
                <a:blip r:embed="rId2"/>
              </a:buBlip>
              <a:tabLst/>
              <a:defRPr/>
            </a:pPr>
            <a:endParaRPr kumimoji="0" lang="es-MX" sz="2000" b="0" i="0" u="none" strike="noStrike" kern="1200" cap="none" spc="0" normalizeH="0" baseline="0" noProof="0" dirty="0" smtClean="0">
              <a:ln>
                <a:noFill/>
              </a:ln>
              <a:effectLst/>
              <a:uLnTx/>
              <a:uFillTx/>
              <a:latin typeface="+mn-lt"/>
              <a:ea typeface="+mn-ea"/>
              <a:cs typeface="+mn-cs"/>
            </a:endParaRPr>
          </a:p>
          <a:p>
            <a:pPr marL="0" marR="0" lvl="0" indent="0" defTabSz="914400" rtl="0" eaLnBrk="1" fontAlgn="auto" latinLnBrk="0" hangingPunct="1">
              <a:lnSpc>
                <a:spcPct val="100000"/>
              </a:lnSpc>
              <a:spcBef>
                <a:spcPct val="20000"/>
              </a:spcBef>
              <a:spcAft>
                <a:spcPts val="0"/>
              </a:spcAft>
              <a:buClrTx/>
              <a:buSzTx/>
              <a:buFont typeface="Arial" pitchFamily="34" charset="0"/>
              <a:buBlip>
                <a:blip r:embed="rId2"/>
              </a:buBlip>
              <a:tabLst/>
              <a:defRPr/>
            </a:pPr>
            <a:r>
              <a:rPr kumimoji="0" lang="es-MX" sz="2000" b="0" i="0" u="none" strike="noStrike" kern="1200" cap="none" spc="0" normalizeH="0" baseline="0" noProof="0" dirty="0" smtClean="0">
                <a:ln>
                  <a:noFill/>
                </a:ln>
                <a:effectLst/>
                <a:uLnTx/>
                <a:uFillTx/>
                <a:latin typeface="+mn-lt"/>
                <a:ea typeface="+mn-ea"/>
                <a:cs typeface="+mn-cs"/>
              </a:rPr>
              <a:t>Cápsula de gelatina blanda: son de un solo envase: ovaladas o redondas</a:t>
            </a:r>
            <a:r>
              <a:rPr kumimoji="0" lang="es-MX" sz="2000" b="0" i="0" u="none" strike="noStrike" kern="1200" cap="none" spc="0" normalizeH="0" baseline="0" noProof="0" dirty="0" smtClean="0">
                <a:ln>
                  <a:noFill/>
                </a:ln>
                <a:solidFill>
                  <a:schemeClr val="tx1">
                    <a:tint val="75000"/>
                  </a:schemeClr>
                </a:solidFill>
                <a:effectLst/>
                <a:uLnTx/>
                <a:uFillTx/>
                <a:latin typeface="+mn-lt"/>
                <a:ea typeface="+mn-ea"/>
                <a:cs typeface="+mn-cs"/>
              </a:rPr>
              <a:t>.</a:t>
            </a:r>
          </a:p>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es-MX" sz="3200" b="0" i="0" u="none" strike="noStrike" kern="1200" cap="none" spc="0" normalizeH="0" baseline="0" noProof="0" dirty="0" smtClean="0">
              <a:ln>
                <a:noFill/>
              </a:ln>
              <a:solidFill>
                <a:schemeClr val="tx1">
                  <a:tint val="75000"/>
                </a:schemeClr>
              </a:solidFill>
              <a:effectLst/>
              <a:uLnTx/>
              <a:uFillTx/>
              <a:latin typeface="+mn-lt"/>
              <a:ea typeface="+mn-ea"/>
              <a:cs typeface="+mn-cs"/>
            </a:endParaRPr>
          </a:p>
        </p:txBody>
      </p:sp>
      <p:pic>
        <p:nvPicPr>
          <p:cNvPr id="12293" name="Picture 5" descr="http://salud-gratis.info/blog/wp-content/uploads/2011/09/C%C3%81PSULAS-DE-GELATINA.jpg"/>
          <p:cNvPicPr>
            <a:picLocks noChangeAspect="1" noChangeArrowheads="1"/>
          </p:cNvPicPr>
          <p:nvPr/>
        </p:nvPicPr>
        <p:blipFill>
          <a:blip r:embed="rId3"/>
          <a:srcRect/>
          <a:stretch>
            <a:fillRect/>
          </a:stretch>
        </p:blipFill>
        <p:spPr bwMode="auto">
          <a:xfrm>
            <a:off x="5072066" y="4929198"/>
            <a:ext cx="3286148" cy="1685967"/>
          </a:xfrm>
          <a:prstGeom prst="rect">
            <a:avLst/>
          </a:prstGeom>
          <a:ln>
            <a:noFill/>
          </a:ln>
          <a:effectLst>
            <a:outerShdw blurRad="292100" dist="139700" dir="2700000" algn="tl" rotWithShape="0">
              <a:srgbClr val="333333">
                <a:alpha val="65000"/>
              </a:srgbClr>
            </a:outerShdw>
          </a:effectLst>
        </p:spPr>
      </p:pic>
      <p:pic>
        <p:nvPicPr>
          <p:cNvPr id="12295" name="Picture 7" descr="https://encrypted-tbn1.gstatic.com/images?q=tbn:ANd9GcQ7MdYxYZ4f38IzGTzsuMjICTrPRJEL-9FQ_chtI5ilwMcr3BJ6aqVZGBu0"/>
          <p:cNvPicPr>
            <a:picLocks noChangeAspect="1" noChangeArrowheads="1"/>
          </p:cNvPicPr>
          <p:nvPr/>
        </p:nvPicPr>
        <p:blipFill>
          <a:blip r:embed="rId4"/>
          <a:srcRect/>
          <a:stretch>
            <a:fillRect/>
          </a:stretch>
        </p:blipFill>
        <p:spPr bwMode="auto">
          <a:xfrm>
            <a:off x="5000628" y="3005146"/>
            <a:ext cx="3357586" cy="16383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1164726"/>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642918"/>
            <a:ext cx="8229600" cy="796908"/>
          </a:xfrm>
        </p:spPr>
        <p:txBody>
          <a:bodyPr>
            <a:normAutofit fontScale="90000"/>
          </a:bodyPr>
          <a:lstStyle/>
          <a:p>
            <a:r>
              <a:rPr lang="es-MX" sz="3100" b="1" dirty="0"/>
              <a:t>Características generales de las cápsulas:</a:t>
            </a:r>
            <a:r>
              <a:rPr lang="es-MX" b="1" dirty="0"/>
              <a:t/>
            </a:r>
            <a:br>
              <a:rPr lang="es-MX" b="1" dirty="0"/>
            </a:br>
            <a:endParaRPr lang="es-MX" b="1" dirty="0"/>
          </a:p>
        </p:txBody>
      </p:sp>
      <p:sp>
        <p:nvSpPr>
          <p:cNvPr id="4" name="3 Marcador de contenido"/>
          <p:cNvSpPr>
            <a:spLocks noGrp="1"/>
          </p:cNvSpPr>
          <p:nvPr>
            <p:ph idx="1"/>
          </p:nvPr>
        </p:nvSpPr>
        <p:spPr>
          <a:xfrm>
            <a:off x="285720" y="2000240"/>
            <a:ext cx="4643470" cy="4357718"/>
          </a:xfrm>
        </p:spPr>
        <p:txBody>
          <a:bodyPr>
            <a:normAutofit/>
          </a:bodyPr>
          <a:lstStyle/>
          <a:p>
            <a:pPr lvl="0">
              <a:buBlip>
                <a:blip r:embed="rId2"/>
              </a:buBlip>
            </a:pPr>
            <a:r>
              <a:rPr lang="es-MX" sz="2000" dirty="0"/>
              <a:t>Pueden poseer colores distintos</a:t>
            </a:r>
          </a:p>
          <a:p>
            <a:pPr lvl="0">
              <a:buBlip>
                <a:blip r:embed="rId2"/>
              </a:buBlip>
            </a:pPr>
            <a:r>
              <a:rPr lang="es-MX" sz="2000" dirty="0"/>
              <a:t>Pueden tener marca o sello del laboratorio que las prepara. Esa marca al laboratorio les sirve para:</a:t>
            </a:r>
          </a:p>
          <a:p>
            <a:pPr lvl="1">
              <a:buFont typeface="Wingdings" pitchFamily="2" charset="2"/>
              <a:buChar char="Ø"/>
            </a:pPr>
            <a:r>
              <a:rPr lang="es-MX" sz="2000" dirty="0"/>
              <a:t>Llevar un control por los colores del principio activo que se está preparando para el cual nos sirve la cápsula</a:t>
            </a:r>
          </a:p>
          <a:p>
            <a:pPr lvl="1">
              <a:buFont typeface="Wingdings" pitchFamily="2" charset="2"/>
              <a:buChar char="Ø"/>
            </a:pPr>
            <a:r>
              <a:rPr lang="es-MX" sz="2000" dirty="0"/>
              <a:t>Los colores sirven para las personas analfabetas</a:t>
            </a:r>
          </a:p>
          <a:p>
            <a:pPr lvl="1">
              <a:buFont typeface="Wingdings" pitchFamily="2" charset="2"/>
              <a:buChar char="Ø"/>
            </a:pPr>
            <a:r>
              <a:rPr lang="es-MX" sz="2000" dirty="0"/>
              <a:t>El sello sirve para distinguirlo de otras empresas</a:t>
            </a:r>
          </a:p>
          <a:p>
            <a:endParaRPr lang="es-MX" dirty="0"/>
          </a:p>
        </p:txBody>
      </p:sp>
      <p:pic>
        <p:nvPicPr>
          <p:cNvPr id="5" name="Picture 3" descr="http://t2.gstatic.com/images?q=tbn:ANd9GcRtHF_YWSmt3D6z853ZiB3COydeTd5hpT-eGTzi5hYx4yRbPVtcRe71zXwu"/>
          <p:cNvPicPr>
            <a:picLocks noChangeAspect="1" noChangeArrowheads="1"/>
          </p:cNvPicPr>
          <p:nvPr/>
        </p:nvPicPr>
        <p:blipFill>
          <a:blip r:embed="rId3"/>
          <a:srcRect/>
          <a:stretch>
            <a:fillRect/>
          </a:stretch>
        </p:blipFill>
        <p:spPr bwMode="auto">
          <a:xfrm>
            <a:off x="5143504" y="2786058"/>
            <a:ext cx="3429024" cy="27146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24147686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pPr algn="just"/>
            <a:r>
              <a:rPr lang="es-MX" sz="2400" b="1" dirty="0" smtClean="0"/>
              <a:t>Las </a:t>
            </a:r>
            <a:r>
              <a:rPr lang="es-MX" sz="2400" b="1" dirty="0"/>
              <a:t>reacciones adversas se clasifican de acuerdo a la valoración de la causalidad bajo las categorías</a:t>
            </a:r>
            <a:br>
              <a:rPr lang="es-MX" sz="2400" b="1" dirty="0"/>
            </a:br>
            <a:r>
              <a:rPr lang="es-MX" sz="2400" b="1" dirty="0"/>
              <a:t>probabilísticas siguientes:</a:t>
            </a:r>
          </a:p>
        </p:txBody>
      </p:sp>
      <p:sp>
        <p:nvSpPr>
          <p:cNvPr id="3" name="2 Marcador de contenido"/>
          <p:cNvSpPr>
            <a:spLocks noGrp="1"/>
          </p:cNvSpPr>
          <p:nvPr>
            <p:ph idx="1"/>
          </p:nvPr>
        </p:nvSpPr>
        <p:spPr>
          <a:xfrm>
            <a:off x="714348" y="2071678"/>
            <a:ext cx="8229600" cy="2857520"/>
          </a:xfrm>
        </p:spPr>
        <p:txBody>
          <a:bodyPr>
            <a:normAutofit/>
          </a:bodyPr>
          <a:lstStyle/>
          <a:p>
            <a:pPr algn="just">
              <a:buBlip>
                <a:blip r:embed="rId2"/>
              </a:buBlip>
            </a:pPr>
            <a:r>
              <a:rPr lang="es-MX" sz="2000" b="1" dirty="0" smtClean="0"/>
              <a:t>Cierta</a:t>
            </a:r>
            <a:r>
              <a:rPr lang="es-MX" sz="2000" b="1" dirty="0"/>
              <a:t>. </a:t>
            </a:r>
            <a:r>
              <a:rPr lang="es-MX" sz="2000" dirty="0"/>
              <a:t>Consiste en un evento </a:t>
            </a:r>
            <a:r>
              <a:rPr lang="es-MX" sz="2000" dirty="0" smtClean="0"/>
              <a:t>que ocurre en un tiempo razonable posterior a la administración del medicamento y no puede explicarse por la evolución natural del padecimiento, una patología concomitante o a la administración de otros medicamentos.</a:t>
            </a:r>
          </a:p>
          <a:p>
            <a:pPr algn="just">
              <a:buNone/>
            </a:pPr>
            <a:endParaRPr lang="es-MX" sz="2000" dirty="0" smtClean="0"/>
          </a:p>
          <a:p>
            <a:pPr algn="just">
              <a:buBlip>
                <a:blip r:embed="rId2"/>
              </a:buBlip>
            </a:pPr>
            <a:r>
              <a:rPr lang="es-MX" sz="2000" dirty="0" smtClean="0"/>
              <a:t> </a:t>
            </a:r>
            <a:r>
              <a:rPr lang="es-MX" sz="2000" b="1" dirty="0" smtClean="0"/>
              <a:t>Probable</a:t>
            </a:r>
            <a:r>
              <a:rPr lang="es-MX" sz="2000" dirty="0" smtClean="0"/>
              <a:t>. Consiste en un evento que </a:t>
            </a:r>
            <a:r>
              <a:rPr lang="es-MX" sz="2000" dirty="0"/>
              <a:t>sigue una secuencia de tiempo razonable posterior a la administración del medicamento </a:t>
            </a:r>
            <a:r>
              <a:rPr lang="es-MX" sz="2000" dirty="0" smtClean="0"/>
              <a:t>y que </a:t>
            </a:r>
            <a:r>
              <a:rPr lang="es-MX" sz="2000" dirty="0"/>
              <a:t>difícilmente puede atribuirse a la evolución natural del </a:t>
            </a:r>
            <a:r>
              <a:rPr lang="es-MX" sz="2000" dirty="0" smtClean="0"/>
              <a:t>padecimiento</a:t>
            </a:r>
            <a:r>
              <a:rPr lang="es-MX" sz="2000" dirty="0"/>
              <a:t>.</a:t>
            </a:r>
          </a:p>
        </p:txBody>
      </p:sp>
      <p:pic>
        <p:nvPicPr>
          <p:cNvPr id="33794" name="Picture 2" descr="http://www.salud.gob.mx/unidades/cofepris/bv/img/cartel9.jpg"/>
          <p:cNvPicPr>
            <a:picLocks noChangeAspect="1" noChangeArrowheads="1"/>
          </p:cNvPicPr>
          <p:nvPr/>
        </p:nvPicPr>
        <p:blipFill>
          <a:blip r:embed="rId3"/>
          <a:srcRect l="19384" t="24129" b="24597"/>
          <a:stretch>
            <a:fillRect/>
          </a:stretch>
        </p:blipFill>
        <p:spPr bwMode="auto">
          <a:xfrm>
            <a:off x="138115" y="4794425"/>
            <a:ext cx="2147869" cy="2026059"/>
          </a:xfrm>
          <a:prstGeom prst="rect">
            <a:avLst/>
          </a:prstGeom>
          <a:noFill/>
        </p:spPr>
      </p:pic>
    </p:spTree>
    <p:extLst>
      <p:ext uri="{BB962C8B-B14F-4D97-AF65-F5344CB8AC3E}">
        <p14:creationId xmlns:p14="http://schemas.microsoft.com/office/powerpoint/2010/main" val="3975136673"/>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643042" y="928670"/>
            <a:ext cx="6329378" cy="1857388"/>
          </a:xfrm>
        </p:spPr>
        <p:txBody>
          <a:bodyPr>
            <a:normAutofit fontScale="62500" lnSpcReduction="20000"/>
          </a:bodyPr>
          <a:lstStyle/>
          <a:p>
            <a:pPr lvl="0">
              <a:buBlip>
                <a:blip r:embed="rId2"/>
              </a:buBlip>
            </a:pPr>
            <a:r>
              <a:rPr lang="es-MX" dirty="0" smtClean="0"/>
              <a:t>Permiten la gran amplitud de dosificación</a:t>
            </a:r>
          </a:p>
          <a:p>
            <a:pPr lvl="0">
              <a:buBlip>
                <a:blip r:embed="rId2"/>
              </a:buBlip>
            </a:pPr>
            <a:endParaRPr lang="es-MX" dirty="0" smtClean="0"/>
          </a:p>
          <a:p>
            <a:pPr lvl="0">
              <a:buBlip>
                <a:blip r:embed="rId2"/>
              </a:buBlip>
            </a:pPr>
            <a:r>
              <a:rPr lang="es-MX" dirty="0" smtClean="0"/>
              <a:t>Se puede prescribir una sola droga o una combinación</a:t>
            </a:r>
          </a:p>
          <a:p>
            <a:pPr lvl="0">
              <a:buNone/>
            </a:pPr>
            <a:endParaRPr lang="es-MX" dirty="0" smtClean="0"/>
          </a:p>
          <a:p>
            <a:pPr lvl="0">
              <a:buBlip>
                <a:blip r:embed="rId2"/>
              </a:buBlip>
            </a:pPr>
            <a:r>
              <a:rPr lang="es-MX" dirty="0" smtClean="0"/>
              <a:t>Protegen a los fármacos fotosensibles</a:t>
            </a:r>
          </a:p>
          <a:p>
            <a:endParaRPr lang="es-MX" dirty="0"/>
          </a:p>
        </p:txBody>
      </p:sp>
      <p:pic>
        <p:nvPicPr>
          <p:cNvPr id="25602" name="Picture 2" descr="http://t3.gstatic.com/images?q=tbn:ANd9GcQ2Qb6nFswKqvEVZ2HtJoEaF8_gwXDJmeYJACRmFeY7VIncAFlR5H-_NSCJ"/>
          <p:cNvPicPr>
            <a:picLocks noChangeAspect="1" noChangeArrowheads="1"/>
          </p:cNvPicPr>
          <p:nvPr/>
        </p:nvPicPr>
        <p:blipFill>
          <a:blip r:embed="rId3"/>
          <a:srcRect/>
          <a:stretch>
            <a:fillRect/>
          </a:stretch>
        </p:blipFill>
        <p:spPr bwMode="auto">
          <a:xfrm>
            <a:off x="2214546" y="2786058"/>
            <a:ext cx="3714776" cy="36007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96008012"/>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285984" y="428604"/>
            <a:ext cx="4643470" cy="1143000"/>
          </a:xfrm>
        </p:spPr>
        <p:txBody>
          <a:bodyPr>
            <a:normAutofit fontScale="90000"/>
          </a:bodyPr>
          <a:lstStyle/>
          <a:p>
            <a:r>
              <a:rPr lang="es-MX" sz="2800" b="1" dirty="0"/>
              <a:t>Cápsulas de gelatina </a:t>
            </a:r>
            <a:r>
              <a:rPr lang="es-MX" sz="2800" b="1" dirty="0" smtClean="0"/>
              <a:t>dura</a:t>
            </a:r>
            <a:br>
              <a:rPr lang="es-MX" sz="2800" b="1" dirty="0" smtClean="0"/>
            </a:br>
            <a:r>
              <a:rPr lang="es-MX" sz="2400" b="1" dirty="0" smtClean="0"/>
              <a:t>Formulación:</a:t>
            </a:r>
            <a:br>
              <a:rPr lang="es-MX" sz="2400" b="1" dirty="0" smtClean="0"/>
            </a:br>
            <a:r>
              <a:rPr lang="es-MX" sz="2800" dirty="0"/>
              <a:t/>
            </a:r>
            <a:br>
              <a:rPr lang="es-MX" sz="2800" dirty="0"/>
            </a:br>
            <a:endParaRPr lang="es-MX" sz="2800" dirty="0"/>
          </a:p>
        </p:txBody>
      </p:sp>
      <p:sp>
        <p:nvSpPr>
          <p:cNvPr id="3" name="2 Marcador de contenido"/>
          <p:cNvSpPr>
            <a:spLocks noGrp="1"/>
          </p:cNvSpPr>
          <p:nvPr>
            <p:ph idx="1"/>
          </p:nvPr>
        </p:nvSpPr>
        <p:spPr>
          <a:xfrm>
            <a:off x="857224" y="1428736"/>
            <a:ext cx="7829576" cy="3471873"/>
          </a:xfrm>
        </p:spPr>
        <p:txBody>
          <a:bodyPr numCol="1">
            <a:normAutofit/>
          </a:bodyPr>
          <a:lstStyle/>
          <a:p>
            <a:pPr lvl="0" algn="just">
              <a:buBlip>
                <a:blip r:embed="rId2"/>
              </a:buBlip>
            </a:pPr>
            <a:r>
              <a:rPr lang="es-MX" sz="2000" dirty="0" smtClean="0"/>
              <a:t>estarán </a:t>
            </a:r>
            <a:r>
              <a:rPr lang="es-MX" sz="2000" dirty="0"/>
              <a:t>preparadas por carne de puerco, que le proporciona fuerza del </a:t>
            </a:r>
            <a:r>
              <a:rPr lang="es-MX" sz="2000" dirty="0" smtClean="0"/>
              <a:t>gel.</a:t>
            </a:r>
          </a:p>
          <a:p>
            <a:pPr lvl="0" algn="just">
              <a:buBlip>
                <a:blip r:embed="rId2"/>
              </a:buBlip>
            </a:pPr>
            <a:endParaRPr lang="es-MX" sz="2000" dirty="0"/>
          </a:p>
          <a:p>
            <a:pPr lvl="0" algn="just">
              <a:buBlip>
                <a:blip r:embed="rId2"/>
              </a:buBlip>
            </a:pPr>
            <a:r>
              <a:rPr lang="es-MX" sz="2000" dirty="0"/>
              <a:t>gelatina de hueso proporciona una película fina que contribuye a la claridad y plasticidad de la </a:t>
            </a:r>
            <a:r>
              <a:rPr lang="es-MX" sz="2000" dirty="0" smtClean="0"/>
              <a:t>mezcla</a:t>
            </a:r>
          </a:p>
          <a:p>
            <a:pPr lvl="0" algn="just">
              <a:buBlip>
                <a:blip r:embed="rId2"/>
              </a:buBlip>
            </a:pPr>
            <a:endParaRPr lang="es-MX" sz="2000" dirty="0"/>
          </a:p>
          <a:p>
            <a:pPr lvl="0" algn="just">
              <a:buBlip>
                <a:blip r:embed="rId2"/>
              </a:buBlip>
            </a:pPr>
            <a:r>
              <a:rPr lang="es-MX" sz="2000" dirty="0"/>
              <a:t>tienen colorantes </a:t>
            </a:r>
            <a:r>
              <a:rPr lang="es-MX" sz="2000" dirty="0" smtClean="0"/>
              <a:t>FDA</a:t>
            </a:r>
          </a:p>
          <a:p>
            <a:pPr lvl="0" algn="just">
              <a:buBlip>
                <a:blip r:embed="rId2"/>
              </a:buBlip>
            </a:pPr>
            <a:endParaRPr lang="es-MX" sz="2000" dirty="0"/>
          </a:p>
          <a:p>
            <a:pPr lvl="0" algn="just">
              <a:buBlip>
                <a:blip r:embed="rId2"/>
              </a:buBlip>
            </a:pPr>
            <a:r>
              <a:rPr lang="es-MX" sz="2000" dirty="0"/>
              <a:t>agentes opacos como el dióxido de titanio para darle el color mate</a:t>
            </a:r>
          </a:p>
          <a:p>
            <a:pPr>
              <a:buNone/>
            </a:pPr>
            <a:endParaRPr lang="es-MX" dirty="0"/>
          </a:p>
        </p:txBody>
      </p:sp>
      <p:pic>
        <p:nvPicPr>
          <p:cNvPr id="27650" name="Picture 2" descr="https://encrypted-tbn0.gstatic.com/images?q=tbn:ANd9GcRiYcVPDSyTPi1OzrqxkjXazwVjzWv5XeTNwnK3V6EmKLMqOIAMbA"/>
          <p:cNvPicPr>
            <a:picLocks noChangeAspect="1" noChangeArrowheads="1"/>
          </p:cNvPicPr>
          <p:nvPr/>
        </p:nvPicPr>
        <p:blipFill>
          <a:blip r:embed="rId3"/>
          <a:srcRect r="21824"/>
          <a:stretch>
            <a:fillRect/>
          </a:stretch>
        </p:blipFill>
        <p:spPr bwMode="auto">
          <a:xfrm>
            <a:off x="2857488" y="4786322"/>
            <a:ext cx="3571900" cy="181639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43828903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785794"/>
            <a:ext cx="8229600" cy="2471741"/>
          </a:xfrm>
        </p:spPr>
        <p:txBody>
          <a:bodyPr>
            <a:normAutofit fontScale="62500" lnSpcReduction="20000"/>
          </a:bodyPr>
          <a:lstStyle/>
          <a:p>
            <a:pPr lvl="0" algn="just">
              <a:buBlip>
                <a:blip r:embed="rId2"/>
              </a:buBlip>
            </a:pPr>
            <a:r>
              <a:rPr lang="es-MX" dirty="0" smtClean="0"/>
              <a:t>tendrán agentes endurecedores como la sacarosa</a:t>
            </a:r>
          </a:p>
          <a:p>
            <a:pPr lvl="0" algn="just">
              <a:buBlip>
                <a:blip r:embed="rId2"/>
              </a:buBlip>
            </a:pPr>
            <a:endParaRPr lang="es-MX" dirty="0" smtClean="0"/>
          </a:p>
          <a:p>
            <a:pPr lvl="0" algn="just">
              <a:buBlip>
                <a:blip r:embed="rId2"/>
              </a:buBlip>
            </a:pPr>
            <a:r>
              <a:rPr lang="es-MX" dirty="0" smtClean="0"/>
              <a:t>tendrán 0.15% de dióxido de azufre para evitar la descomposición cuando la muestra se prepara.</a:t>
            </a:r>
          </a:p>
          <a:p>
            <a:pPr lvl="0" algn="just">
              <a:buBlip>
                <a:blip r:embed="rId2"/>
              </a:buBlip>
            </a:pPr>
            <a:endParaRPr lang="es-MX" dirty="0" smtClean="0"/>
          </a:p>
          <a:p>
            <a:pPr lvl="0" algn="just">
              <a:buBlip>
                <a:blip r:embed="rId2"/>
              </a:buBlip>
            </a:pPr>
            <a:r>
              <a:rPr lang="es-MX" dirty="0" smtClean="0"/>
              <a:t>Tienen un 10-15% de agua</a:t>
            </a:r>
          </a:p>
          <a:p>
            <a:pPr lvl="0" algn="just">
              <a:buBlip>
                <a:blip r:embed="rId2"/>
              </a:buBlip>
            </a:pPr>
            <a:endParaRPr lang="es-MX" dirty="0" smtClean="0"/>
          </a:p>
          <a:p>
            <a:pPr lvl="0" algn="just">
              <a:buBlip>
                <a:blip r:embed="rId2"/>
              </a:buBlip>
            </a:pPr>
            <a:r>
              <a:rPr lang="es-MX" dirty="0" smtClean="0"/>
              <a:t>Algunos preservativos que sirven para su conservación</a:t>
            </a:r>
          </a:p>
          <a:p>
            <a:endParaRPr lang="es-MX" dirty="0"/>
          </a:p>
        </p:txBody>
      </p:sp>
      <p:pic>
        <p:nvPicPr>
          <p:cNvPr id="29698" name="Picture 2" descr="http://capsugel.com/media/plugins/Duocap_Header_sized.jpg"/>
          <p:cNvPicPr>
            <a:picLocks noChangeAspect="1" noChangeArrowheads="1"/>
          </p:cNvPicPr>
          <p:nvPr/>
        </p:nvPicPr>
        <p:blipFill>
          <a:blip r:embed="rId3"/>
          <a:srcRect/>
          <a:stretch>
            <a:fillRect/>
          </a:stretch>
        </p:blipFill>
        <p:spPr bwMode="auto">
          <a:xfrm>
            <a:off x="2285984" y="3643314"/>
            <a:ext cx="4619625" cy="25431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9407578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500042"/>
            <a:ext cx="8229600" cy="1143000"/>
          </a:xfrm>
        </p:spPr>
        <p:txBody>
          <a:bodyPr>
            <a:normAutofit fontScale="90000"/>
          </a:bodyPr>
          <a:lstStyle/>
          <a:p>
            <a:r>
              <a:rPr lang="es-MX" sz="2800" b="1" dirty="0" smtClean="0"/>
              <a:t>Cápsulas de gelatina blanda o elástica</a:t>
            </a:r>
            <a:br>
              <a:rPr lang="es-MX" sz="2800" b="1" dirty="0" smtClean="0"/>
            </a:br>
            <a:r>
              <a:rPr lang="es-MX" sz="2400" b="1" dirty="0" smtClean="0"/>
              <a:t>Formulación:</a:t>
            </a:r>
            <a:r>
              <a:rPr lang="es-MX" sz="2400" dirty="0" smtClean="0"/>
              <a:t/>
            </a:r>
            <a:br>
              <a:rPr lang="es-MX" sz="2400" dirty="0" smtClean="0"/>
            </a:br>
            <a:r>
              <a:rPr lang="es-MX" sz="2800" dirty="0" smtClean="0"/>
              <a:t/>
            </a:r>
            <a:br>
              <a:rPr lang="es-MX" sz="2800" dirty="0" smtClean="0"/>
            </a:br>
            <a:endParaRPr lang="es-MX" sz="2800" dirty="0"/>
          </a:p>
        </p:txBody>
      </p:sp>
      <p:sp>
        <p:nvSpPr>
          <p:cNvPr id="3" name="2 Marcador de contenido"/>
          <p:cNvSpPr>
            <a:spLocks noGrp="1"/>
          </p:cNvSpPr>
          <p:nvPr>
            <p:ph idx="1"/>
          </p:nvPr>
        </p:nvSpPr>
        <p:spPr>
          <a:xfrm>
            <a:off x="714348" y="2214554"/>
            <a:ext cx="3643338" cy="3786214"/>
          </a:xfrm>
        </p:spPr>
        <p:txBody>
          <a:bodyPr>
            <a:normAutofit fontScale="70000" lnSpcReduction="20000"/>
          </a:bodyPr>
          <a:lstStyle/>
          <a:p>
            <a:pPr>
              <a:buBlip>
                <a:blip r:embed="rId2"/>
              </a:buBlip>
            </a:pPr>
            <a:r>
              <a:rPr lang="es-MX" dirty="0" smtClean="0"/>
              <a:t>Es </a:t>
            </a:r>
            <a:r>
              <a:rPr lang="es-MX" dirty="0"/>
              <a:t>igual que las de gelatina dura, solo que se agrega un </a:t>
            </a:r>
            <a:r>
              <a:rPr lang="es-MX" dirty="0" err="1"/>
              <a:t>poliol</a:t>
            </a:r>
            <a:r>
              <a:rPr lang="es-MX" dirty="0"/>
              <a:t> (sorbitol o glicerina) para darle más plasticidad, por ello son más blandas y suaves</a:t>
            </a:r>
            <a:r>
              <a:rPr lang="es-MX" dirty="0" smtClean="0"/>
              <a:t>.</a:t>
            </a:r>
          </a:p>
          <a:p>
            <a:pPr>
              <a:buBlip>
                <a:blip r:embed="rId2"/>
              </a:buBlip>
            </a:pPr>
            <a:endParaRPr lang="es-MX" dirty="0" smtClean="0"/>
          </a:p>
          <a:p>
            <a:pPr>
              <a:buBlip>
                <a:blip r:embed="rId2"/>
              </a:buBlip>
            </a:pPr>
            <a:endParaRPr lang="es-MX" dirty="0"/>
          </a:p>
          <a:p>
            <a:pPr>
              <a:buBlip>
                <a:blip r:embed="rId2"/>
              </a:buBlip>
            </a:pPr>
            <a:r>
              <a:rPr lang="es-MX" dirty="0"/>
              <a:t>Su método de preparación es a gran escala, porque no se preparan de una sola </a:t>
            </a:r>
            <a:r>
              <a:rPr lang="es-MX" dirty="0" smtClean="0"/>
              <a:t>cápsula</a:t>
            </a:r>
            <a:r>
              <a:rPr lang="es-MX" dirty="0"/>
              <a:t>.</a:t>
            </a:r>
          </a:p>
        </p:txBody>
      </p:sp>
      <p:pic>
        <p:nvPicPr>
          <p:cNvPr id="26626" name="Picture 2" descr="http://img.alibaba.com/photo/125445615/Vitamin_K_2_50MCG_SOFTGEL_CAPSULES_.jpg"/>
          <p:cNvPicPr>
            <a:picLocks noChangeAspect="1" noChangeArrowheads="1"/>
          </p:cNvPicPr>
          <p:nvPr/>
        </p:nvPicPr>
        <p:blipFill>
          <a:blip r:embed="rId3"/>
          <a:srcRect/>
          <a:stretch>
            <a:fillRect/>
          </a:stretch>
        </p:blipFill>
        <p:spPr bwMode="auto">
          <a:xfrm>
            <a:off x="5357818" y="2000240"/>
            <a:ext cx="2994407" cy="2000264"/>
          </a:xfrm>
          <a:prstGeom prst="rect">
            <a:avLst/>
          </a:prstGeom>
          <a:ln>
            <a:noFill/>
          </a:ln>
          <a:effectLst>
            <a:outerShdw blurRad="292100" dist="139700" dir="2700000" algn="tl" rotWithShape="0">
              <a:srgbClr val="333333">
                <a:alpha val="65000"/>
              </a:srgbClr>
            </a:outerShdw>
          </a:effectLst>
        </p:spPr>
      </p:pic>
      <p:pic>
        <p:nvPicPr>
          <p:cNvPr id="26628" name="Picture 4" descr="https://encrypted-tbn1.gstatic.com/images?q=tbn:ANd9GcQbqzQ3NN-Jo_wZAQAkPU8kRJHUdfus4nNBltHKWGA65gybYRmA"/>
          <p:cNvPicPr>
            <a:picLocks noChangeAspect="1" noChangeArrowheads="1"/>
          </p:cNvPicPr>
          <p:nvPr/>
        </p:nvPicPr>
        <p:blipFill>
          <a:blip r:embed="rId4"/>
          <a:srcRect/>
          <a:stretch>
            <a:fillRect/>
          </a:stretch>
        </p:blipFill>
        <p:spPr bwMode="auto">
          <a:xfrm>
            <a:off x="5500694" y="4207252"/>
            <a:ext cx="2786082" cy="20602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77533600"/>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1857364"/>
            <a:ext cx="8229600" cy="1114419"/>
          </a:xfrm>
        </p:spPr>
        <p:txBody>
          <a:bodyPr>
            <a:normAutofit fontScale="62500" lnSpcReduction="20000"/>
          </a:bodyPr>
          <a:lstStyle/>
          <a:p>
            <a:pPr algn="just">
              <a:buNone/>
            </a:pPr>
            <a:r>
              <a:rPr lang="es-MX" dirty="0" smtClean="0"/>
              <a:t>      Son </a:t>
            </a:r>
            <a:r>
              <a:rPr lang="es-MX" dirty="0"/>
              <a:t>soluciones concentradas de sacarosa en agua o líquidos acuosos la USP dice que la concentración de la sacarosa debe ser del 50 al 80% del volumen, concentración muy cercana al punto de saturación sin llegar a ella.</a:t>
            </a:r>
          </a:p>
          <a:p>
            <a:endParaRPr lang="es-MX" dirty="0"/>
          </a:p>
        </p:txBody>
      </p:sp>
      <p:sp>
        <p:nvSpPr>
          <p:cNvPr id="4" name="3 Rectángulo"/>
          <p:cNvSpPr/>
          <p:nvPr/>
        </p:nvSpPr>
        <p:spPr>
          <a:xfrm>
            <a:off x="3357554" y="285728"/>
            <a:ext cx="2674643" cy="923330"/>
          </a:xfrm>
          <a:prstGeom prst="rect">
            <a:avLst/>
          </a:prstGeom>
          <a:noFill/>
        </p:spPr>
        <p:txBody>
          <a:bodyPr wrap="none" lIns="91440" tIns="45720" rIns="91440" bIns="45720">
            <a:spAutoFit/>
          </a:bodyPr>
          <a:lstStyle/>
          <a:p>
            <a:pPr algn="ctr"/>
            <a:r>
              <a:rPr lang="es-MX"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JARABES</a:t>
            </a:r>
          </a:p>
        </p:txBody>
      </p:sp>
      <p:pic>
        <p:nvPicPr>
          <p:cNvPr id="28674" name="Picture 2" descr="http://t1.gstatic.com/images?q=tbn:ANd9GcTDgGPNHc48lUlg8r332jcaJ3rs_QPqYdoNJCtz_9ZTXEZaHuoazLA4bIlW"/>
          <p:cNvPicPr>
            <a:picLocks noChangeAspect="1" noChangeArrowheads="1"/>
          </p:cNvPicPr>
          <p:nvPr/>
        </p:nvPicPr>
        <p:blipFill>
          <a:blip r:embed="rId2"/>
          <a:srcRect/>
          <a:stretch>
            <a:fillRect/>
          </a:stretch>
        </p:blipFill>
        <p:spPr bwMode="auto">
          <a:xfrm>
            <a:off x="2500298" y="3500438"/>
            <a:ext cx="1857375" cy="2457451"/>
          </a:xfrm>
          <a:prstGeom prst="rect">
            <a:avLst/>
          </a:prstGeom>
          <a:ln>
            <a:noFill/>
          </a:ln>
          <a:effectLst>
            <a:outerShdw blurRad="292100" dist="139700" dir="2700000" algn="tl" rotWithShape="0">
              <a:srgbClr val="333333">
                <a:alpha val="65000"/>
              </a:srgbClr>
            </a:outerShdw>
          </a:effectLst>
        </p:spPr>
      </p:pic>
      <p:pic>
        <p:nvPicPr>
          <p:cNvPr id="28676" name="Picture 4" descr="http://t0.gstatic.com/images?q=tbn:ANd9GcQ0HH4HJzoHkDYT-uvsrsp--KtVleZAyTBZ9o7f231fbaP_TgJ6kT5cAVeM"/>
          <p:cNvPicPr>
            <a:picLocks noChangeAspect="1" noChangeArrowheads="1"/>
          </p:cNvPicPr>
          <p:nvPr/>
        </p:nvPicPr>
        <p:blipFill>
          <a:blip r:embed="rId3"/>
          <a:srcRect/>
          <a:stretch>
            <a:fillRect/>
          </a:stretch>
        </p:blipFill>
        <p:spPr bwMode="auto">
          <a:xfrm>
            <a:off x="5143504" y="3643314"/>
            <a:ext cx="1943100" cy="23526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41110008"/>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86050" y="428604"/>
            <a:ext cx="3500462" cy="1143000"/>
          </a:xfrm>
        </p:spPr>
        <p:txBody>
          <a:bodyPr>
            <a:normAutofit fontScale="90000"/>
          </a:bodyPr>
          <a:lstStyle/>
          <a:p>
            <a:r>
              <a:rPr lang="es-MX" b="1" dirty="0"/>
              <a:t>Características</a:t>
            </a:r>
            <a:r>
              <a:rPr lang="es-MX" dirty="0"/>
              <a:t/>
            </a:r>
            <a:br>
              <a:rPr lang="es-MX" dirty="0"/>
            </a:br>
            <a:endParaRPr lang="es-MX" dirty="0"/>
          </a:p>
        </p:txBody>
      </p:sp>
      <p:sp>
        <p:nvSpPr>
          <p:cNvPr id="3" name="2 Marcador de contenido"/>
          <p:cNvSpPr>
            <a:spLocks noGrp="1"/>
          </p:cNvSpPr>
          <p:nvPr>
            <p:ph idx="1"/>
          </p:nvPr>
        </p:nvSpPr>
        <p:spPr>
          <a:xfrm>
            <a:off x="457200" y="1600201"/>
            <a:ext cx="8229600" cy="2328865"/>
          </a:xfrm>
        </p:spPr>
        <p:txBody>
          <a:bodyPr>
            <a:normAutofit fontScale="62500" lnSpcReduction="20000"/>
          </a:bodyPr>
          <a:lstStyle/>
          <a:p>
            <a:pPr lvl="0" algn="just">
              <a:buBlip>
                <a:blip r:embed="rId2"/>
              </a:buBlip>
            </a:pPr>
            <a:r>
              <a:rPr lang="es-MX" dirty="0"/>
              <a:t>Son excelentes vehículos ya que por lo dulce enmascara el sabor de ciertos </a:t>
            </a:r>
            <a:r>
              <a:rPr lang="es-MX" dirty="0" smtClean="0"/>
              <a:t>fármacos. </a:t>
            </a:r>
          </a:p>
          <a:p>
            <a:pPr lvl="0" algn="just">
              <a:buBlip>
                <a:blip r:embed="rId2"/>
              </a:buBlip>
            </a:pPr>
            <a:endParaRPr lang="es-MX" dirty="0"/>
          </a:p>
          <a:p>
            <a:pPr lvl="0" algn="just">
              <a:buBlip>
                <a:blip r:embed="rId2"/>
              </a:buBlip>
            </a:pPr>
            <a:r>
              <a:rPr lang="es-MX" dirty="0"/>
              <a:t>Como los jarabes contienen muy poca cantidad de alcohol o no lo contienen son preferidos más que los elixires sobre todo para los </a:t>
            </a:r>
            <a:r>
              <a:rPr lang="es-MX" dirty="0" smtClean="0"/>
              <a:t>niños.</a:t>
            </a:r>
          </a:p>
          <a:p>
            <a:pPr lvl="0" algn="just">
              <a:buBlip>
                <a:blip r:embed="rId2"/>
              </a:buBlip>
            </a:pPr>
            <a:endParaRPr lang="es-MX" dirty="0"/>
          </a:p>
          <a:p>
            <a:pPr lvl="0" algn="just">
              <a:buBlip>
                <a:blip r:embed="rId2"/>
              </a:buBlip>
            </a:pPr>
            <a:r>
              <a:rPr lang="es-MX" dirty="0"/>
              <a:t>La alta concentración de sacarosa impide el desarrollo de bacterias, </a:t>
            </a:r>
            <a:r>
              <a:rPr lang="es-MX" dirty="0" smtClean="0"/>
              <a:t>hongos.</a:t>
            </a:r>
            <a:endParaRPr lang="es-MX" dirty="0"/>
          </a:p>
          <a:p>
            <a:endParaRPr lang="es-MX" dirty="0"/>
          </a:p>
        </p:txBody>
      </p:sp>
      <p:sp>
        <p:nvSpPr>
          <p:cNvPr id="47106" name="AutoShape 2" descr="data:image/jpeg;base64,/9j/4AAQSkZJRgABAQAAAQABAAD/2wCEAAkGBxQTEhQUEhQVFhUUGBcUFhcXFxoYFhgVGBQYFxcVGBYYHSggGBolHBQVITEiJSkrLi4uFx8zODMsNygtLisBCgoKDg0OGhAQGywkIB8sLCwvLDAsLCwsLCwsLCwsLCwsLCwsLCwsLCwsLCwsLCwsLCwsLCwsLCwsLCwsLCwsLP/AABEIAMIBAwMBIgACEQEDEQH/xAAbAAEAAgMBAQAAAAAAAAAAAAAABAUCAwYHAf/EAEQQAAEDAQUFBQQHBgMJAAAAAAEAAgMRBAUSITEGQVFhcSIygZGhE0Kx0RQVUmKSwfAHI0NTcoIz4fEWVIOTorLC0uL/xAAaAQEAAwEBAQAAAAAAAAAAAAAAAQIDBAUG/8QALREAAgIBBAAFAwQCAwAAAAAAAAECEQMEEiExEyIyQVEUYZFCUnGBBaEVseH/2gAMAwEAAhEDEQA/APcUREAREQBERAEREAREQBERAEREARfC5anWtg1cPNAbkUR14x0rU044HfJRm7QWY/xmeJogLRFHhtsbu7Iw9HAqQgCIiAIiIAiIgCIiAIiIAi+VWqS1Mbq4DxUNpdg3Iof1g3g4/wBpRV8SPyTTJiIiuQEREAREQBERAEREAWq0WhrGlz3BrRqSaBUW1W1cdkGEduUioYNw+047gvKL0va0215xuJaM6DJrR0Wc8ij2SlZ6JfH7SbLFURYpXfdyb5lc5Lt3a5u4BE37oxO8z8lS3FsjLM6rRRp48F6FYdkAwAEjLgSud6i/SrFGm6QatdO+SUEVJJJFd1G6U9V1MD4iKRuA6Gh8losl2BgpUn4KU2zM+yPJaxy2KKDaRksTMTJHuacnCuY8jouBtbOVF7AYm6YR5LzT9pl4Ns72NZGKuBdWvhorrIrojacVtNbyxrWjvHfvAHDgpGy23NsgcGh5lb9h5xCnI6jwXMW2Z8z6uz+ACvblseBtfeO/gOCu5Cj23Z7aaK0gDuSUzjcc/wC07wrxeFwuLCHAkEGoI1BXpmzW1bJWtZK7DJpU5A8M0TsHUIvlVGtN4xR997Ryrn5DNSCUi5q27ZwsqGBzz+EeZz9FUnbKVxrhZG3OlO0401z0HkqSmoq2SlZ3ajz26Nnee0eK4KW855I8RcTVxABIHZG+jXU+KryXnvPDfE//AD8Vl499Fth3dp2kibpU+g9VBk2jc7uNAHGhPrkPVci2SEay58gK+jXH1WwNa7uwzy/2SO+LqeiKbkTtovJ72/mTNHLEPg35rCO94x3RI8/dYf8AuoT6rRZrBP8Aw7IW83FjPgAVObdNsdq2Fn9Ti8/EqVH7ENnz60f/ALs7xGfq5FvGzto/mQ/8v/JfFbzfCI4OtREWpUIiIAiIgCIiAKi2w2gbY4MWWN3ZYOe91OA+SvV4v+1a8i+2iOvZia1oHM9on1HkqydIEDBJNjf3nO7Ti45mpyHVdPsTs+ZWY5OzHXu6FxHHkFz1zXi1jsLsg+lCdKgUoV6Ld16NZGBTIcF5Otb27o8/JtF+x0lkszWNAaAAtkzqCqrYb4jIycFott4xOGFzxQqkv8jhji2wXJHhu+SbHag45KQHqls1qhB7LhUqxFrYPeXNgzzmTKNEh8lAvIv2gWeaedzvZnBGA2u7jXNd3fV/NFGB2AOOb8JdTwCq7VZ2TYa21paK1b7JwqHUBJz71NCvSwqUnuKt8UeZ2a73A9ppHUZeauBCWjRdheTrPFmxzqVJdiybyDG0quJtttDnuLcmk5D9aLpk6Koya6qkwyYDVw6A/FQIpi3tDdvUW/LS+Jrf5subGnM4a0xuGoHDirKQo6H62c0d8tHN2Xko8N5ukdhjEkruDAfyBKt9jP2dOlAmt5dQ5tirRx5vp3R90Z8V6dYLBHC0Mijaxo3NAHw1VtrfZHB5tZtmbZKK+xZCOMjqu8qk+itbFsHLUGW0igBAa2PIV1zJC71FPhxfYto5yybIxsFDLKRwq1o8ABkpcezFlGZiDjxcS70JorhFZQiukLZHs9hjZ3I2N/paB8ApCIrEBERAEREAREQBERAEREARfKr6gC8n2i2f9vermE0xUf1aWjTpn5L0+3W1sQBdqTQACrieQXNbU3e55jtQYWuhNHZjEYydRTQipK5tUm8b29l4Lnk5y/djWMaSHZDdzoqqKOaEDC+o4HNdDtGJzhJIdHkQ4d3q4bj6fBcva5HNNDTwOS+WWfInVndHGmuSfYyJKgu9m7/pPTgt89zSnSTzqot0GaN3tBFjaeVR5jRdPBfLSM2lvItqPmp8eMH5o/2JQfsc1Fc04IIeBTPerKa0ysGbS7+ldDY7ZE80JA6V/NYXlaLNH3pT0GvwXXi1UP0mDg75OKtF5yk5R0/qBKwbbJnZVIH3WroJNqrIz3Xu5kgf+Kq7b+0CEZR2fEd1ST6DXyXZGbl+orVexANyTTO7LXHm79VUS9oYLJ/jPEkn2GnIcjT5rVfG09umYf4MXhG3y1PkuHjsUs7q7q5uJyHU/lqumNRXP+ytWWH16+SUCKMEk9lvug8acBqvTv2Y7Gdo2u09t1f3ddCR79DuGgVLsJseHvDWg4RQyynUj7I4V3DxK9phiwNDWgBrQAAMqAaBdGF7uV0Vmq4NqLU6Qj3SehH50UV97RtIDyWE6YmkDz0XQ2kUpsnovgK+qSAiIgCIiAIiIAiIgCIiAL4StFvtQjjc8iuEVpx5LmbtkltxcXuLImmhDcqnWnkqSnTr3Lxhav2Lq1X7G04W1kf9lgr66LUHWqUe7CDx7TvkrGy2OOIUY0NHr4netwdlklN9sWl0irjuQHOV75DzcQPIKyjjDRRug0WL7S0auA8VHN5MrQPaTwrU+ieVEO2abFd7hI6SV2JxyHBo5KyI4qqtN+xtya5rncMQA8SdFWutEsp7c7I2/ZizPi935BZvLCPBZQb7Jk1m9hWmcR3alld3NvwVHeWy0E+bOw48O7+Hd4UVo2KFtMvaHi9xcfI5LB7AXVZVm+gNR5bvBfO67S+bxML/AKOnHJrs5KO47XZCTES5v3TiH4Tn5Kzsd/imGZlHeAP4XZroPavG6vRaZraw5SNy+8009QvMeXJ1JGylfsVFp2gZFUira6Vj+S5+a+bJKazvlLjrgYaeq66OGxvNMENeAwg+imNuSzjSMeZ+a2w6mGPlxtlJ1/B56Z7uGbbPaZeFQAPgoVomklIbZLEIxxLnOd4gL0q67LG4FxhjHaOA0qSypDSa7zSviFLmdQZUaBqdAB+S6/8AlJriMTPYmeW/7HTP/eWyQNa0VIccmjk0H8x0Uq4bi+lSBsAwQx5Y3a9aaVO4DxV667pLdIHSBzbIw1awHC+X75ro3hy812Fmgha1rWRNYG5AFg0/W9duCGTL5sz/AKJlJY1SXJOuuwRwRiOMUaPMneSd5UxVzmOAyY08KZZKO6QVzErOjiR5Gq9hZIxVHLVlytNqszZGlrwCDuKgNtDvdlBHB7c/MUW8XiB3xTmKkK2+LIpo1XZZ5YiYz2oh3HVzA+yRvCm2hjz3HYfCq+m0Nw4q1HLP4L7DKHCor4iiskqIb5K+W1Tx96MSN4xmjvwnVZWS+4n5YsLvsvGE+qsVEvC7I5hR7a8CMnDxUNS9iU4vsl1X1cxNFPZO013tIhudqB+SubrvNk7SW6jJzTqCkZ26fZLhStdE5ERXKBERAF8JX1fCEByVqmltLvZHKNxrUDQCtM96v7msnsogzeCa9VWGQ2d+Fw/dk9l3D7pUi8L0wwuLO9o3x94LFVG5Ps2dtJLozvC9iHeyhbjk38G9SoE8Ejm1lmOYcQ1mQ7Oorx8FTWS3ljS0t7RNSag51ydXUOHkpAtL5Kgamp8SKE8qrjyZ7NVia6N8thgbV0gcQAKAuJLnanKum7zWJOMUAwM3MYMP4iMyggFcTs9wruHILZJLQZDPcuV5WaKFm2zwDcA0UpkPXqprA3kq1j+tVt9usXkLrETMY4N8VGtNqpkKDoAtD7RRV09rzVfFbLLCi7gtFWk1zaoRv0A0dpVVokeWuwVOWnEcFyFttheaZim5cOdT3prg6dPo1O7PT2W6zvzLWnqAVultkbgRipUEVXlsFufHkCSMvDiFJF8b6uqs5ObVOvway/xnw2em2Us0aVS3raw+Qs0Yw0OVcbtaf0jLqei46baN4rhd40/Wau7stMXsmOkc4uPeApWu9dGkxbpeajnlo5Y/M+S7s7nO0kNeYU9sMrRXEDy/1XOPvtrR+7Z41qVFmvGZ43geQ8yu6eaEFVtv7MLRzlz0vudQ63SNpkD5LZ9cOGrR5LkIyPflz+6MXrottltL43GhcQNK6+SxWslFrlky0KOqNsxfw2+S0WlpIoWCnACmfFQDbnuoQSsmyvpqfNb/AFV/JzPT0ZRwYe4S076k4TyopFHHuySMdwrVp6YtFpc48a8lm8VG/r+tFpHUPopLGbILXaGgUe1/e7LhhcMOueminXff7XkNeMDsteenmqWeYhorrmCd+lK+SgzWtri4ltCaZ7+yKNAPuhdePUMzeO+0d3bY8UbhxBXF3NKLJM/EDQ1BpmaVq0+XxV7s7egkhOIguj7J5jcVTW4+3lwMAJrmQO6OZXTKpVJGcE1cWdqx1QCNDmslhEygA4ADyCzW5gEREAREQGmeJrgQ4Ag6grltorvMMbnRVczew505jer6/XOEWJurTiWi572jtLKGmId5p+I5LKe1vb7m2PcluXRxt2TxuGlHAUc09cnDmrITAGo35ED4ha7fsw9kznMyj7wPI+5RfQzCM2jWupqBubULzZ4JXzwdW+L5R9ltNOnH5rX9IWZwO1q3kBUeGi0Osbfdlb0dVvxFFj4LfReM0So5UfaQOqhNu+U90tcPuuBWMtnlBzjdwrT5Kj08vdG8ZR+SU60MPfdQcN60vvGAd1rjzyVXOCTnWvRaGwHUHyNFtGCguEaKEZdsu4b1Fe5+Ik+gVLfEIkeZGMw8eZ4gbl9nDw07zQ7s/MaqOyajAXHtVoW0NRzquLW5JUo0dmmhGD3Irw0LNgArlWop0U/2QLDIcGtMPvHnRRfbZ5M9KLzuT0lkjJESaMk1NSVLu21mLcP7m4vjotksgFNNK/5LXFI33czyFStIOTIlslHlFhLeM0gpp0AaFlHG51AczwHzKjD2jt4YOeZW0Rj3nOd0yHouhaac/wD05JZIRVRo2F2E0yB61Ks7FZCczUDicvTUqDDKxvdAB47/AD1W76WTxK1hoUncuTnyZm1SOghmY0UFCeJXwygqkZHK49ljz/aVY2a7LS7WOnMmi6vAm+Io4ZOEe2TBKP1+axdP+v1qtrbkkAq97G8TVU9okDXloIIHvA1J6ClFD0+RdmXiQl0S55BvzO4fmVWyQAkDtEmjeyNXHPfkt9kiDque/Czj7xPCiutmLuaC6ZwOZpGDwJ16nJdGnwO+TLJNRRjYNnZKUcRG06hubz1dorqwWNkdWxtoBqd58d62XpeLIWYnnoN5PJRdm7YZWOedC7L5L0oqKde5xycpLc+i3REWhmEREAREQGE0YcCDvXnN7wOs8vtIqgB3keB5L0lUG0NgBOMirXAtePDI+nwXLqcblG12jq0uRRlT6ZVXZtSXgiQBw3itHDpuIU+0wRvaHsrhcDTjXeKFcXPd5jdVrsxotp2hmaMIOm7d4A6LmhnbjUzryaVN3iOg+jHD3DXjQqFPCRqD4hVLds5m8CpUO3zgO0z1qocsb9yv0+ZexsMI4AHiFo+lStPZlePHLyVhZ9s7O/KSNviKeqlNtlikPdw82uSOz2kTU4+qLKxl6z/aYTxcxp9aLZJe1oY0B0cLmkVzZhrXfkVZC7bO/wDw5qHg4LTbbnmp2QHtboWmvoVM99WmIyxt01X88Fay8MWtmj6hzx6Cqr5rRHXtQuZza8n4hT2NLKhzXA86hRDGCd465rhnLc+TthGK5X/ZDluzLHGS9m8gkFvJ7d3XRRiAN3qSrVkD4zibUcxpThzHIray0itRBHj+1Q064NKrB4Yy64NllkvuV8V3djHLSOM6EjtP/obqeui1WedjD+7jFOLyST5EBT7XG59XP7TjvOZ8OChWeA10yWuKEU+CHJteZkqO9KfwYj/a7/2W5l8H+RB+A/NaDZuCnWW4pn6MNOJFB6rsi5Po5peGuz62/njSKAf8P/NbBtLaBp7MdGBTodl3jN7mN6uqVn9RQN79ob4f6rWsn8GDlh+LIbb/ALSdZKdGj5L4bwmdrK8/3U+Cmlthj1mcfEfJa/rW72/aNOZVWn7zX5K8P0wf4I7Ii7Uk9an4qVZ7vJWbdorCNGu9VJi2ksw7od+uqqtqfMkQ4ZX+lk+yWGOIEykUO4518N6jXjtC1ppGCT7oIoB4fmqG8L0rmzE5x47lDsMT3PBOp1JVZ6xrywRpj0VrdMtLUxz6GU4nvyA+yOAC7W77KIo2saKAD13rmrgspklxEdiIk14u0HlSvkuuXbpYutz9zi1Uudq9giIus5QiIgCIiALXPEHNLToclsRHyDi7Xd2Evx7tOda5+i5K3xdouC9Xt9jEjSDruK4G8rtMbiHDiPkvI1mHYuPyevotQnw+zk5rNVavoQ4lW0kS1mJcW6vUesqfRVOu07nei+/Vh45q2Ea2NboUuDNo2UTWTsza8+f5FWNj2kmZk52nUHzCl+y7SjvsQeaUqlV6SJY4S9SJJ2weTR4J3GuvwUuC/IXUxAj0VJabsZlhxA765itdyitsTh0VG2uyr0mNry8HTWi3V/wyCOZzUY206AZ+NFTiEjRC88Spv7mf0tF9FaB/EIpydT4ha23jE0mpLuQ+apXx8Ctf0d1VVzcS8NGpds6Fu1ns/wDCiaDxOZUO17YWl3v06ZKvbZNKlbhYWjUVU+NkaqzZaHDHlqyNNfEzu89y0uMjsyXK1dZhlQUWb4chyWd/LL+HBdIpPozqraLIaq19jv4I2PejmkVo0R2ZTI8hQanejGU8VuggJcB4+Co8knxAPalbLm67Kx7Gj3sweqlx3c5sgaBnXJaLFZKCg1Jr8vguxu+yUAc/N4FK8vmvQ0mHxK56PD1eo2N0+zbYLIImBo3anid5UlEXupJKkeM3bthERSQEREAREQBERAFEvCwNlbQ67ipaKsoqSpkptO0ee3tdJjeARQE67uZUIWRwcThq07jl48l6VaLO17S14BB3FUNr2ewj93Rw+y78ivL1Gjkl5OUelg1vtI5N1hDhjiOIDVu8KIGVGXh+YVna7O6F1Q1zDyGXQ1yKh2ick4w0AjNwGjuPQ0qvPeNo9TFqPvwRg4a8ljG7Ou9aJpB2sOlcuhXyIVFS4AeqlujtU0zcACfPzXz2YWqKQuOFg+eS22YEupvoqSa7NVJfJjJTgoskGVVNfGQQOK2Sxdk8lk2i25FWRpRbWNW+Cyk5netJaS4geSh89MlSRsa1bmtqvjgWUxDVSwGupUlp3VyWcptESyGkRrIt05LJ7SOBr6oyTIDfWp5BSk3yZOfFmbbLu1O/meAS0WYRkYiC8kUYOHPgs3WstFGUBOrj3vAblLuu7ZZRVjSfvEUrzqdVpjwuT+Tiy5nHmTpESSydocK+Cubpu0vNQNfIDmrK7tlqHFM+v3G5N8V0kUYaKNAAG4L1MP8Ajm+Z8L4PLz6+1UeSLYbvbHnq7j8lNRF60McYKoo8uUnJ2wiIrkBERAEREAREQBERAEREAREQGL2A6gHqo9qsDJGFjmjCRTIAU5hSkUOKfZKbXR51fWzT7NRzHhzCaHENDqMQ0I5qslsL5DUtb1ZTXmCvVJ4Q9pa4VBFCFx97bKvbV1ncSNcNc/AryNXpJxe7GrXwepp9ZfE3z8nNMY5jqkEPbo7CaHKmiOtgxBwyd0yWRvSWM4XAgjUOGa3N2gdWhANeVaLyHNN88HqRU+0r/s0utAJr4r46eoPPJSpb5jqB7Fjid2EDNSpLxhjZiMET9KgDIccyMypjGHe4mWWcaW3/AGVTJ6DLVLK5rDXUrqo7dZTFi9nExxFQMNegNBlqqBl8Ne4gsDKVyAHyUZccYriSdkY8852tjVGlrw5+ItLjuA0HJb3Qve7E6Immg7rQOGa1vvZ7cxhoN1KLOyXrLJk1mInSlfVYRlLqPJabkuaX5NkthldmcDQNBXQeCt9nbpDndoBwbqaZHgFIu7Z6R2czi0fZBzPUrp7PA1jQ1ooAvX0GhyOW/IqXweVqtb5dkWRI7lgaaiJleinAL6i91RS6R5Tk32wiIrEBERAEREAREQBERAEREAREQBERAEREAREQBERAap7Mx4o9rXDmAfiqefZKyuNfZ4T91xHpWivUWc8OOfqimXjknH0to5j/AGIs4OJpkBoR3gdRTeEbsVDgLC+Qg82j8l06LH6LB+1Gv1eb9zOdn2Sic1rQ57cIpUUqeuSxZsXZq4iHknU4vkukRFodOv0IfVZv3MqLNs3Z2GojqfvEn4qziga3JrQOgWxFtDDCHpSRlLJOXqbYREWhQIiIAiIgCIiAIiIAiIgCIiAIiIAiIgCIiAIiIAiIgCIiAIiIAiIgCIiAIiIAiIgCIiAIiIAiIgCIiAIiIAiIgP/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47108" name="Picture 4" descr="http://ar.selecciones.com/upload/contents/secondaryImage_107.jpg"/>
          <p:cNvPicPr>
            <a:picLocks noChangeAspect="1" noChangeArrowheads="1"/>
          </p:cNvPicPr>
          <p:nvPr/>
        </p:nvPicPr>
        <p:blipFill>
          <a:blip r:embed="rId3"/>
          <a:srcRect/>
          <a:stretch>
            <a:fillRect/>
          </a:stretch>
        </p:blipFill>
        <p:spPr bwMode="auto">
          <a:xfrm>
            <a:off x="1643042" y="4214818"/>
            <a:ext cx="2905144" cy="2178858"/>
          </a:xfrm>
          <a:prstGeom prst="rect">
            <a:avLst/>
          </a:prstGeom>
          <a:ln>
            <a:noFill/>
          </a:ln>
          <a:effectLst>
            <a:outerShdw blurRad="292100" dist="139700" dir="2700000" algn="tl" rotWithShape="0">
              <a:srgbClr val="333333">
                <a:alpha val="65000"/>
              </a:srgbClr>
            </a:outerShdw>
          </a:effectLst>
        </p:spPr>
      </p:pic>
      <p:pic>
        <p:nvPicPr>
          <p:cNvPr id="47110" name="Picture 6" descr="http://t0.gstatic.com/images?q=tbn:ANd9GcR4KClWSBgIELfR__5HzSm51ik5ZqOup08CCPggSwzT6q9G7bRk6dcLoJvM"/>
          <p:cNvPicPr>
            <a:picLocks noChangeAspect="1" noChangeArrowheads="1"/>
          </p:cNvPicPr>
          <p:nvPr/>
        </p:nvPicPr>
        <p:blipFill>
          <a:blip r:embed="rId4"/>
          <a:srcRect/>
          <a:stretch>
            <a:fillRect/>
          </a:stretch>
        </p:blipFill>
        <p:spPr bwMode="auto">
          <a:xfrm>
            <a:off x="5429256" y="4071942"/>
            <a:ext cx="2143125" cy="21431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04025176"/>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1000108"/>
            <a:ext cx="8229600" cy="2471741"/>
          </a:xfrm>
        </p:spPr>
        <p:txBody>
          <a:bodyPr>
            <a:normAutofit fontScale="62500" lnSpcReduction="20000"/>
          </a:bodyPr>
          <a:lstStyle/>
          <a:p>
            <a:pPr lvl="0" algn="just">
              <a:buBlip>
                <a:blip r:embed="rId2"/>
              </a:buBlip>
            </a:pPr>
            <a:r>
              <a:rPr lang="es-MX" dirty="0" smtClean="0"/>
              <a:t>En condiciones de temperatura cambiante la solución saturada puede originar la cristalización de un aparte de la sacarosa</a:t>
            </a:r>
          </a:p>
          <a:p>
            <a:pPr lvl="0" algn="just">
              <a:buBlip>
                <a:blip r:embed="rId2"/>
              </a:buBlip>
            </a:pPr>
            <a:endParaRPr lang="es-MX" dirty="0" smtClean="0"/>
          </a:p>
          <a:p>
            <a:pPr lvl="0" algn="just">
              <a:buBlip>
                <a:blip r:embed="rId2"/>
              </a:buBlip>
            </a:pPr>
            <a:r>
              <a:rPr lang="es-MX" dirty="0" smtClean="0"/>
              <a:t>El jarabe según la USP tiene un 85% o aproximadamente un 65% de solución de sacarosa con un peso específico de 1.333</a:t>
            </a:r>
          </a:p>
          <a:p>
            <a:pPr lvl="0" algn="just">
              <a:buBlip>
                <a:blip r:embed="rId2"/>
              </a:buBlip>
            </a:pPr>
            <a:endParaRPr lang="es-MX" dirty="0" smtClean="0"/>
          </a:p>
          <a:p>
            <a:pPr lvl="0" algn="just">
              <a:buBlip>
                <a:blip r:embed="rId2"/>
              </a:buBlip>
            </a:pPr>
            <a:r>
              <a:rPr lang="es-MX" dirty="0" smtClean="0"/>
              <a:t>El jarabe cuando cubre membranas mucosas de la tráquea, esófago contrarresta procesos infecciosos leves e inflamaciones.</a:t>
            </a:r>
          </a:p>
          <a:p>
            <a:endParaRPr lang="es-MX" dirty="0"/>
          </a:p>
        </p:txBody>
      </p:sp>
      <p:pic>
        <p:nvPicPr>
          <p:cNvPr id="46086" name="Picture 6" descr="http://www.vootar.com/imgs/elementos/1263575952_Jarabe.jpg"/>
          <p:cNvPicPr>
            <a:picLocks noChangeAspect="1" noChangeArrowheads="1"/>
          </p:cNvPicPr>
          <p:nvPr/>
        </p:nvPicPr>
        <p:blipFill>
          <a:blip r:embed="rId3"/>
          <a:srcRect/>
          <a:stretch>
            <a:fillRect/>
          </a:stretch>
        </p:blipFill>
        <p:spPr bwMode="auto">
          <a:xfrm>
            <a:off x="3214678" y="3643314"/>
            <a:ext cx="2505065" cy="28508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10214917"/>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868" y="714356"/>
            <a:ext cx="2071702" cy="1143000"/>
          </a:xfrm>
        </p:spPr>
        <p:txBody>
          <a:bodyPr>
            <a:noAutofit/>
          </a:bodyPr>
          <a:lstStyle/>
          <a:p>
            <a:r>
              <a:rPr lang="es-MX" sz="4000" b="1" dirty="0"/>
              <a:t>Ventajas</a:t>
            </a:r>
            <a:br>
              <a:rPr lang="es-MX" sz="4000" b="1" dirty="0"/>
            </a:br>
            <a:endParaRPr lang="es-MX" sz="4000" b="1" dirty="0"/>
          </a:p>
        </p:txBody>
      </p:sp>
      <p:sp>
        <p:nvSpPr>
          <p:cNvPr id="3" name="2 Marcador de contenido"/>
          <p:cNvSpPr>
            <a:spLocks noGrp="1"/>
          </p:cNvSpPr>
          <p:nvPr>
            <p:ph idx="1"/>
          </p:nvPr>
        </p:nvSpPr>
        <p:spPr>
          <a:xfrm>
            <a:off x="428596" y="2214554"/>
            <a:ext cx="3857652" cy="3214710"/>
          </a:xfrm>
        </p:spPr>
        <p:txBody>
          <a:bodyPr>
            <a:normAutofit/>
          </a:bodyPr>
          <a:lstStyle/>
          <a:p>
            <a:pPr lvl="0" algn="just">
              <a:buBlip>
                <a:blip r:embed="rId2"/>
              </a:buBlip>
            </a:pPr>
            <a:r>
              <a:rPr lang="es-MX" sz="2000" dirty="0"/>
              <a:t>Fácil administración en </a:t>
            </a:r>
            <a:r>
              <a:rPr lang="es-MX" sz="2000" dirty="0" smtClean="0"/>
              <a:t>niños</a:t>
            </a:r>
          </a:p>
          <a:p>
            <a:pPr lvl="0" algn="just">
              <a:buBlip>
                <a:blip r:embed="rId2"/>
              </a:buBlip>
            </a:pPr>
            <a:endParaRPr lang="es-MX" sz="2000" dirty="0"/>
          </a:p>
          <a:p>
            <a:pPr lvl="0" algn="just">
              <a:buBlip>
                <a:blip r:embed="rId2"/>
              </a:buBlip>
            </a:pPr>
            <a:r>
              <a:rPr lang="es-MX" sz="2000" dirty="0"/>
              <a:t>Son agradables al </a:t>
            </a:r>
            <a:r>
              <a:rPr lang="es-MX" sz="2000" dirty="0" smtClean="0"/>
              <a:t>paladar</a:t>
            </a:r>
          </a:p>
          <a:p>
            <a:pPr lvl="0" algn="just">
              <a:buBlip>
                <a:blip r:embed="rId2"/>
              </a:buBlip>
            </a:pPr>
            <a:endParaRPr lang="es-MX" sz="2000" dirty="0"/>
          </a:p>
          <a:p>
            <a:pPr lvl="0" algn="just">
              <a:buBlip>
                <a:blip r:embed="rId2"/>
              </a:buBlip>
            </a:pPr>
            <a:r>
              <a:rPr lang="es-MX" sz="2000" dirty="0"/>
              <a:t>Para personas que tengan dificultad para deglutir formas sólidas de dosificación</a:t>
            </a:r>
          </a:p>
          <a:p>
            <a:pPr>
              <a:buNone/>
            </a:pPr>
            <a:endParaRPr lang="es-MX" dirty="0"/>
          </a:p>
          <a:p>
            <a:endParaRPr lang="es-MX" dirty="0"/>
          </a:p>
        </p:txBody>
      </p:sp>
      <p:pic>
        <p:nvPicPr>
          <p:cNvPr id="4" name="Picture 2" descr="https://encrypted-tbn1.gstatic.com/images?q=tbn:ANd9GcTAzia2HHVHNrdjfN1csEQTS-elaZE3jPuXmKinjvqz5hwfiz8u"/>
          <p:cNvPicPr>
            <a:picLocks noChangeAspect="1" noChangeArrowheads="1"/>
          </p:cNvPicPr>
          <p:nvPr/>
        </p:nvPicPr>
        <p:blipFill>
          <a:blip r:embed="rId3"/>
          <a:srcRect/>
          <a:stretch>
            <a:fillRect/>
          </a:stretch>
        </p:blipFill>
        <p:spPr bwMode="auto">
          <a:xfrm>
            <a:off x="5643570" y="2214554"/>
            <a:ext cx="2705100" cy="16954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4" descr="https://encrypted-tbn2.gstatic.com/images?q=tbn:ANd9GcQZALykfgj6alHIAjdCDttr-wnMUM2tmO_6XSYJFDrA0HjOX8GH"/>
          <p:cNvPicPr>
            <a:picLocks noChangeAspect="1" noChangeArrowheads="1"/>
          </p:cNvPicPr>
          <p:nvPr/>
        </p:nvPicPr>
        <p:blipFill>
          <a:blip r:embed="rId4"/>
          <a:srcRect/>
          <a:stretch>
            <a:fillRect/>
          </a:stretch>
        </p:blipFill>
        <p:spPr bwMode="auto">
          <a:xfrm>
            <a:off x="5857884" y="4286256"/>
            <a:ext cx="2247900" cy="20383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5548492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0" y="1214422"/>
            <a:ext cx="4143404" cy="5072098"/>
          </a:xfrm>
        </p:spPr>
        <p:txBody>
          <a:bodyPr>
            <a:normAutofit fontScale="70000" lnSpcReduction="20000"/>
          </a:bodyPr>
          <a:lstStyle/>
          <a:p>
            <a:pPr lvl="0" algn="just">
              <a:buBlip>
                <a:blip r:embed="rId2"/>
              </a:buBlip>
            </a:pPr>
            <a:r>
              <a:rPr lang="es-MX" dirty="0" smtClean="0"/>
              <a:t>La droga es inmediatamente dispersada para su absorción en la mayoría de los casos es más rápida y eficientemente absorbida.</a:t>
            </a:r>
          </a:p>
          <a:p>
            <a:pPr lvl="0" algn="just">
              <a:buBlip>
                <a:blip r:embed="rId2"/>
              </a:buBlip>
            </a:pPr>
            <a:endParaRPr lang="es-MX" dirty="0" smtClean="0"/>
          </a:p>
          <a:p>
            <a:pPr lvl="0" algn="just">
              <a:buBlip>
                <a:blip r:embed="rId2"/>
              </a:buBlip>
            </a:pPr>
            <a:r>
              <a:rPr lang="es-MX" dirty="0" smtClean="0"/>
              <a:t>Si el principio activo causa alguna irritación en la mucosa gástrica al ser administrada en cápsula o tableta, la irritación es menor si el principio activo se administra en jarabe debido al factor de dilución.</a:t>
            </a:r>
          </a:p>
          <a:p>
            <a:pPr lvl="0" algn="just">
              <a:buBlip>
                <a:blip r:embed="rId2"/>
              </a:buBlip>
            </a:pPr>
            <a:endParaRPr lang="es-MX" dirty="0" smtClean="0"/>
          </a:p>
          <a:p>
            <a:pPr lvl="0" algn="just">
              <a:buBlip>
                <a:blip r:embed="rId2"/>
              </a:buBlip>
            </a:pPr>
            <a:r>
              <a:rPr lang="es-MX" dirty="0" smtClean="0"/>
              <a:t>Proceso de fabricación simple y económica.</a:t>
            </a:r>
          </a:p>
          <a:p>
            <a:endParaRPr lang="es-MX" dirty="0"/>
          </a:p>
        </p:txBody>
      </p:sp>
      <p:pic>
        <p:nvPicPr>
          <p:cNvPr id="44034" name="Picture 2" descr="http://www.bcr.com.py/Images/img11.jpg"/>
          <p:cNvPicPr>
            <a:picLocks noChangeAspect="1" noChangeArrowheads="1"/>
          </p:cNvPicPr>
          <p:nvPr/>
        </p:nvPicPr>
        <p:blipFill>
          <a:blip r:embed="rId3"/>
          <a:srcRect/>
          <a:stretch>
            <a:fillRect/>
          </a:stretch>
        </p:blipFill>
        <p:spPr bwMode="auto">
          <a:xfrm>
            <a:off x="857224" y="3714752"/>
            <a:ext cx="2857500" cy="2000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44036" name="Picture 4" descr="http://www.el-nacional.com/bbc_mundo/industria-remedios-salud-millones-dolares_NACIMA20121015_0062_6.jpg"/>
          <p:cNvPicPr>
            <a:picLocks noChangeAspect="1" noChangeArrowheads="1"/>
          </p:cNvPicPr>
          <p:nvPr/>
        </p:nvPicPr>
        <p:blipFill>
          <a:blip r:embed="rId4"/>
          <a:srcRect/>
          <a:stretch>
            <a:fillRect/>
          </a:stretch>
        </p:blipFill>
        <p:spPr bwMode="auto">
          <a:xfrm>
            <a:off x="785786" y="1214422"/>
            <a:ext cx="2940909"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070998567"/>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143240" y="274638"/>
            <a:ext cx="2857520" cy="1143000"/>
          </a:xfrm>
        </p:spPr>
        <p:txBody>
          <a:bodyPr>
            <a:normAutofit fontScale="90000"/>
          </a:bodyPr>
          <a:lstStyle/>
          <a:p>
            <a:r>
              <a:rPr lang="es-MX" b="1" dirty="0"/>
              <a:t>Desventajas</a:t>
            </a:r>
            <a:br>
              <a:rPr lang="es-MX" b="1" dirty="0"/>
            </a:br>
            <a:endParaRPr lang="es-MX" b="1" dirty="0"/>
          </a:p>
        </p:txBody>
      </p:sp>
      <p:sp>
        <p:nvSpPr>
          <p:cNvPr id="3" name="2 Marcador de contenido"/>
          <p:cNvSpPr>
            <a:spLocks noGrp="1"/>
          </p:cNvSpPr>
          <p:nvPr>
            <p:ph idx="1"/>
          </p:nvPr>
        </p:nvSpPr>
        <p:spPr>
          <a:xfrm>
            <a:off x="457200" y="1600201"/>
            <a:ext cx="8229600" cy="2900369"/>
          </a:xfrm>
        </p:spPr>
        <p:txBody>
          <a:bodyPr>
            <a:normAutofit fontScale="62500" lnSpcReduction="20000"/>
          </a:bodyPr>
          <a:lstStyle/>
          <a:p>
            <a:pPr lvl="0">
              <a:buBlip>
                <a:blip r:embed="rId2"/>
              </a:buBlip>
            </a:pPr>
            <a:r>
              <a:rPr lang="es-MX" dirty="0"/>
              <a:t>No poder usar fármacos potentes por la facilidad de absorción y eficiencia</a:t>
            </a:r>
            <a:r>
              <a:rPr lang="es-MX" dirty="0" smtClean="0"/>
              <a:t>.</a:t>
            </a:r>
          </a:p>
          <a:p>
            <a:pPr lvl="0">
              <a:buBlip>
                <a:blip r:embed="rId2"/>
              </a:buBlip>
            </a:pPr>
            <a:endParaRPr lang="es-MX" dirty="0"/>
          </a:p>
          <a:p>
            <a:pPr lvl="0">
              <a:buBlip>
                <a:blip r:embed="rId2"/>
              </a:buBlip>
            </a:pPr>
            <a:r>
              <a:rPr lang="es-MX" dirty="0"/>
              <a:t>La forma farmacéutica presenta inestabilidad ya que una gran cantidad de principios activos se hidrolizan o pierden su actividad en medio </a:t>
            </a:r>
            <a:r>
              <a:rPr lang="es-MX" dirty="0" smtClean="0"/>
              <a:t>acuoso.</a:t>
            </a:r>
          </a:p>
          <a:p>
            <a:pPr lvl="0">
              <a:buBlip>
                <a:blip r:embed="rId2"/>
              </a:buBlip>
            </a:pPr>
            <a:endParaRPr lang="es-MX" dirty="0"/>
          </a:p>
          <a:p>
            <a:pPr lvl="0">
              <a:buBlip>
                <a:blip r:embed="rId2"/>
              </a:buBlip>
            </a:pPr>
            <a:r>
              <a:rPr lang="es-MX" dirty="0"/>
              <a:t>Si el principio activo no es soluble o poco soluble  (hacer cambios químicos) o usar </a:t>
            </a:r>
            <a:r>
              <a:rPr lang="es-MX" dirty="0" err="1"/>
              <a:t>co</a:t>
            </a:r>
            <a:r>
              <a:rPr lang="es-MX" dirty="0"/>
              <a:t>-solventes como alcohol. Glicerol, </a:t>
            </a:r>
            <a:r>
              <a:rPr lang="es-MX" dirty="0" err="1"/>
              <a:t>propilenglicol</a:t>
            </a:r>
            <a:r>
              <a:rPr lang="es-MX" dirty="0"/>
              <a:t> o hacer modificaciones de </a:t>
            </a:r>
            <a:r>
              <a:rPr lang="es-MX" dirty="0" smtClean="0"/>
              <a:t>pH.</a:t>
            </a:r>
            <a:endParaRPr lang="es-MX" dirty="0"/>
          </a:p>
        </p:txBody>
      </p:sp>
      <p:pic>
        <p:nvPicPr>
          <p:cNvPr id="43010" name="Picture 2" descr="http://www.laboratoriocofasa.com/portal/productos/miovit_jarabe.jpg"/>
          <p:cNvPicPr>
            <a:picLocks noChangeAspect="1" noChangeArrowheads="1"/>
          </p:cNvPicPr>
          <p:nvPr/>
        </p:nvPicPr>
        <p:blipFill>
          <a:blip r:embed="rId3"/>
          <a:srcRect/>
          <a:stretch>
            <a:fillRect/>
          </a:stretch>
        </p:blipFill>
        <p:spPr bwMode="auto">
          <a:xfrm>
            <a:off x="3857620" y="4000504"/>
            <a:ext cx="2000264" cy="258857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63615007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20" y="928670"/>
            <a:ext cx="8229600" cy="1328733"/>
          </a:xfrm>
        </p:spPr>
        <p:txBody>
          <a:bodyPr>
            <a:normAutofit/>
          </a:bodyPr>
          <a:lstStyle/>
          <a:p>
            <a:pPr algn="just">
              <a:buBlip>
                <a:blip r:embed="rId2"/>
              </a:buBlip>
            </a:pPr>
            <a:r>
              <a:rPr lang="es-MX" sz="2000" b="1" dirty="0" smtClean="0"/>
              <a:t>Posible</a:t>
            </a:r>
            <a:r>
              <a:rPr lang="es-MX" sz="2000" b="1" dirty="0"/>
              <a:t>. </a:t>
            </a:r>
            <a:r>
              <a:rPr lang="es-MX" sz="2000" dirty="0"/>
              <a:t>Consiste en un </a:t>
            </a:r>
            <a:r>
              <a:rPr lang="es-MX" sz="2000" dirty="0" smtClean="0"/>
              <a:t>evento que sigue una secuencia de tiempo razonable posterior a la administración del medicamento, el cual </a:t>
            </a:r>
            <a:r>
              <a:rPr lang="es-MX" sz="2000" dirty="0"/>
              <a:t>también puede atribuirse a la evolución natural del padecimiento, </a:t>
            </a:r>
            <a:r>
              <a:rPr lang="es-MX" sz="2000" dirty="0" smtClean="0"/>
              <a:t>patologías. </a:t>
            </a:r>
            <a:endParaRPr lang="es-MX" dirty="0"/>
          </a:p>
        </p:txBody>
      </p:sp>
      <p:pic>
        <p:nvPicPr>
          <p:cNvPr id="32770" name="Picture 2" descr="https://encrypted-tbn2.gstatic.com/images?q=tbn:ANd9GcS32a7uD1A9xYoLpmvJ-A8pmtVTqGS8Mx8Rol4VAjOi0EGRzAPY"/>
          <p:cNvPicPr>
            <a:picLocks noChangeAspect="1" noChangeArrowheads="1"/>
          </p:cNvPicPr>
          <p:nvPr/>
        </p:nvPicPr>
        <p:blipFill>
          <a:blip r:embed="rId3"/>
          <a:srcRect/>
          <a:stretch>
            <a:fillRect/>
          </a:stretch>
        </p:blipFill>
        <p:spPr bwMode="auto">
          <a:xfrm>
            <a:off x="428596" y="3143248"/>
            <a:ext cx="8331752" cy="253842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9365952"/>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71736" y="274638"/>
            <a:ext cx="3643338" cy="1143000"/>
          </a:xfrm>
        </p:spPr>
        <p:txBody>
          <a:bodyPr>
            <a:normAutofit fontScale="90000"/>
          </a:bodyPr>
          <a:lstStyle/>
          <a:p>
            <a:r>
              <a:rPr lang="es-MX" b="1" dirty="0"/>
              <a:t>Tipos de jarabes</a:t>
            </a:r>
            <a:r>
              <a:rPr lang="es-MX" dirty="0"/>
              <a:t/>
            </a:r>
            <a:br>
              <a:rPr lang="es-MX" dirty="0"/>
            </a:br>
            <a:endParaRPr lang="es-MX" dirty="0"/>
          </a:p>
        </p:txBody>
      </p:sp>
      <p:sp>
        <p:nvSpPr>
          <p:cNvPr id="3" name="2 Marcador de contenido"/>
          <p:cNvSpPr>
            <a:spLocks noGrp="1"/>
          </p:cNvSpPr>
          <p:nvPr>
            <p:ph idx="1"/>
          </p:nvPr>
        </p:nvSpPr>
        <p:spPr>
          <a:xfrm>
            <a:off x="1285852" y="1428736"/>
            <a:ext cx="6900882" cy="1114419"/>
          </a:xfrm>
        </p:spPr>
        <p:txBody>
          <a:bodyPr>
            <a:normAutofit fontScale="70000" lnSpcReduction="20000"/>
          </a:bodyPr>
          <a:lstStyle/>
          <a:p>
            <a:pPr lvl="0">
              <a:buBlip>
                <a:blip r:embed="rId2"/>
              </a:buBlip>
            </a:pPr>
            <a:r>
              <a:rPr lang="es-MX" dirty="0"/>
              <a:t>Simples: agua y azúcar pueden servir como </a:t>
            </a:r>
            <a:r>
              <a:rPr lang="es-MX" dirty="0" smtClean="0"/>
              <a:t>placebos</a:t>
            </a:r>
          </a:p>
          <a:p>
            <a:pPr lvl="0">
              <a:buNone/>
            </a:pPr>
            <a:endParaRPr lang="es-MX" dirty="0"/>
          </a:p>
          <a:p>
            <a:pPr lvl="0">
              <a:buBlip>
                <a:blip r:embed="rId2"/>
              </a:buBlip>
            </a:pPr>
            <a:r>
              <a:rPr lang="es-MX" dirty="0"/>
              <a:t>Medicinales: agua, sacarosa y un agente medicinal.</a:t>
            </a:r>
          </a:p>
          <a:p>
            <a:endParaRPr lang="es-MX" dirty="0"/>
          </a:p>
        </p:txBody>
      </p:sp>
      <p:pic>
        <p:nvPicPr>
          <p:cNvPr id="41986" name="Picture 2" descr="http://www.barexpres.com/wp-content/uploads/2011/04/jarabe-de-azucar.jpg"/>
          <p:cNvPicPr>
            <a:picLocks noChangeAspect="1" noChangeArrowheads="1"/>
          </p:cNvPicPr>
          <p:nvPr/>
        </p:nvPicPr>
        <p:blipFill>
          <a:blip r:embed="rId3"/>
          <a:srcRect/>
          <a:stretch>
            <a:fillRect/>
          </a:stretch>
        </p:blipFill>
        <p:spPr bwMode="auto">
          <a:xfrm>
            <a:off x="857224" y="3429000"/>
            <a:ext cx="4763850" cy="2738440"/>
          </a:xfrm>
          <a:prstGeom prst="rect">
            <a:avLst/>
          </a:prstGeom>
          <a:ln>
            <a:noFill/>
          </a:ln>
          <a:effectLst>
            <a:outerShdw blurRad="292100" dist="139700" dir="2700000" algn="tl" rotWithShape="0">
              <a:srgbClr val="333333">
                <a:alpha val="65000"/>
              </a:srgbClr>
            </a:outerShdw>
          </a:effectLst>
        </p:spPr>
      </p:pic>
      <p:pic>
        <p:nvPicPr>
          <p:cNvPr id="41988" name="Picture 4" descr="https://encrypted-tbn0.gstatic.com/images?q=tbn:ANd9GcSjPFMoofwk7tYR6ZvU7FVLS3QxHIy7XmorXpymwc5dp676UFMPxA"/>
          <p:cNvPicPr>
            <a:picLocks noChangeAspect="1" noChangeArrowheads="1"/>
          </p:cNvPicPr>
          <p:nvPr/>
        </p:nvPicPr>
        <p:blipFill>
          <a:blip r:embed="rId4"/>
          <a:srcRect/>
          <a:stretch>
            <a:fillRect/>
          </a:stretch>
        </p:blipFill>
        <p:spPr bwMode="auto">
          <a:xfrm>
            <a:off x="5857884" y="3500438"/>
            <a:ext cx="2586044" cy="25860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96281826"/>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1071546"/>
            <a:ext cx="8229600" cy="1257295"/>
          </a:xfrm>
        </p:spPr>
        <p:txBody>
          <a:bodyPr>
            <a:normAutofit fontScale="70000" lnSpcReduction="20000"/>
          </a:bodyPr>
          <a:lstStyle/>
          <a:p>
            <a:pPr algn="just">
              <a:buNone/>
            </a:pPr>
            <a:r>
              <a:rPr lang="es-MX" b="1" dirty="0" smtClean="0"/>
              <a:t>   Jarabes </a:t>
            </a:r>
            <a:r>
              <a:rPr lang="es-MX" b="1" dirty="0"/>
              <a:t>saborizantes: </a:t>
            </a:r>
            <a:endParaRPr lang="es-MX" b="1" dirty="0" smtClean="0"/>
          </a:p>
          <a:p>
            <a:pPr algn="just">
              <a:buNone/>
            </a:pPr>
            <a:r>
              <a:rPr lang="es-MX" dirty="0"/>
              <a:t> </a:t>
            </a:r>
            <a:r>
              <a:rPr lang="es-MX" dirty="0" smtClean="0"/>
              <a:t>    Los </a:t>
            </a:r>
            <a:r>
              <a:rPr lang="es-MX" dirty="0"/>
              <a:t>que no contienen agentes medicinales como jarabes de cereza, coco, tamarindo, para hojuelas, </a:t>
            </a:r>
            <a:r>
              <a:rPr lang="es-MX" dirty="0" err="1"/>
              <a:t>hot-cakes</a:t>
            </a:r>
            <a:r>
              <a:rPr lang="es-MX" dirty="0"/>
              <a:t>, raspados, refrescos.</a:t>
            </a:r>
          </a:p>
          <a:p>
            <a:endParaRPr lang="es-MX" dirty="0"/>
          </a:p>
        </p:txBody>
      </p:sp>
      <p:pic>
        <p:nvPicPr>
          <p:cNvPr id="40962" name="Picture 2" descr="https://encrypted-tbn1.gstatic.com/images?q=tbn:ANd9GcTGFh4ioqMo127ZkaHLm644Rnt-YdZ8DwQw5KOvwrWzcEpW7NvlsQ"/>
          <p:cNvPicPr>
            <a:picLocks noChangeAspect="1" noChangeArrowheads="1"/>
          </p:cNvPicPr>
          <p:nvPr/>
        </p:nvPicPr>
        <p:blipFill>
          <a:blip r:embed="rId2"/>
          <a:srcRect/>
          <a:stretch>
            <a:fillRect/>
          </a:stretch>
        </p:blipFill>
        <p:spPr bwMode="auto">
          <a:xfrm>
            <a:off x="2714611" y="3000372"/>
            <a:ext cx="4337009" cy="28860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01973467"/>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a:t>Componentes:</a:t>
            </a:r>
            <a:br>
              <a:rPr lang="es-MX" b="1" dirty="0"/>
            </a:br>
            <a:endParaRPr lang="es-MX" b="1" dirty="0"/>
          </a:p>
        </p:txBody>
      </p:sp>
      <p:sp>
        <p:nvSpPr>
          <p:cNvPr id="3" name="2 Marcador de contenido"/>
          <p:cNvSpPr>
            <a:spLocks noGrp="1"/>
          </p:cNvSpPr>
          <p:nvPr>
            <p:ph idx="1"/>
          </p:nvPr>
        </p:nvSpPr>
        <p:spPr>
          <a:xfrm>
            <a:off x="457200" y="1600200"/>
            <a:ext cx="3114668" cy="4900633"/>
          </a:xfrm>
        </p:spPr>
        <p:txBody>
          <a:bodyPr>
            <a:normAutofit fontScale="70000" lnSpcReduction="20000"/>
          </a:bodyPr>
          <a:lstStyle/>
          <a:p>
            <a:pPr lvl="0">
              <a:buBlip>
                <a:blip r:embed="rId2"/>
              </a:buBlip>
            </a:pPr>
            <a:r>
              <a:rPr lang="es-MX" dirty="0" smtClean="0"/>
              <a:t>Azúcar</a:t>
            </a:r>
          </a:p>
          <a:p>
            <a:pPr lvl="0">
              <a:buBlip>
                <a:blip r:embed="rId2"/>
              </a:buBlip>
            </a:pPr>
            <a:endParaRPr lang="es-MX" dirty="0"/>
          </a:p>
          <a:p>
            <a:pPr lvl="0">
              <a:buBlip>
                <a:blip r:embed="rId2"/>
              </a:buBlip>
            </a:pPr>
            <a:r>
              <a:rPr lang="es-MX" dirty="0" smtClean="0"/>
              <a:t>Agua</a:t>
            </a:r>
          </a:p>
          <a:p>
            <a:pPr lvl="0">
              <a:buBlip>
                <a:blip r:embed="rId2"/>
              </a:buBlip>
            </a:pPr>
            <a:endParaRPr lang="es-MX" dirty="0"/>
          </a:p>
          <a:p>
            <a:pPr lvl="0">
              <a:buBlip>
                <a:blip r:embed="rId2"/>
              </a:buBlip>
            </a:pPr>
            <a:r>
              <a:rPr lang="es-MX" dirty="0"/>
              <a:t>Agente </a:t>
            </a:r>
            <a:r>
              <a:rPr lang="es-MX" dirty="0" smtClean="0"/>
              <a:t>medicinal</a:t>
            </a:r>
          </a:p>
          <a:p>
            <a:pPr lvl="0">
              <a:buBlip>
                <a:blip r:embed="rId2"/>
              </a:buBlip>
            </a:pPr>
            <a:endParaRPr lang="es-MX" dirty="0"/>
          </a:p>
          <a:p>
            <a:pPr lvl="0">
              <a:buBlip>
                <a:blip r:embed="rId2"/>
              </a:buBlip>
            </a:pPr>
            <a:r>
              <a:rPr lang="es-MX" dirty="0"/>
              <a:t>Glicerina o </a:t>
            </a:r>
            <a:r>
              <a:rPr lang="es-MX" dirty="0" smtClean="0"/>
              <a:t>sorbito</a:t>
            </a:r>
          </a:p>
          <a:p>
            <a:pPr lvl="0">
              <a:buBlip>
                <a:blip r:embed="rId2"/>
              </a:buBlip>
            </a:pPr>
            <a:endParaRPr lang="es-MX" dirty="0"/>
          </a:p>
          <a:p>
            <a:pPr lvl="0">
              <a:buBlip>
                <a:blip r:embed="rId2"/>
              </a:buBlip>
            </a:pPr>
            <a:r>
              <a:rPr lang="es-MX" dirty="0" smtClean="0"/>
              <a:t>Alcohol</a:t>
            </a:r>
          </a:p>
          <a:p>
            <a:pPr lvl="0">
              <a:buBlip>
                <a:blip r:embed="rId2"/>
              </a:buBlip>
            </a:pPr>
            <a:endParaRPr lang="es-MX" dirty="0"/>
          </a:p>
          <a:p>
            <a:pPr lvl="0">
              <a:buBlip>
                <a:blip r:embed="rId2"/>
              </a:buBlip>
            </a:pPr>
            <a:r>
              <a:rPr lang="es-MX" dirty="0"/>
              <a:t>A/b y A/fúngicos: para evitar el desarrollo de esos agentes antimicrobianos.</a:t>
            </a:r>
          </a:p>
          <a:p>
            <a:endParaRPr lang="es-MX" dirty="0"/>
          </a:p>
        </p:txBody>
      </p:sp>
      <p:pic>
        <p:nvPicPr>
          <p:cNvPr id="39938" name="Picture 2" descr="http://remediopatiperro.sistemachile.net/images/5.png"/>
          <p:cNvPicPr>
            <a:picLocks noChangeAspect="1" noChangeArrowheads="1"/>
          </p:cNvPicPr>
          <p:nvPr/>
        </p:nvPicPr>
        <p:blipFill>
          <a:blip r:embed="rId3"/>
          <a:srcRect/>
          <a:stretch>
            <a:fillRect/>
          </a:stretch>
        </p:blipFill>
        <p:spPr bwMode="auto">
          <a:xfrm>
            <a:off x="5286380" y="1285860"/>
            <a:ext cx="2857520" cy="4905613"/>
          </a:xfrm>
          <a:prstGeom prst="rect">
            <a:avLst/>
          </a:prstGeom>
          <a:noFill/>
        </p:spPr>
      </p:pic>
    </p:spTree>
    <p:extLst>
      <p:ext uri="{BB962C8B-B14F-4D97-AF65-F5344CB8AC3E}">
        <p14:creationId xmlns:p14="http://schemas.microsoft.com/office/powerpoint/2010/main" val="1388432413"/>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1928802"/>
            <a:ext cx="8229600" cy="714380"/>
          </a:xfrm>
        </p:spPr>
        <p:txBody>
          <a:bodyPr>
            <a:normAutofit fontScale="77500" lnSpcReduction="20000"/>
          </a:bodyPr>
          <a:lstStyle/>
          <a:p>
            <a:pPr>
              <a:buNone/>
            </a:pPr>
            <a:r>
              <a:rPr lang="es-MX" dirty="0" smtClean="0"/>
              <a:t>    Son </a:t>
            </a:r>
            <a:r>
              <a:rPr lang="es-MX" dirty="0"/>
              <a:t>preparaciones parenterales estériles que se administra a través de una o más capas de la piel.</a:t>
            </a:r>
          </a:p>
          <a:p>
            <a:pPr>
              <a:buNone/>
            </a:pPr>
            <a:endParaRPr lang="es-MX" dirty="0"/>
          </a:p>
        </p:txBody>
      </p:sp>
      <p:sp>
        <p:nvSpPr>
          <p:cNvPr id="4" name="3 Rectángulo"/>
          <p:cNvSpPr/>
          <p:nvPr/>
        </p:nvSpPr>
        <p:spPr>
          <a:xfrm>
            <a:off x="2643174" y="357166"/>
            <a:ext cx="4089004" cy="923330"/>
          </a:xfrm>
          <a:prstGeom prst="rect">
            <a:avLst/>
          </a:prstGeom>
          <a:noFill/>
        </p:spPr>
        <p:txBody>
          <a:bodyPr wrap="none" lIns="91440" tIns="45720" rIns="91440" bIns="45720">
            <a:spAutoFit/>
          </a:bodyPr>
          <a:lstStyle/>
          <a:p>
            <a:pPr algn="ctr"/>
            <a:r>
              <a:rPr lang="es-MX"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INYECTABLES </a:t>
            </a:r>
          </a:p>
        </p:txBody>
      </p:sp>
      <p:pic>
        <p:nvPicPr>
          <p:cNvPr id="38914" name="Picture 2" descr="http://i.esmas.com/image/0/000/003/606/anticoncinyect370.jpg"/>
          <p:cNvPicPr>
            <a:picLocks noChangeAspect="1" noChangeArrowheads="1"/>
          </p:cNvPicPr>
          <p:nvPr/>
        </p:nvPicPr>
        <p:blipFill>
          <a:blip r:embed="rId2"/>
          <a:srcRect/>
          <a:stretch>
            <a:fillRect/>
          </a:stretch>
        </p:blipFill>
        <p:spPr bwMode="auto">
          <a:xfrm>
            <a:off x="2928926" y="3643314"/>
            <a:ext cx="3817939" cy="278606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888574499"/>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500042"/>
            <a:ext cx="8229600" cy="1143000"/>
          </a:xfrm>
        </p:spPr>
        <p:txBody>
          <a:bodyPr>
            <a:normAutofit fontScale="90000"/>
          </a:bodyPr>
          <a:lstStyle/>
          <a:p>
            <a:r>
              <a:rPr lang="es-MX" sz="4000" b="1" dirty="0"/>
              <a:t>Las sustancias que se administran bajo la epidermis deben estar:</a:t>
            </a:r>
            <a:r>
              <a:rPr lang="es-MX" dirty="0"/>
              <a:t/>
            </a:r>
            <a:br>
              <a:rPr lang="es-MX" dirty="0"/>
            </a:br>
            <a:endParaRPr lang="es-MX" dirty="0"/>
          </a:p>
        </p:txBody>
      </p:sp>
      <p:sp>
        <p:nvSpPr>
          <p:cNvPr id="3" name="2 Marcador de contenido"/>
          <p:cNvSpPr>
            <a:spLocks noGrp="1"/>
          </p:cNvSpPr>
          <p:nvPr>
            <p:ph idx="1"/>
          </p:nvPr>
        </p:nvSpPr>
        <p:spPr>
          <a:xfrm>
            <a:off x="4857752" y="1857364"/>
            <a:ext cx="3429024" cy="4525963"/>
          </a:xfrm>
        </p:spPr>
        <p:txBody>
          <a:bodyPr>
            <a:normAutofit fontScale="70000" lnSpcReduction="20000"/>
          </a:bodyPr>
          <a:lstStyle/>
          <a:p>
            <a:pPr lvl="0">
              <a:buBlip>
                <a:blip r:embed="rId2"/>
              </a:buBlip>
            </a:pPr>
            <a:r>
              <a:rPr lang="es-MX" dirty="0"/>
              <a:t>Libre de </a:t>
            </a:r>
            <a:r>
              <a:rPr lang="es-MX" dirty="0" smtClean="0"/>
              <a:t>pirógenos</a:t>
            </a:r>
          </a:p>
          <a:p>
            <a:pPr lvl="0">
              <a:buBlip>
                <a:blip r:embed="rId2"/>
              </a:buBlip>
            </a:pPr>
            <a:endParaRPr lang="es-MX" dirty="0"/>
          </a:p>
          <a:p>
            <a:pPr lvl="0">
              <a:buBlip>
                <a:blip r:embed="rId2"/>
              </a:buBlip>
            </a:pPr>
            <a:r>
              <a:rPr lang="es-MX" dirty="0"/>
              <a:t>Libre de </a:t>
            </a:r>
            <a:r>
              <a:rPr lang="es-MX" dirty="0" smtClean="0"/>
              <a:t>microorganismos</a:t>
            </a:r>
          </a:p>
          <a:p>
            <a:pPr lvl="0">
              <a:buBlip>
                <a:blip r:embed="rId2"/>
              </a:buBlip>
            </a:pPr>
            <a:endParaRPr lang="es-MX" dirty="0"/>
          </a:p>
          <a:p>
            <a:pPr lvl="0">
              <a:buBlip>
                <a:blip r:embed="rId2"/>
              </a:buBlip>
            </a:pPr>
            <a:r>
              <a:rPr lang="es-MX" dirty="0" smtClean="0"/>
              <a:t>Estériles</a:t>
            </a:r>
          </a:p>
          <a:p>
            <a:pPr lvl="0">
              <a:buNone/>
            </a:pPr>
            <a:endParaRPr lang="es-MX" dirty="0"/>
          </a:p>
          <a:p>
            <a:pPr lvl="0">
              <a:buBlip>
                <a:blip r:embed="rId2"/>
              </a:buBlip>
            </a:pPr>
            <a:r>
              <a:rPr lang="es-MX" dirty="0"/>
              <a:t>Libre de </a:t>
            </a:r>
            <a:r>
              <a:rPr lang="es-MX" dirty="0" smtClean="0"/>
              <a:t>irritantes</a:t>
            </a:r>
          </a:p>
          <a:p>
            <a:pPr lvl="0">
              <a:buBlip>
                <a:blip r:embed="rId2"/>
              </a:buBlip>
            </a:pPr>
            <a:endParaRPr lang="es-MX" dirty="0"/>
          </a:p>
          <a:p>
            <a:pPr lvl="0">
              <a:buBlip>
                <a:blip r:embed="rId2"/>
              </a:buBlip>
            </a:pPr>
            <a:r>
              <a:rPr lang="es-MX" dirty="0"/>
              <a:t>En agrandes volúmenes controlar pH y presión osmótica (fisiológico)</a:t>
            </a:r>
          </a:p>
        </p:txBody>
      </p:sp>
      <p:pic>
        <p:nvPicPr>
          <p:cNvPr id="37890" name="Picture 2" descr="https://encrypted-tbn0.gstatic.com/images?q=tbn:ANd9GcT4_BaYMWxgRCa9lFTfwRBxuBw7y5LFNpkmfSKB0_o67rt0bymHLLLqShYV"/>
          <p:cNvPicPr>
            <a:picLocks noChangeAspect="1" noChangeArrowheads="1"/>
          </p:cNvPicPr>
          <p:nvPr/>
        </p:nvPicPr>
        <p:blipFill>
          <a:blip r:embed="rId3"/>
          <a:srcRect/>
          <a:stretch>
            <a:fillRect/>
          </a:stretch>
        </p:blipFill>
        <p:spPr bwMode="auto">
          <a:xfrm>
            <a:off x="1142976" y="4500570"/>
            <a:ext cx="2609850"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7892" name="Picture 4" descr="https://encrypted-tbn2.gstatic.com/images?q=tbn:ANd9GcQe89yxunFtIuP3pzD0f6ziM-aVw1oXfLA0EyzgdWhq6awBph80_OAAsM2Q"/>
          <p:cNvPicPr>
            <a:picLocks noChangeAspect="1" noChangeArrowheads="1"/>
          </p:cNvPicPr>
          <p:nvPr/>
        </p:nvPicPr>
        <p:blipFill>
          <a:blip r:embed="rId4"/>
          <a:srcRect/>
          <a:stretch>
            <a:fillRect/>
          </a:stretch>
        </p:blipFill>
        <p:spPr bwMode="auto">
          <a:xfrm>
            <a:off x="1214414" y="1857364"/>
            <a:ext cx="2343150" cy="1952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526484307"/>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a:t>Físicamente un inyectable </a:t>
            </a:r>
            <a:r>
              <a:rPr lang="es-MX" b="1" dirty="0" smtClean="0"/>
              <a:t>es:</a:t>
            </a:r>
            <a:r>
              <a:rPr lang="es-MX" b="1" dirty="0"/>
              <a:t/>
            </a:r>
            <a:br>
              <a:rPr lang="es-MX" b="1" dirty="0"/>
            </a:br>
            <a:endParaRPr lang="es-MX" b="1" dirty="0"/>
          </a:p>
        </p:txBody>
      </p:sp>
      <p:sp>
        <p:nvSpPr>
          <p:cNvPr id="3" name="2 Marcador de contenido"/>
          <p:cNvSpPr>
            <a:spLocks noGrp="1"/>
          </p:cNvSpPr>
          <p:nvPr>
            <p:ph idx="1"/>
          </p:nvPr>
        </p:nvSpPr>
        <p:spPr>
          <a:xfrm>
            <a:off x="428596" y="1928802"/>
            <a:ext cx="3114668" cy="3971939"/>
          </a:xfrm>
        </p:spPr>
        <p:txBody>
          <a:bodyPr>
            <a:normAutofit fontScale="77500" lnSpcReduction="20000"/>
          </a:bodyPr>
          <a:lstStyle/>
          <a:p>
            <a:pPr lvl="0" algn="just">
              <a:buBlip>
                <a:blip r:embed="rId2"/>
              </a:buBlip>
            </a:pPr>
            <a:r>
              <a:rPr lang="es-MX" dirty="0" smtClean="0"/>
              <a:t>Solución</a:t>
            </a:r>
          </a:p>
          <a:p>
            <a:pPr lvl="0" algn="just">
              <a:buBlip>
                <a:blip r:embed="rId2"/>
              </a:buBlip>
            </a:pPr>
            <a:endParaRPr lang="es-MX" dirty="0"/>
          </a:p>
          <a:p>
            <a:pPr lvl="0" algn="just">
              <a:buBlip>
                <a:blip r:embed="rId2"/>
              </a:buBlip>
            </a:pPr>
            <a:r>
              <a:rPr lang="es-MX" dirty="0" smtClean="0"/>
              <a:t>Suspensión</a:t>
            </a:r>
          </a:p>
          <a:p>
            <a:pPr lvl="0" algn="just">
              <a:buBlip>
                <a:blip r:embed="rId2"/>
              </a:buBlip>
            </a:pPr>
            <a:endParaRPr lang="es-MX" dirty="0"/>
          </a:p>
          <a:p>
            <a:pPr lvl="0" algn="just">
              <a:buBlip>
                <a:blip r:embed="rId2"/>
              </a:buBlip>
            </a:pPr>
            <a:r>
              <a:rPr lang="es-MX" dirty="0" smtClean="0"/>
              <a:t>Emulsión</a:t>
            </a:r>
          </a:p>
          <a:p>
            <a:pPr lvl="0" algn="just">
              <a:buBlip>
                <a:blip r:embed="rId2"/>
              </a:buBlip>
            </a:pPr>
            <a:endParaRPr lang="es-MX" dirty="0"/>
          </a:p>
          <a:p>
            <a:pPr lvl="0" algn="just">
              <a:buBlip>
                <a:blip r:embed="rId2"/>
              </a:buBlip>
            </a:pPr>
            <a:r>
              <a:rPr lang="es-MX" dirty="0"/>
              <a:t>Sólido seco o líquido concentrado que se dispersa en un vehículo</a:t>
            </a:r>
          </a:p>
          <a:p>
            <a:pPr>
              <a:buNone/>
            </a:pPr>
            <a:endParaRPr lang="es-MX" dirty="0"/>
          </a:p>
        </p:txBody>
      </p:sp>
      <p:pic>
        <p:nvPicPr>
          <p:cNvPr id="36866" name="Picture 2" descr="https://encrypted-tbn2.gstatic.com/images?q=tbn:ANd9GcQe89yxunFtIuP3pzD0f6ziM-aVw1oXfLA0EyzgdWhq6awBph80_OAAsM2Q"/>
          <p:cNvPicPr>
            <a:picLocks noChangeAspect="1" noChangeArrowheads="1"/>
          </p:cNvPicPr>
          <p:nvPr/>
        </p:nvPicPr>
        <p:blipFill>
          <a:blip r:embed="rId3"/>
          <a:srcRect/>
          <a:stretch>
            <a:fillRect/>
          </a:stretch>
        </p:blipFill>
        <p:spPr bwMode="auto">
          <a:xfrm>
            <a:off x="6286512" y="1785926"/>
            <a:ext cx="2343150" cy="1952625"/>
          </a:xfrm>
          <a:prstGeom prst="rect">
            <a:avLst/>
          </a:prstGeom>
          <a:ln>
            <a:noFill/>
          </a:ln>
          <a:effectLst>
            <a:outerShdw blurRad="292100" dist="139700" dir="2700000" algn="tl" rotWithShape="0">
              <a:srgbClr val="333333">
                <a:alpha val="65000"/>
              </a:srgbClr>
            </a:outerShdw>
          </a:effectLst>
        </p:spPr>
      </p:pic>
      <p:sp>
        <p:nvSpPr>
          <p:cNvPr id="36868" name="AutoShape 4" descr="data:image/jpeg;base64,/9j/4AAQSkZJRgABAQAAAQABAAD/2wCEAAkGBhQSEBQUEhQVFRQVFRUYFRcVFRYUFBwYFxQVFxUUFRUXHCYeFxwjHBQUHy8gIycpLCwsFR4xNTAqNScrLCkBCQoKDgwNFw8PFykcHBwpKSkpLDUpKSkpKSkpLCkpKSksLCwsKSkpLCkpKSwpKSksKSw1KSksLCkpKSwpKSksKf/AABEIAQMAwwMBIgACEQEDEQH/xAAcAAABBQEBAQAAAAAAAAAAAAAAAQIEBQYDBwj/xABJEAABBAAEAQgGBgUKBgMAAAABAAIDEQQSITEFBhMiQVFhcZEygaGxwdEHFCNCUmJTcpLh8BUkM0OCk6KywtIWNGNzg/FUw9P/xAAaAQEBAQADAQAAAAAAAAAAAAAAAQIDBAUG/8QALBEBAAICAQIFAgUFAAAAAAAAAAECAxEEEiETMUFRYQWhFUJSkdEUMkOSwf/aAAwDAQACEQMRAD8A9xQhCAQhCAQhCAQhCAQhCCPjn03erICiWe137R+a7cWHQB7HtPvXOkDRI78R87966Nxj+4+o/NNyoyoh/wBcf+XyPzSfXH/l8j803KjKgd9af3eX70fWn9o8k3KikDvrb+0eX70fW3/l8j803KikCPmcdz5WPim+s+ZTqRSBuvUTason2Ae1V9KRgnbj1j1/v96CUhCEUIQhAIQhAIQhAIQhAIQhBD4r/R/2m+9MbsjjLqjH67UR+iPAIFpFJyEQ2kUnJEUlIpLSEDaQnJECUikqKRCUnQGnjvsfH4JEjjWvYQfJBPQhCKEIQgEIQgEIQgEIQgEIQgquULugz/uD3OWK5dcoZIjhxDiOZsSXZYA4DJXpdl/4ls+Ubuiwfm+B+a8Z+lSX7XDjsZIfNzP9q7fCiJz138+m/Rx5f7Zd/wDjbGgWMa0914Yn2hSIuX+P/wDkRHxGH+C84ExQJyvoenDPnSv+sOpq0es/u9Rj5ecQr0oT/YaT4kNddd62HH+UksWEhkiDeceWZw5jnDpRlxoNIrUBfP7sSaPgV6jy5xpGEwzexzfZC4fFeN9WrSmOJpER5+Ua9np/SqdfKrW/ePnv7prOX+N644j/AOGYe3Ouo+kbEjeBn7MjfeV5uMa5dGcTeNivmfEt7y+5ngcaf8dfvD0UfSdL+gj/AG3Dx6lbcX5cuhwUGIETHulflLOdygdF5sOynN6Fbda8qHGpPxe730r7lRxx7eF4IdGy4HVoNjm3nYjvC9H6fMZM8Vv3h4X1ri4cGCLYqxWd/P8A1cM+mN3XhG+qe/8A613b9MA68K71Sg/6V5e3lHKDYyX/ANtnurvSO49ITdR/3cY9wX1P9LxJ/J95fI9WX3esRfS1Gd4HjT8Y18NFsOEcSGJw8czQWiRt07cbijXgvnccdk7Gf3cf+1evcmePSHAwuNWY70AA1JO3rXnc/BhxUiccanfvMuXFa8zPU9ChdbQe4e5CpeBcSe/DxuIskGz/AGiheRt2V6hBKjuxg+6L79h5/JUSEKIZ3HsHgL9p+STMfxH3e5BMQofrPmUubvPmURLQooee0+z5J7Zj3H2fNFd0LmJh16ePz2XRBT8ohpH4n3LzLlnyQkxcrHskYwNZlpwJ1sm7C9P4/szxd7lmpN1umS2O3VXzZmN9nmMn0Y4j7skJ8S8f6SuLvo1xnbAf/I//APNepIXZjn5Y9mfDh5U/6OMZRFRa3tJ82hbHllwiWdsIibmylxPSaOoAbkX1rSpFwcjPbkREX9HPxsk8fJGSveYeYnkpi/0Lv24/9yaeTGK/QP8ANn+5eoIXR8Cr2fxvN+mv3/l5d/w7if0EnkD7irXlZwmZ2FwcbInvLI+nlbdEMYKP+LyW9tJa5+PEYL9cd3S5vOvy6RW0RGu7xV/AMSN8PN6onn3Bczwicf1E/wDcyf7V7ckXp/iE/peV4Xy8R/kyb9DN/dSf7V6zw2Hm8FC06FsMYPVqGC1a2onED0V1+RypzREa1pqlNS2HJaD+aReB/wAzkKXwNlYaL9QHz1+KF1Ych2Ikt1dQ9pSALgZftHDvK7qoEIQgVCSkUgVKkSoFSxvo11H2fuTVwxOJDa7SQB6yEEfj7+kwdzz7lnpBqrzlA77Vo/IfaT8lRybqSpqEIUAEIQgEWikIC0UhCAQkQgCoeOOyllQsULcAOv4lSR6LgWVFGOxjR5NCF2aKCFsZ/iYLZXd5seCWHiBTOW0hbExzTTg+vUWmwfJZjD8rI9pQWHtALm+zUe1YmdSabVuOBXUTjtWawvE45Bcb2u8CCfLcKUJirsXocO0eYQXjtCojiCmuxJ7U2L4zDtXF+PaOtUL8Se1RpcQnULnE8a/CquLFuknjA1Je32GyfUAVTY3jLGA65j2N19uysfo2x5mmnc4AZWsDRvVl16+oLMbkXnKE/bD9Qf5iqd+6teUB+3H6g95VU7daQ2kFKhFJaEtJECISopAJEIQZPH4t/Oz0X5BiIWuOZ1BjYC8luugMlMNbmwln41iIIsKx2QyHDB0xkBJ5xrsOzLYcACTI/t9HuK1aFRmuA8YdPiXZjWSJ4LWkhh/nU0bX5STqWw3/AGle4dmbERj87P8AMF3KOCtzYyMd5PkL+CzI36EIWxRcsoC7DWPuuBPhqL9oXlmMj1Xt7mgggiwdCDsvOeV3J2ON/wBnI0F39WTqPDu8fasXhYYSXDaqRDxGdnoyyDuzkjyJUn6m47DN+qQ73bLm6EjcEeIWIhop5SYkf1p/ZYf9KUcqMR1v/wALPko7mJmRaZTDx6Z273eqh7kjcS53pOJ8SSowC7RNPYmkJijotb9EURL8S/7tMb67cfYPes1Fw6TEHLCznHbek1o17XOIHUvTuRHJk4LD5HEGR7s8hHog0AGt7gAPXa1A4cf/AOY/sj4qtKsuOn+cH9Ufx7VWlEIUIQgRCVCKQoRSKQJSKSoQJSKSpCgSl25MMvGX2Nd7q+K4uUzkc28Q89jD7XNUGyQhC2KblVxs4aAlgBkd0Ywdr/Ee4LzkcMle4OcSZHElznHS6PxPsWu5Wxl2Ji/C29PVY96hSRWdP48Vme5t5nxfBSRyHdrhvRII9YUFnKLEsNc64gdTqf8A5gV6vxvhLXR/aAEEGninUe4t1ruNeC8xx+CAeQHRPHU5rgL8RZy+BKmk25jlbP1iJ3jGPgQkPKmU/dhG+0Z+a4viafun2EeajS4Ib0aHbQ+Kuk2lu4/MTQc0fqsaPgrLgD3yyOD3F32biLOlhzKPYoHBuGtlka0l4BIFtjL9z15dl6JwzkxBBq1uZ34n6n1DYIbc8DE9sYOvd1HfcLYcmOUZkdzMx+0Atp/EO/vVPlVTicQY8Qx7Nw7X1IrU8Z/5l/g3/KFXkKVjZ88rnDY5f8oWG5ZcoRhsVhRNnGGcJC8szemKDM2XVwAJOXvujSDXopUOCxUUEc2JOIzYV2VzHOkMjWjUOY0mzq46DU611AKYOUMNSkuc3mWh0rXMeHtaW5g/LVltXqL2PYUFlSRU8PLHCPcxrZ23I1zmE5g0hvpdIirHZdrtHykwzonSiZnNsdke4mg111ldfo6kb9oRVkhQcLx7DyPLI5o3PDcxa14LstA3Q6tR5qt4Jx3oSyYjE4VzDO5sLo5G5QygWsc7bPWtboNAkUeLikL84bLG7m/Tp7Tl/Xo9H1p7MWxxAD2kuuqcCSBvWutIOqRNbiGkkBzSRuAQSPEdSTnm9o7Nxv2IHO2VjyHZ0pj+qPPMfgqyTZXfIhv2ch7XgeQ/enqNKhCFoZvjDbe7uPwAVc00VZ8RPTf4qgxU16dSzKJ00wf2eI39ZG/rUPF8lo5m53xMd+bTN6yNVEtTMPmq8xCkSiPB9FkEosOLB+U37CFCxn0ZQwvFvkd1jpAeYpWbsXXWU6PF394rWxwwHBo4RTM3re53sJoepTWsUVw7z5rlZHWfNZ2qweKBVBxFt9dUbKshOa12VTxBtnXYEH26JtGjj29Q9yz/ABSRkk0mHxMJfh3RxlrjGXMz3JnaXAdE0GEH22tDGNP47Amqq8qm5JSx4OQRCTmBj45WsIPOGBoyucW1Z1o6iyGWp3G4HSYjiOIZZh+onDsIsiSRzQaZ+KttOs12r0ekUqPLsOG85wJhroMeXjTRxY2g7sOZpGvWFX4nHD+T+MODmkvxhaNRqDK2iO3S/Ir07F8fjjkfG4OtghOwomeQxxtbruXNI1ql0h4hC+Nj7a1sgtuctB8Ney6QYvBhjeL4RrcobFw4HSgNcwrTu19azTng8BJJDfrGOsk1pbrJPgGL1yoTX9GbsD0TfUQO3sWc5U8EOLZhxhhC0R4hszs7jHmyW2gGsO97nuUFViQ0cXmfFl5uHhxEhbWUHUtaa7g0+DVE5N8DYzgzMWyP+dRwYl0UgvMMxkA02dQ2BBqz2lbvh+Fw745GxxRhhe9srRGGtL2uLX5gQM2o3rVS8JgY4m5I2MY2ycrGhrbO5oaKjzvBgtPBBEOm9r3yEblrmsdLnPXZcTr1hUGMwrHcN4hLkGc48iM1qOm09DssEjRetwcCgY4OZG1pDSwZRVNJstb+EX1DRcDyVwnN839Xi5vNmyZQGZqrNl2utLQTHaRi+po9y03Itv8ANr7XuPsA+CzWJbTKHZS1vJVlYSPvzf5j8lI81WyEIWhluLzDnJBetj3D5qglOq58uMTJhsQ7EBpfC4gSAbtLdA4dmnq6uxRcFxeLENuJ4dW42eP1m7j3KWrOts7SHE9W674qV0bQHdY0A+KjOtc84Ipws3drjUj8RY1r4rlHLqDZvs6kSUNgmxbhaRcwWU4w6Ltw14abKkY6Zp2WVVj26KBiRqB1lWczxX8UqODjsMkkjIjncxoJcNW66AA9Z8NFqIRqY/RTUsPoqJxLiLYWtc6yXPaxoGpL3mmgfPqAJVV0OKbnLL6QFnfS9rOw2ToZ2vFtIIBcPW0lrh6iCFUYvh8UsjnSh0TwQwEuYA4dBwyHd7b6nbHNoN1DwHCIJC8tkeObkkY5r+bOrZczswrVpIrXq70EvFcBjmle/nDmd9XNACm/VpnPYe+3FwPb1UuWN5LsfDHhxJQZDJGA4Bzi1zWtc86j+HKBxLAQRktdNKLDSCBmH2zxCyq/OW12WT1q84vwYz7SllNc3QG7IOthw1Gh9SCmHJiVkvQyuYXOfmILSHSTTSWAHG8nOihWvudjORgc6V2dgEhdQLNWgwwwtaHX1CIn+33azzwGQ0eec05nOLbc4dKTNlsEW3LbdtiKqlV4zBCN5jfigBo/K5soFOxWdpc8uIHUwO0QX/BeHczG5pcHEyzSEj/qyvkr1Zq9Snqih4PPE2UiUyOMTsgHRJkId0zelnoa2KrvXODBz87kOIBoBzmBxzhrpLbrXY17QeukGgQonC4ZWsqZwc+ybFkVppqB12paCJxF3RW34GysNEPyA+evxWG4gdF6DgmVGwdjGjyASPNXZCELQzeOaC54IBBc4EHUbmwQsByi+jGJ5MuGkOGeLPXzY7SCCHR+o13LZ8QxRjmeTXNlx12o5qNn2rlxJrZMPIDmcx8bgcl5i0tIOWtbrZWLTXyZ1tloYcRDw1pdlnxDXauYXShzTIdbbRdTCNavRVDeVVOqWItPYHUf2XNB9qtcJyjkw9ska15aJnyzN2lbCcNGHsA0Dy2VpI2DmEddiZJy3hp3Owvyt+sEmmPGXDTCKV1Eg0MwNVZF6LjvE2nbu4M2GlOjJj6vncxKiPKSLrEg9TT7inDlNANafp2NHxKvcRicA6UxmJhkD3M1g0zti53LmDavJ0v3quwuM4fzcZkihD3RwPcWQPMQE7skbg5zBTS7TpUe2lnpt7ubxODP5Lfue3lRGcJPiGtfUA1acrSTQOhDjW6zEfL/ABuI0w2E32dT5R+1TGj1lbLDcbwzQWQxkAyc2AIsjHSBzmFgJADiMjie4KNhOV4lkibHH0H8ySXOyuAlZK4DIAdQYSDrWuhK5azER3jcuhlmlrzOONQz8PJPH4sg4ybIzfICCfDIymDxJctTw/gEOGjLYm1+Jx1c7xPw2V0qfjWMr7Nt5njStgB6RJ7glrzPZxxDQRjoDwVXxvhomYwlwY6KVkrHHVoczqcNNCC4etWrPQHgonE8Fz0L47rO0i6J0O+xCyqm41wZ+JykSxDKHA9Gz0nxGg8GwPsyCNiSNNAojuR8gcXtewuzTkWDRE+JjmcHdhaIwAddda6lIHJWQX9t0S/MW04A/byS6nNr6Yb35b7hJj4RiG5PtyQA0PBLrcaGYhxvLrbh41sgpxyOn06UZowfedtHjHYh59HraWgDtCR/JGetJBmDWAa2x0jTNmklYRTg8TURuKsGwFa4bhGJZkbzwDRuG9mR2gtv4yD3jyStweNym5W5qAaBlLbt9kkxg7GLyd3FAuNwfOYyEtcRzbHCZtOylji1zKO1h7O/QuHWoHHuAzTYl72AZTHh2sLnDJceIMkhezXM3KQKrUjq3VliMNijPma5oZsB+UhhJy9bszXak7HRc8RFi+ee5hGU0BsQAOcNhpIom2Ak6+oIK2Tg+MLJumQ/LKWdMgOk+smSDY21ojDWEaWHEa0lxnDcT9YOXnTGThgS2XKKaJ3TEDPYBLo214dQ0nZ8cA0BrSOjZOUu3pxPSA9Gj431UuLjjSRbK1BOVzetrmuHp6AHKQAgi8HwuNH1YSl/REPOZnhwyiCQSh+pzPMpbr3A3utYqfh+MxRewSxBrTecitOhYqnnXNorhBBxwsgd4969HAXnuXNPEO2Rg/xBehpChCELQxvE5QJXh4uNzyDetHq/99yrX8IkjF4d9tuwwnQCiDlPWdRWo2U7j0buce5pGheHtIzAtpxHR6xeW/ApcJxGMsb0g0UQAT1NcGbnvI8woyrMZxMCNrsVBs51ig7bIQ4FxGmvf6KgYnhOBlD2Z3Rl7cQwgOOap5LmrOCLL2E92U1pa1+hHaD6wox4bHp0Rpsdc3pZh0rve/NUZd/CsOZGyDEayTmVthpGd+FMIBArKObaSL3PjSqsLyfYXUZKwgw2CYJDkaX8zI+QMdbrjJBZdjWzVLYO5MwXeQ3p995FBpaBRNVTiK71xfyaiEfNsBa0uYTqSTkrS99a9qgqhgsLHFldMDknknDgW5mPc5znVQIr7Rw1GzlymZhcO5rY4rkblbHdloMTDl3OhDXnUD7/AHq5ZydgAcObBD/SDi5wOoOocT+EeSmiEA2AATuQNezU+oeSDPh+JnfbQYGVXSq/EAjfq7NFNOCo3oTrZ8f/AEFZ0uU2xUVNrojwCbS6n0R4Bc6QNpJSfSSlQ2khTkUoGITiElKhqKTqSEKBqQpyQoOOAbeMhH578gT8FvlhOCC8dH3Zz5MK3asKEIQqMTxZx591GjmNdQNn0SfHbyUORkb8shBZIx9aCxmoOot0JB02rWlO4o0Okcxxr7S2nqtrg7Ke40PNV+JnfG0c6M9OoaakCMkPa4bOtp3vdRg0cJka8PiIDSdmuLWFrnm+htbWvzDTdgFqbwzHPe57ZGFpaSQSCLaaLK0o0HUdbtp0Vfzxc5wicRKKaWgEN6JMbsrjoQObO+o07Qpk7cQAcuoIdtlzAkaUSR1k9XUEV3xHE2sc8O+6WAAekS4bUVEk5QsB2dlIaWkZdS4uoVeno9frrr74xzw5xDS6qIGUEEZTYut81aX2dSa2d5bYhAOYCjoaO517Cde66QJjMYQBloW15usxtpaBoDr6SiTzYgucGAVQpxFAHK299xZd4V19ThicSSOgGg1rQ02sdJw11PUfR71ydhZtOdla1oqxe9bjStD4lQScDh3guL35r2G4A1I1oa0VG41isrKG7tPn7EkGLZGDHFme+rsg111ZrX0SPVqVH4hhyXAvHSc0jTYdZ08gorTnYeA9yanEaBItBqKSpECUkTklIGoSlIoESJUFA1IU5NKA5NNvGDua8/D4rbrG8kW3innsjPtcPktkrChCEKjG8UjuV2YWxziDW4NmnD3esqO+KWM6DnGbUSdB3jX2X16BWOOhPOlzdi4hwOoqzrSZDiwSBYzEXQ1FXvajLm/hUZIIaAW3RAHWQXCiK1IF+F7qVSVBVFbjcA8uc5jqto02OYGi4Hq6BI8QFEkixIsl7GtBNmxYbpreSrFE6jrXTHQxF7802U2LFgVo3Y+oHuzHtUKThsZ154ZKc00dcziC3Lr2WPDRRE/ExEyhxe0NbRyk9zgTXx7iq+fBRsJklslxeRls9El1f4XUdezsCa/CYcBpe53Sa00QNb2LzW/TrfW1Ii4k2RzQ2MuAoAuo1sCb1ogdvZuorlC1xBbCwBh1DthThqL69+/2WnYlvNRizmJc0WesucB1+KtcRiWsFuNfxWip3OdK8EtpjXsLb3Jsa1XeoNC9MXDjHE2YeJ0spIYysxALjqQBQGp1IVBJ9I2CZWd0rL2z4advtLFVaakiocPy7wT3Na2bpPcGtDo5GklxoAZmjdWz+IRhtlwA6R1vZpp2ncU3CO6RR28TiJAD2m6rXezQr1ivEIPEo7rONgfUdQb6xv5IqQkUdnE4jtI3zHXYHuK6fWmfibqL3G2uvsPkUHRJS5vxTBu5o3HpAbGj5FKJmkWHCtrsVfZaBybJsU5Ml2KCVyLFyznsDB55j8FrVluRA/pz2lg8g75rUqx5KEIQqM1jJw2ZzTpbtPXrSi4vhjX66tcOseN7fwU3lMKlJ/jUBQIOM5B0iCO86+aztlcQMIaATZAq+3vKeVEg4tG771ePz2UoPB2IPgqKDHNjD5TKwu+0GziHUY46I6QoX7kHGQZM4Y4gvJsO+8BV3m0Ba491Aq+cEykFBPi2lrXRw268gOXPlDa1OUHQbb9XWkiOJf8AdEQB2011HXvVX90HQK8keBuQPHRQf5YgzUZox4u09igGcMFkvJeTW+2grXt3K5YrEASMb1lzfLMFE4jxsk1CWEfiB19VhcRji5+HDrNOaC7r9K/kFNq6fSMf5i4filw7f2sRGD7FheWvKR+LhkiLGNjixwhBGYuOVsnSd1Aae1bzl7h3vwzRGGlzZ4H057YwQyQPIzO0BOVZnhrZ8M+d0WGnHPSOkkAxGDkaHX0qzURVjTvCso78Q4nLO7CsliZGG8QjawskbIHtYyRwfp6PojQ6rSYnCjITzOYg6N6d6uIIu9dLOmmoWS4dhZn4jD3HiMrcS+d755YHho5l7Q1gicaaCdq0ta2HKSPth0S0UQW+hQI1Ot/EIOPMRaEYaQFpOXRwrc2NdBqf2j2oBi9HmJK8DVUdBrt0qr5LuyGiaxA1AGp0u7sa1rVV2IMbw4VNYJsanQCiW6bg5hr1Ct7VHD6hAx2URnLk3a5xFUXltd5N99pGCKnMcxzGlhbQNhzGl59Q1d2b+Ckugk0AlGpP3zqLuhp2e9dJMNNloPAPS1u9yK6tdAR1bqCtPMkMdUlZhVkaF7i9xOn4mboifhmsDRI/LmD23vmFknNV/uFbaK1EUuXcZsx692m9NtOorlzU2U3lJ11GWj0KBqtOlqgThUrMzwx7nWS45qq6bmI00328VNnPRK44GF7bz91bXXXdfx5a9MSeigteQ7fspT/1SPJrfmtIqHkXHWGJ/FI4+4fBXyseTQQhCoz3KzBEszjaqd3djvUvPsbG5u59fUV7C5tijssrxnkZdmAitzG/0f7B+74bLMwjz1kMtOexpIbVuGgF7An4JP5dk62+WisOJcIfECHNkhJI3sxmvzCwoLGPzakOb2jU+Syjk7lBKNi4et3+5Mix+ImeGtc/X87gPE6puMLtRzfXoar1peEYrm5TmsWKOmo7CEF9h+SzTrK8vd46fMqyZwOJv3B71Xw8ajHU7y+dKXhsbLOagicfzVY89h5oJDsHGwWGtHqClcF4GZ80uoa3+j/M4G78Or19ym8P5Hucc2Idf5Ab/ad8AtTHGGgNaAABQA0FLUQumTx3D8+j43EA2LY7Q0RYNdhI9arDyewwJPNBpdeaszbzZS7NVXeVt3vQXoKFdGnnOH4JhI3tc1rGuYCG9I2AcwIon87vNTPq0JN0y9dbF676rcOYDuAfEWmHCs/A39kJqTTFOwEJ3a3z/f3nzSfybFVVoLrpHrrv/KPJbQ4CP9Gz9lvyTTwyL9FH+w35JqTTEjgMOnRN6a5nXp61PtaX+SIf0MX9235JDweD9DF/dt+SdzTNoWj/AJFg/Qx/sN+SUcHhH9Uz9kKak0zVKNijotf/ACVF+jb5J0fDYmmxG2+o0L9RTQi8m8KY8LG1wp2pIO/ScXC/UQrNCFpQhCEAhCECEXuq/EcnMM826CMntDQD5hIhBVYnkjhQdIyPCSQf6kmG5HYQnWK/F8h/1IQiLXDcmcNHq2CMHtLcx83WrJrQBQ0CEIpUIQgEIQgEIQgEIQgEIQgEIQgEIQgEIQgEIQ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6870" name="AutoShape 6" descr="data:image/jpeg;base64,/9j/4AAQSkZJRgABAQAAAQABAAD/2wCEAAkGBhQSEBQUEhQVFRQVFRUYFRcVFRYUFBwYFxQVFxUUFRUXHCYeFxwjHBQUHy8gIycpLCwsFR4xNTAqNScrLCkBCQoKDgwNFw8PFykcHBwpKSkpLDUpKSkpKSkpLCkpKSksLCwsKSkpLCkpKSwpKSksKSw1KSksLCkpKSwpKSksKf/AABEIAQMAwwMBIgACEQEDEQH/xAAcAAABBQEBAQAAAAAAAAAAAAAAAQIEBQYDBwj/xABJEAABBAAEAQgGBgUKBgMAAAABAAIDEQQSITEFBhMiQVFhcZEygaGxwdEHFCNCUmJTcpLh8BUkM0OCk6KywtIWNGNzg/FUw9P/xAAaAQEBAQADAQAAAAAAAAAAAAAAAQIDBAUG/8QALBEBAAICAQIFAgUFAAAAAAAAAAECAxEEEiETMUFRYQWhFUJSkdEUMkOSwf/aAAwDAQACEQMRAD8A9xQhCAQhCAQhCAQhCAQhCCPjn03erICiWe137R+a7cWHQB7HtPvXOkDRI78R87966Nxj+4+o/NNyoyoh/wBcf+XyPzSfXH/l8j803KjKgd9af3eX70fWn9o8k3KikDvrb+0eX70fW3/l8j803KikCPmcdz5WPim+s+ZTqRSBuvUTason2Ae1V9KRgnbj1j1/v96CUhCEUIQhAIQhAIQhAIQhAIQhBD4r/R/2m+9MbsjjLqjH67UR+iPAIFpFJyEQ2kUnJEUlIpLSEDaQnJECUikqKRCUnQGnjvsfH4JEjjWvYQfJBPQhCKEIQgEIQgEIQgEIQgEIQgquULugz/uD3OWK5dcoZIjhxDiOZsSXZYA4DJXpdl/4ls+Ubuiwfm+B+a8Z+lSX7XDjsZIfNzP9q7fCiJz138+m/Rx5f7Zd/wDjbGgWMa0914Yn2hSIuX+P/wDkRHxGH+C84ExQJyvoenDPnSv+sOpq0es/u9Rj5ecQr0oT/YaT4kNddd62HH+UksWEhkiDeceWZw5jnDpRlxoNIrUBfP7sSaPgV6jy5xpGEwzexzfZC4fFeN9WrSmOJpER5+Ua9np/SqdfKrW/ePnv7prOX+N644j/AOGYe3Ouo+kbEjeBn7MjfeV5uMa5dGcTeNivmfEt7y+5ngcaf8dfvD0UfSdL+gj/AG3Dx6lbcX5cuhwUGIETHulflLOdygdF5sOynN6Fbda8qHGpPxe730r7lRxx7eF4IdGy4HVoNjm3nYjvC9H6fMZM8Vv3h4X1ri4cGCLYqxWd/P8A1cM+mN3XhG+qe/8A613b9MA68K71Sg/6V5e3lHKDYyX/ANtnurvSO49ITdR/3cY9wX1P9LxJ/J95fI9WX3esRfS1Gd4HjT8Y18NFsOEcSGJw8czQWiRt07cbijXgvnccdk7Gf3cf+1evcmePSHAwuNWY70AA1JO3rXnc/BhxUiccanfvMuXFa8zPU9ChdbQe4e5CpeBcSe/DxuIskGz/AGiheRt2V6hBKjuxg+6L79h5/JUSEKIZ3HsHgL9p+STMfxH3e5BMQofrPmUubvPmURLQooee0+z5J7Zj3H2fNFd0LmJh16ePz2XRBT8ohpH4n3LzLlnyQkxcrHskYwNZlpwJ1sm7C9P4/szxd7lmpN1umS2O3VXzZmN9nmMn0Y4j7skJ8S8f6SuLvo1xnbAf/I//APNepIXZjn5Y9mfDh5U/6OMZRFRa3tJ82hbHllwiWdsIibmylxPSaOoAbkX1rSpFwcjPbkREX9HPxsk8fJGSveYeYnkpi/0Lv24/9yaeTGK/QP8ANn+5eoIXR8Cr2fxvN+mv3/l5d/w7if0EnkD7irXlZwmZ2FwcbInvLI+nlbdEMYKP+LyW9tJa5+PEYL9cd3S5vOvy6RW0RGu7xV/AMSN8PN6onn3Bczwicf1E/wDcyf7V7ckXp/iE/peV4Xy8R/kyb9DN/dSf7V6zw2Hm8FC06FsMYPVqGC1a2onED0V1+RypzREa1pqlNS2HJaD+aReB/wAzkKXwNlYaL9QHz1+KF1Ych2Ikt1dQ9pSALgZftHDvK7qoEIQgVCSkUgVKkSoFSxvo11H2fuTVwxOJDa7SQB6yEEfj7+kwdzz7lnpBqrzlA77Vo/IfaT8lRybqSpqEIUAEIQgEWikIC0UhCAQkQgCoeOOyllQsULcAOv4lSR6LgWVFGOxjR5NCF2aKCFsZ/iYLZXd5seCWHiBTOW0hbExzTTg+vUWmwfJZjD8rI9pQWHtALm+zUe1YmdSabVuOBXUTjtWawvE45Bcb2u8CCfLcKUJirsXocO0eYQXjtCojiCmuxJ7U2L4zDtXF+PaOtUL8Se1RpcQnULnE8a/CquLFuknjA1Je32GyfUAVTY3jLGA65j2N19uysfo2x5mmnc4AZWsDRvVl16+oLMbkXnKE/bD9Qf5iqd+6teUB+3H6g95VU7daQ2kFKhFJaEtJECISopAJEIQZPH4t/Oz0X5BiIWuOZ1BjYC8luugMlMNbmwln41iIIsKx2QyHDB0xkBJ5xrsOzLYcACTI/t9HuK1aFRmuA8YdPiXZjWSJ4LWkhh/nU0bX5STqWw3/AGle4dmbERj87P8AMF3KOCtzYyMd5PkL+CzI36EIWxRcsoC7DWPuuBPhqL9oXlmMj1Xt7mgggiwdCDsvOeV3J2ON/wBnI0F39WTqPDu8fasXhYYSXDaqRDxGdnoyyDuzkjyJUn6m47DN+qQ73bLm6EjcEeIWIhop5SYkf1p/ZYf9KUcqMR1v/wALPko7mJmRaZTDx6Z273eqh7kjcS53pOJ8SSowC7RNPYmkJijotb9EURL8S/7tMb67cfYPes1Fw6TEHLCznHbek1o17XOIHUvTuRHJk4LD5HEGR7s8hHog0AGt7gAPXa1A4cf/AOY/sj4qtKsuOn+cH9Ufx7VWlEIUIQgRCVCKQoRSKQJSKSoQJSKSpCgSl25MMvGX2Nd7q+K4uUzkc28Q89jD7XNUGyQhC2KblVxs4aAlgBkd0Ywdr/Ee4LzkcMle4OcSZHElznHS6PxPsWu5Wxl2Ji/C29PVY96hSRWdP48Vme5t5nxfBSRyHdrhvRII9YUFnKLEsNc64gdTqf8A5gV6vxvhLXR/aAEEGninUe4t1ruNeC8xx+CAeQHRPHU5rgL8RZy+BKmk25jlbP1iJ3jGPgQkPKmU/dhG+0Z+a4viafun2EeajS4Ib0aHbQ+Kuk2lu4/MTQc0fqsaPgrLgD3yyOD3F32biLOlhzKPYoHBuGtlka0l4BIFtjL9z15dl6JwzkxBBq1uZ34n6n1DYIbc8DE9sYOvd1HfcLYcmOUZkdzMx+0Atp/EO/vVPlVTicQY8Qx7Nw7X1IrU8Z/5l/g3/KFXkKVjZ88rnDY5f8oWG5ZcoRhsVhRNnGGcJC8szemKDM2XVwAJOXvujSDXopUOCxUUEc2JOIzYV2VzHOkMjWjUOY0mzq46DU611AKYOUMNSkuc3mWh0rXMeHtaW5g/LVltXqL2PYUFlSRU8PLHCPcxrZ23I1zmE5g0hvpdIirHZdrtHykwzonSiZnNsdke4mg111ldfo6kb9oRVkhQcLx7DyPLI5o3PDcxa14LstA3Q6tR5qt4Jx3oSyYjE4VzDO5sLo5G5QygWsc7bPWtboNAkUeLikL84bLG7m/Tp7Tl/Xo9H1p7MWxxAD2kuuqcCSBvWutIOqRNbiGkkBzSRuAQSPEdSTnm9o7Nxv2IHO2VjyHZ0pj+qPPMfgqyTZXfIhv2ch7XgeQ/enqNKhCFoZvjDbe7uPwAVc00VZ8RPTf4qgxU16dSzKJ00wf2eI39ZG/rUPF8lo5m53xMd+bTN6yNVEtTMPmq8xCkSiPB9FkEosOLB+U37CFCxn0ZQwvFvkd1jpAeYpWbsXXWU6PF394rWxwwHBo4RTM3re53sJoepTWsUVw7z5rlZHWfNZ2qweKBVBxFt9dUbKshOa12VTxBtnXYEH26JtGjj29Q9yz/ABSRkk0mHxMJfh3RxlrjGXMz3JnaXAdE0GEH22tDGNP47Amqq8qm5JSx4OQRCTmBj45WsIPOGBoyucW1Z1o6iyGWp3G4HSYjiOIZZh+onDsIsiSRzQaZ+KttOs12r0ekUqPLsOG85wJhroMeXjTRxY2g7sOZpGvWFX4nHD+T+MODmkvxhaNRqDK2iO3S/Ir07F8fjjkfG4OtghOwomeQxxtbruXNI1ql0h4hC+Nj7a1sgtuctB8Ney6QYvBhjeL4RrcobFw4HSgNcwrTu19azTng8BJJDfrGOsk1pbrJPgGL1yoTX9GbsD0TfUQO3sWc5U8EOLZhxhhC0R4hszs7jHmyW2gGsO97nuUFViQ0cXmfFl5uHhxEhbWUHUtaa7g0+DVE5N8DYzgzMWyP+dRwYl0UgvMMxkA02dQ2BBqz2lbvh+Fw745GxxRhhe9srRGGtL2uLX5gQM2o3rVS8JgY4m5I2MY2ycrGhrbO5oaKjzvBgtPBBEOm9r3yEblrmsdLnPXZcTr1hUGMwrHcN4hLkGc48iM1qOm09DssEjRetwcCgY4OZG1pDSwZRVNJstb+EX1DRcDyVwnN839Xi5vNmyZQGZqrNl2utLQTHaRi+po9y03Itv8ANr7XuPsA+CzWJbTKHZS1vJVlYSPvzf5j8lI81WyEIWhluLzDnJBetj3D5qglOq58uMTJhsQ7EBpfC4gSAbtLdA4dmnq6uxRcFxeLENuJ4dW42eP1m7j3KWrOts7SHE9W674qV0bQHdY0A+KjOtc84Ipws3drjUj8RY1r4rlHLqDZvs6kSUNgmxbhaRcwWU4w6Ltw14abKkY6Zp2WVVj26KBiRqB1lWczxX8UqODjsMkkjIjncxoJcNW66AA9Z8NFqIRqY/RTUsPoqJxLiLYWtc6yXPaxoGpL3mmgfPqAJVV0OKbnLL6QFnfS9rOw2ToZ2vFtIIBcPW0lrh6iCFUYvh8UsjnSh0TwQwEuYA4dBwyHd7b6nbHNoN1DwHCIJC8tkeObkkY5r+bOrZczswrVpIrXq70EvFcBjmle/nDmd9XNACm/VpnPYe+3FwPb1UuWN5LsfDHhxJQZDJGA4Bzi1zWtc86j+HKBxLAQRktdNKLDSCBmH2zxCyq/OW12WT1q84vwYz7SllNc3QG7IOthw1Gh9SCmHJiVkvQyuYXOfmILSHSTTSWAHG8nOihWvudjORgc6V2dgEhdQLNWgwwwtaHX1CIn+33azzwGQ0eec05nOLbc4dKTNlsEW3LbdtiKqlV4zBCN5jfigBo/K5soFOxWdpc8uIHUwO0QX/BeHczG5pcHEyzSEj/qyvkr1Zq9Snqih4PPE2UiUyOMTsgHRJkId0zelnoa2KrvXODBz87kOIBoBzmBxzhrpLbrXY17QeukGgQonC4ZWsqZwc+ybFkVppqB12paCJxF3RW34GysNEPyA+evxWG4gdF6DgmVGwdjGjyASPNXZCELQzeOaC54IBBc4EHUbmwQsByi+jGJ5MuGkOGeLPXzY7SCCHR+o13LZ8QxRjmeTXNlx12o5qNn2rlxJrZMPIDmcx8bgcl5i0tIOWtbrZWLTXyZ1tloYcRDw1pdlnxDXauYXShzTIdbbRdTCNavRVDeVVOqWItPYHUf2XNB9qtcJyjkw9ska15aJnyzN2lbCcNGHsA0Dy2VpI2DmEddiZJy3hp3Owvyt+sEmmPGXDTCKV1Eg0MwNVZF6LjvE2nbu4M2GlOjJj6vncxKiPKSLrEg9TT7inDlNANafp2NHxKvcRicA6UxmJhkD3M1g0zti53LmDavJ0v3quwuM4fzcZkihD3RwPcWQPMQE7skbg5zBTS7TpUe2lnpt7ubxODP5Lfue3lRGcJPiGtfUA1acrSTQOhDjW6zEfL/ABuI0w2E32dT5R+1TGj1lbLDcbwzQWQxkAyc2AIsjHSBzmFgJADiMjie4KNhOV4lkibHH0H8ySXOyuAlZK4DIAdQYSDrWuhK5azER3jcuhlmlrzOONQz8PJPH4sg4ybIzfICCfDIymDxJctTw/gEOGjLYm1+Jx1c7xPw2V0qfjWMr7Nt5njStgB6RJ7glrzPZxxDQRjoDwVXxvhomYwlwY6KVkrHHVoczqcNNCC4etWrPQHgonE8Fz0L47rO0i6J0O+xCyqm41wZ+JykSxDKHA9Gz0nxGg8GwPsyCNiSNNAojuR8gcXtewuzTkWDRE+JjmcHdhaIwAddda6lIHJWQX9t0S/MW04A/byS6nNr6Yb35b7hJj4RiG5PtyQA0PBLrcaGYhxvLrbh41sgpxyOn06UZowfedtHjHYh59HraWgDtCR/JGetJBmDWAa2x0jTNmklYRTg8TURuKsGwFa4bhGJZkbzwDRuG9mR2gtv4yD3jyStweNym5W5qAaBlLbt9kkxg7GLyd3FAuNwfOYyEtcRzbHCZtOylji1zKO1h7O/QuHWoHHuAzTYl72AZTHh2sLnDJceIMkhezXM3KQKrUjq3VliMNijPma5oZsB+UhhJy9bszXak7HRc8RFi+ee5hGU0BsQAOcNhpIom2Ak6+oIK2Tg+MLJumQ/LKWdMgOk+smSDY21ojDWEaWHEa0lxnDcT9YOXnTGThgS2XKKaJ3TEDPYBLo214dQ0nZ8cA0BrSOjZOUu3pxPSA9Gj431UuLjjSRbK1BOVzetrmuHp6AHKQAgi8HwuNH1YSl/REPOZnhwyiCQSh+pzPMpbr3A3utYqfh+MxRewSxBrTecitOhYqnnXNorhBBxwsgd4969HAXnuXNPEO2Rg/xBehpChCELQxvE5QJXh4uNzyDetHq/99yrX8IkjF4d9tuwwnQCiDlPWdRWo2U7j0buce5pGheHtIzAtpxHR6xeW/ApcJxGMsb0g0UQAT1NcGbnvI8woyrMZxMCNrsVBs51ig7bIQ4FxGmvf6KgYnhOBlD2Z3Rl7cQwgOOap5LmrOCLL2E92U1pa1+hHaD6wox4bHp0Rpsdc3pZh0rve/NUZd/CsOZGyDEayTmVthpGd+FMIBArKObaSL3PjSqsLyfYXUZKwgw2CYJDkaX8zI+QMdbrjJBZdjWzVLYO5MwXeQ3p995FBpaBRNVTiK71xfyaiEfNsBa0uYTqSTkrS99a9qgqhgsLHFldMDknknDgW5mPc5znVQIr7Rw1GzlymZhcO5rY4rkblbHdloMTDl3OhDXnUD7/AHq5ZydgAcObBD/SDi5wOoOocT+EeSmiEA2AATuQNezU+oeSDPh+JnfbQYGVXSq/EAjfq7NFNOCo3oTrZ8f/AEFZ0uU2xUVNrojwCbS6n0R4Bc6QNpJSfSSlQ2khTkUoGITiElKhqKTqSEKBqQpyQoOOAbeMhH578gT8FvlhOCC8dH3Zz5MK3asKEIQqMTxZx591GjmNdQNn0SfHbyUORkb8shBZIx9aCxmoOot0JB02rWlO4o0Okcxxr7S2nqtrg7Ke40PNV+JnfG0c6M9OoaakCMkPa4bOtp3vdRg0cJka8PiIDSdmuLWFrnm+htbWvzDTdgFqbwzHPe57ZGFpaSQSCLaaLK0o0HUdbtp0Vfzxc5wicRKKaWgEN6JMbsrjoQObO+o07Qpk7cQAcuoIdtlzAkaUSR1k9XUEV3xHE2sc8O+6WAAekS4bUVEk5QsB2dlIaWkZdS4uoVeno9frrr74xzw5xDS6qIGUEEZTYut81aX2dSa2d5bYhAOYCjoaO517Cde66QJjMYQBloW15usxtpaBoDr6SiTzYgucGAVQpxFAHK299xZd4V19ThicSSOgGg1rQ02sdJw11PUfR71ydhZtOdla1oqxe9bjStD4lQScDh3guL35r2G4A1I1oa0VG41isrKG7tPn7EkGLZGDHFme+rsg111ZrX0SPVqVH4hhyXAvHSc0jTYdZ08gorTnYeA9yanEaBItBqKSpECUkTklIGoSlIoESJUFA1IU5NKA5NNvGDua8/D4rbrG8kW3innsjPtcPktkrChCEKjG8UjuV2YWxziDW4NmnD3esqO+KWM6DnGbUSdB3jX2X16BWOOhPOlzdi4hwOoqzrSZDiwSBYzEXQ1FXvajLm/hUZIIaAW3RAHWQXCiK1IF+F7qVSVBVFbjcA8uc5jqto02OYGi4Hq6BI8QFEkixIsl7GtBNmxYbpreSrFE6jrXTHQxF7802U2LFgVo3Y+oHuzHtUKThsZ154ZKc00dcziC3Lr2WPDRRE/ExEyhxe0NbRyk9zgTXx7iq+fBRsJklslxeRls9El1f4XUdezsCa/CYcBpe53Sa00QNb2LzW/TrfW1Ii4k2RzQ2MuAoAuo1sCb1ogdvZuorlC1xBbCwBh1DthThqL69+/2WnYlvNRizmJc0WesucB1+KtcRiWsFuNfxWip3OdK8EtpjXsLb3Jsa1XeoNC9MXDjHE2YeJ0spIYysxALjqQBQGp1IVBJ9I2CZWd0rL2z4advtLFVaakiocPy7wT3Na2bpPcGtDo5GklxoAZmjdWz+IRhtlwA6R1vZpp2ncU3CO6RR28TiJAD2m6rXezQr1ivEIPEo7rONgfUdQb6xv5IqQkUdnE4jtI3zHXYHuK6fWmfibqL3G2uvsPkUHRJS5vxTBu5o3HpAbGj5FKJmkWHCtrsVfZaBybJsU5Ml2KCVyLFyznsDB55j8FrVluRA/pz2lg8g75rUqx5KEIQqM1jJw2ZzTpbtPXrSi4vhjX66tcOseN7fwU3lMKlJ/jUBQIOM5B0iCO86+aztlcQMIaATZAq+3vKeVEg4tG771ePz2UoPB2IPgqKDHNjD5TKwu+0GziHUY46I6QoX7kHGQZM4Y4gvJsO+8BV3m0Ba491Aq+cEykFBPi2lrXRw268gOXPlDa1OUHQbb9XWkiOJf8AdEQB2011HXvVX90HQK8keBuQPHRQf5YgzUZox4u09igGcMFkvJeTW+2grXt3K5YrEASMb1lzfLMFE4jxsk1CWEfiB19VhcRji5+HDrNOaC7r9K/kFNq6fSMf5i4filw7f2sRGD7FheWvKR+LhkiLGNjixwhBGYuOVsnSd1Aae1bzl7h3vwzRGGlzZ4H057YwQyQPIzO0BOVZnhrZ8M+d0WGnHPSOkkAxGDkaHX0qzURVjTvCso78Q4nLO7CsliZGG8QjawskbIHtYyRwfp6PojQ6rSYnCjITzOYg6N6d6uIIu9dLOmmoWS4dhZn4jD3HiMrcS+d755YHho5l7Q1gicaaCdq0ta2HKSPth0S0UQW+hQI1Ot/EIOPMRaEYaQFpOXRwrc2NdBqf2j2oBi9HmJK8DVUdBrt0qr5LuyGiaxA1AGp0u7sa1rVV2IMbw4VNYJsanQCiW6bg5hr1Ct7VHD6hAx2URnLk3a5xFUXltd5N99pGCKnMcxzGlhbQNhzGl59Q1d2b+Ckugk0AlGpP3zqLuhp2e9dJMNNloPAPS1u9yK6tdAR1bqCtPMkMdUlZhVkaF7i9xOn4mboifhmsDRI/LmD23vmFknNV/uFbaK1EUuXcZsx692m9NtOorlzU2U3lJ11GWj0KBqtOlqgThUrMzwx7nWS45qq6bmI00328VNnPRK44GF7bz91bXXXdfx5a9MSeigteQ7fspT/1SPJrfmtIqHkXHWGJ/FI4+4fBXyseTQQhCoz3KzBEszjaqd3djvUvPsbG5u59fUV7C5tijssrxnkZdmAitzG/0f7B+74bLMwjz1kMtOexpIbVuGgF7An4JP5dk62+WisOJcIfECHNkhJI3sxmvzCwoLGPzakOb2jU+Syjk7lBKNi4et3+5Mix+ImeGtc/X87gPE6puMLtRzfXoar1peEYrm5TmsWKOmo7CEF9h+SzTrK8vd46fMqyZwOJv3B71Xw8ajHU7y+dKXhsbLOagicfzVY89h5oJDsHGwWGtHqClcF4GZ80uoa3+j/M4G78Or19ym8P5Hucc2Idf5Ab/ad8AtTHGGgNaAABQA0FLUQumTx3D8+j43EA2LY7Q0RYNdhI9arDyewwJPNBpdeaszbzZS7NVXeVt3vQXoKFdGnnOH4JhI3tc1rGuYCG9I2AcwIon87vNTPq0JN0y9dbF676rcOYDuAfEWmHCs/A39kJqTTFOwEJ3a3z/f3nzSfybFVVoLrpHrrv/KPJbQ4CP9Gz9lvyTTwyL9FH+w35JqTTEjgMOnRN6a5nXp61PtaX+SIf0MX9235JDweD9DF/dt+SdzTNoWj/AJFg/Qx/sN+SUcHhH9Uz9kKak0zVKNijotf/ACVF+jb5J0fDYmmxG2+o0L9RTQi8m8KY8LG1wp2pIO/ScXC/UQrNCFpQhCEAhCECEXuq/EcnMM826CMntDQD5hIhBVYnkjhQdIyPCSQf6kmG5HYQnWK/F8h/1IQiLXDcmcNHq2CMHtLcx83WrJrQBQ0CEIpUIQgEIQgEIQgEIQgEIQgEIQgEIQgEIQgEIQg//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36872" name="Picture 8" descr="http://www.msd-salud-animal.cl/binaries/dexafort_tcm54-31214.jpg"/>
          <p:cNvPicPr>
            <a:picLocks noChangeAspect="1" noChangeArrowheads="1"/>
          </p:cNvPicPr>
          <p:nvPr/>
        </p:nvPicPr>
        <p:blipFill>
          <a:blip r:embed="rId4"/>
          <a:srcRect/>
          <a:stretch>
            <a:fillRect/>
          </a:stretch>
        </p:blipFill>
        <p:spPr bwMode="auto">
          <a:xfrm>
            <a:off x="4786314" y="3857628"/>
            <a:ext cx="2266158" cy="214313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95868313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sz="4000" b="1" dirty="0"/>
              <a:t>Por lo tanto un disolvente adecuado es:</a:t>
            </a:r>
            <a:r>
              <a:rPr lang="es-MX" dirty="0"/>
              <a:t/>
            </a:r>
            <a:br>
              <a:rPr lang="es-MX" dirty="0"/>
            </a:br>
            <a:endParaRPr lang="es-MX" dirty="0"/>
          </a:p>
        </p:txBody>
      </p:sp>
      <p:sp>
        <p:nvSpPr>
          <p:cNvPr id="3" name="2 Marcador de contenido"/>
          <p:cNvSpPr>
            <a:spLocks noGrp="1"/>
          </p:cNvSpPr>
          <p:nvPr>
            <p:ph idx="1"/>
          </p:nvPr>
        </p:nvSpPr>
        <p:spPr>
          <a:xfrm>
            <a:off x="5286380" y="1785926"/>
            <a:ext cx="3328982" cy="4043378"/>
          </a:xfrm>
        </p:spPr>
        <p:txBody>
          <a:bodyPr>
            <a:normAutofit fontScale="62500" lnSpcReduction="20000"/>
          </a:bodyPr>
          <a:lstStyle/>
          <a:p>
            <a:pPr lvl="0" algn="just">
              <a:buBlip>
                <a:blip r:embed="rId2"/>
              </a:buBlip>
            </a:pPr>
            <a:r>
              <a:rPr lang="es-MX" dirty="0"/>
              <a:t>No </a:t>
            </a:r>
            <a:r>
              <a:rPr lang="es-MX" dirty="0" smtClean="0"/>
              <a:t>tóxico</a:t>
            </a:r>
          </a:p>
          <a:p>
            <a:pPr lvl="0" algn="just">
              <a:buBlip>
                <a:blip r:embed="rId2"/>
              </a:buBlip>
            </a:pPr>
            <a:endParaRPr lang="es-MX" dirty="0"/>
          </a:p>
          <a:p>
            <a:pPr lvl="0" algn="just">
              <a:buBlip>
                <a:blip r:embed="rId2"/>
              </a:buBlip>
            </a:pPr>
            <a:r>
              <a:rPr lang="es-MX" dirty="0"/>
              <a:t>No </a:t>
            </a:r>
            <a:r>
              <a:rPr lang="es-MX" dirty="0" smtClean="0"/>
              <a:t>irritante</a:t>
            </a:r>
          </a:p>
          <a:p>
            <a:pPr lvl="0" algn="just">
              <a:buBlip>
                <a:blip r:embed="rId2"/>
              </a:buBlip>
            </a:pPr>
            <a:endParaRPr lang="es-MX" dirty="0"/>
          </a:p>
          <a:p>
            <a:pPr lvl="0" algn="just">
              <a:buBlip>
                <a:blip r:embed="rId2"/>
              </a:buBlip>
            </a:pPr>
            <a:r>
              <a:rPr lang="es-MX" dirty="0"/>
              <a:t>No </a:t>
            </a:r>
            <a:r>
              <a:rPr lang="es-MX" dirty="0" err="1" smtClean="0"/>
              <a:t>sensiblizante</a:t>
            </a:r>
            <a:endParaRPr lang="es-MX" dirty="0" smtClean="0"/>
          </a:p>
          <a:p>
            <a:pPr lvl="0" algn="just">
              <a:buBlip>
                <a:blip r:embed="rId2"/>
              </a:buBlip>
            </a:pPr>
            <a:endParaRPr lang="es-MX" dirty="0"/>
          </a:p>
          <a:p>
            <a:pPr lvl="0" algn="just">
              <a:buBlip>
                <a:blip r:embed="rId2"/>
              </a:buBlip>
            </a:pPr>
            <a:r>
              <a:rPr lang="es-MX" dirty="0"/>
              <a:t>Sin actividad farmacológica, para que no interactúe con el </a:t>
            </a:r>
            <a:r>
              <a:rPr lang="es-MX" dirty="0" smtClean="0"/>
              <a:t>fármaco</a:t>
            </a:r>
          </a:p>
          <a:p>
            <a:pPr lvl="0" algn="just">
              <a:buBlip>
                <a:blip r:embed="rId2"/>
              </a:buBlip>
            </a:pPr>
            <a:endParaRPr lang="es-MX" dirty="0"/>
          </a:p>
          <a:p>
            <a:pPr lvl="0" algn="just">
              <a:buBlip>
                <a:blip r:embed="rId2"/>
              </a:buBlip>
            </a:pPr>
            <a:r>
              <a:rPr lang="es-MX" dirty="0"/>
              <a:t>Viscosidad de fácil administración</a:t>
            </a:r>
          </a:p>
          <a:p>
            <a:endParaRPr lang="es-MX" dirty="0"/>
          </a:p>
        </p:txBody>
      </p:sp>
      <p:pic>
        <p:nvPicPr>
          <p:cNvPr id="35842" name="Picture 2" descr="http://www.rexpuestas.com/wp-content/uploads/2011/12/hombre-corriendo-inyeccion-300x333.jpg"/>
          <p:cNvPicPr>
            <a:picLocks noChangeAspect="1" noChangeArrowheads="1"/>
          </p:cNvPicPr>
          <p:nvPr/>
        </p:nvPicPr>
        <p:blipFill>
          <a:blip r:embed="rId3"/>
          <a:srcRect/>
          <a:stretch>
            <a:fillRect/>
          </a:stretch>
        </p:blipFill>
        <p:spPr bwMode="auto">
          <a:xfrm>
            <a:off x="2143108" y="3429000"/>
            <a:ext cx="2857500" cy="3171826"/>
          </a:xfrm>
          <a:prstGeom prst="rect">
            <a:avLst/>
          </a:prstGeom>
          <a:noFill/>
        </p:spPr>
      </p:pic>
      <p:pic>
        <p:nvPicPr>
          <p:cNvPr id="35844" name="Picture 4" descr="http://www.cd3wd.com/cd3wd_40/hlthes/aps/aps16s/GIF/P11.GIF"/>
          <p:cNvPicPr>
            <a:picLocks noChangeAspect="1" noChangeArrowheads="1"/>
          </p:cNvPicPr>
          <p:nvPr/>
        </p:nvPicPr>
        <p:blipFill>
          <a:blip r:embed="rId4"/>
          <a:srcRect/>
          <a:stretch>
            <a:fillRect/>
          </a:stretch>
        </p:blipFill>
        <p:spPr bwMode="auto">
          <a:xfrm>
            <a:off x="214282" y="1357298"/>
            <a:ext cx="2538979" cy="2786082"/>
          </a:xfrm>
          <a:prstGeom prst="rect">
            <a:avLst/>
          </a:prstGeom>
          <a:noFill/>
        </p:spPr>
      </p:pic>
    </p:spTree>
    <p:extLst>
      <p:ext uri="{BB962C8B-B14F-4D97-AF65-F5344CB8AC3E}">
        <p14:creationId xmlns:p14="http://schemas.microsoft.com/office/powerpoint/2010/main" val="872092113"/>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a:t>Tipos de recipientes:</a:t>
            </a:r>
            <a:br>
              <a:rPr lang="es-MX" b="1" dirty="0"/>
            </a:br>
            <a:endParaRPr lang="es-MX" b="1" dirty="0"/>
          </a:p>
        </p:txBody>
      </p:sp>
      <p:sp>
        <p:nvSpPr>
          <p:cNvPr id="3" name="2 Marcador de contenido"/>
          <p:cNvSpPr>
            <a:spLocks noGrp="1"/>
          </p:cNvSpPr>
          <p:nvPr>
            <p:ph idx="1"/>
          </p:nvPr>
        </p:nvSpPr>
        <p:spPr>
          <a:xfrm>
            <a:off x="457200" y="1600200"/>
            <a:ext cx="4043362" cy="4900634"/>
          </a:xfrm>
        </p:spPr>
        <p:txBody>
          <a:bodyPr>
            <a:normAutofit fontScale="70000" lnSpcReduction="20000"/>
          </a:bodyPr>
          <a:lstStyle/>
          <a:p>
            <a:pPr lvl="0" algn="just">
              <a:buBlip>
                <a:blip r:embed="rId2"/>
              </a:buBlip>
            </a:pPr>
            <a:r>
              <a:rPr lang="es-MX" dirty="0" smtClean="0"/>
              <a:t>Ampolletas</a:t>
            </a:r>
          </a:p>
          <a:p>
            <a:pPr lvl="0" algn="just">
              <a:buBlip>
                <a:blip r:embed="rId2"/>
              </a:buBlip>
            </a:pPr>
            <a:endParaRPr lang="es-MX" dirty="0"/>
          </a:p>
          <a:p>
            <a:pPr lvl="0" algn="just">
              <a:buBlip>
                <a:blip r:embed="rId2"/>
              </a:buBlip>
            </a:pPr>
            <a:r>
              <a:rPr lang="es-MX" dirty="0"/>
              <a:t>Viales: son recipientes de una sola dosis o de dosis múltiples los cuales se llenan en una máquina que libera cantidades medidas de principio activo</a:t>
            </a:r>
            <a:r>
              <a:rPr lang="es-MX" dirty="0" smtClean="0"/>
              <a:t>.</a:t>
            </a:r>
          </a:p>
          <a:p>
            <a:pPr lvl="0" algn="just">
              <a:buBlip>
                <a:blip r:embed="rId2"/>
              </a:buBlip>
            </a:pPr>
            <a:endParaRPr lang="es-MX" dirty="0"/>
          </a:p>
          <a:p>
            <a:pPr lvl="0" algn="just">
              <a:buBlip>
                <a:blip r:embed="rId2"/>
              </a:buBlip>
            </a:pPr>
            <a:r>
              <a:rPr lang="es-MX" dirty="0"/>
              <a:t>Tapón de hule: está hecho de polímeros con </a:t>
            </a:r>
            <a:r>
              <a:rPr lang="es-MX" dirty="0" err="1"/>
              <a:t>vulcanizantes</a:t>
            </a:r>
            <a:r>
              <a:rPr lang="es-MX" dirty="0"/>
              <a:t> y antioxidantes</a:t>
            </a:r>
            <a:r>
              <a:rPr lang="es-MX" dirty="0" smtClean="0"/>
              <a:t>.</a:t>
            </a:r>
          </a:p>
          <a:p>
            <a:pPr lvl="0" algn="just">
              <a:buBlip>
                <a:blip r:embed="rId2"/>
              </a:buBlip>
            </a:pPr>
            <a:endParaRPr lang="es-MX" dirty="0"/>
          </a:p>
          <a:p>
            <a:pPr lvl="0" algn="just">
              <a:buBlip>
                <a:blip r:embed="rId2"/>
              </a:buBlip>
            </a:pPr>
            <a:r>
              <a:rPr lang="es-MX" dirty="0"/>
              <a:t>Cápsula de aluminio.</a:t>
            </a:r>
          </a:p>
          <a:p>
            <a:endParaRPr lang="es-MX" dirty="0"/>
          </a:p>
        </p:txBody>
      </p:sp>
      <p:pic>
        <p:nvPicPr>
          <p:cNvPr id="34818" name="Picture 2" descr="http://www.medi-estetix.com/images/ampolletas%20algagene.jpg"/>
          <p:cNvPicPr>
            <a:picLocks noChangeAspect="1" noChangeArrowheads="1"/>
          </p:cNvPicPr>
          <p:nvPr/>
        </p:nvPicPr>
        <p:blipFill>
          <a:blip r:embed="rId3"/>
          <a:srcRect/>
          <a:stretch>
            <a:fillRect/>
          </a:stretch>
        </p:blipFill>
        <p:spPr bwMode="auto">
          <a:xfrm>
            <a:off x="5929322" y="1785926"/>
            <a:ext cx="1714512" cy="2381266"/>
          </a:xfrm>
          <a:prstGeom prst="rect">
            <a:avLst/>
          </a:prstGeom>
          <a:ln>
            <a:noFill/>
          </a:ln>
          <a:effectLst>
            <a:outerShdw blurRad="292100" dist="139700" dir="2700000" algn="tl" rotWithShape="0">
              <a:srgbClr val="333333">
                <a:alpha val="65000"/>
              </a:srgbClr>
            </a:outerShdw>
          </a:effectLst>
        </p:spPr>
      </p:pic>
      <p:pic>
        <p:nvPicPr>
          <p:cNvPr id="34820" name="Picture 4" descr="https://encrypted-tbn3.gstatic.com/images?q=tbn:ANd9GcT8ZjZ5F7Lut29StzgUgNe86vDWq9CockZxhfVfATKn1GBrXEoO0HXaVfTN"/>
          <p:cNvPicPr>
            <a:picLocks noChangeAspect="1" noChangeArrowheads="1"/>
          </p:cNvPicPr>
          <p:nvPr/>
        </p:nvPicPr>
        <p:blipFill>
          <a:blip r:embed="rId4"/>
          <a:srcRect/>
          <a:stretch>
            <a:fillRect/>
          </a:stretch>
        </p:blipFill>
        <p:spPr bwMode="auto">
          <a:xfrm>
            <a:off x="5500694" y="4214818"/>
            <a:ext cx="2028825" cy="225742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2034474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57224" y="2500306"/>
            <a:ext cx="7643866" cy="928694"/>
          </a:xfrm>
        </p:spPr>
        <p:txBody>
          <a:bodyPr>
            <a:normAutofit fontScale="70000" lnSpcReduction="20000"/>
          </a:bodyPr>
          <a:lstStyle/>
          <a:p>
            <a:pPr algn="just">
              <a:buNone/>
            </a:pPr>
            <a:r>
              <a:rPr lang="es-MX" dirty="0" smtClean="0"/>
              <a:t>     Son </a:t>
            </a:r>
            <a:r>
              <a:rPr lang="es-MX" dirty="0"/>
              <a:t>aquellas soluciones que en un medio acuoso contienen uno o más principios activos y cuya finalidad es la aplicación tópica en los ojos en forma de gotas.</a:t>
            </a:r>
          </a:p>
          <a:p>
            <a:endParaRPr lang="es-MX" dirty="0"/>
          </a:p>
        </p:txBody>
      </p:sp>
      <p:sp>
        <p:nvSpPr>
          <p:cNvPr id="4" name="3 Rectángulo"/>
          <p:cNvSpPr/>
          <p:nvPr/>
        </p:nvSpPr>
        <p:spPr>
          <a:xfrm>
            <a:off x="857224" y="285728"/>
            <a:ext cx="7335470" cy="1754326"/>
          </a:xfrm>
          <a:prstGeom prst="rect">
            <a:avLst/>
          </a:prstGeom>
          <a:noFill/>
        </p:spPr>
        <p:txBody>
          <a:bodyPr wrap="square" lIns="91440" tIns="45720" rIns="91440" bIns="45720">
            <a:spAutoFit/>
          </a:bodyPr>
          <a:lstStyle/>
          <a:p>
            <a:pPr algn="ctr"/>
            <a:r>
              <a:rPr lang="es-MX"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SOLUCIONES </a:t>
            </a:r>
            <a:endParaRPr lang="es-MX"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a:p>
            <a:pPr algn="ctr"/>
            <a:r>
              <a:rPr lang="es-MX" sz="54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OFTÁLMICAS </a:t>
            </a:r>
            <a:r>
              <a:rPr lang="es-MX"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O COLIRIOS</a:t>
            </a:r>
          </a:p>
        </p:txBody>
      </p:sp>
      <p:pic>
        <p:nvPicPr>
          <p:cNvPr id="33794" name="Picture 2" descr="http://santgar.com/sites/santgar.com/files/styles/large_product_zoom/public/new_med_indovetFR.jpg?itok=ReB1WXfY"/>
          <p:cNvPicPr>
            <a:picLocks noChangeAspect="1" noChangeArrowheads="1"/>
          </p:cNvPicPr>
          <p:nvPr/>
        </p:nvPicPr>
        <p:blipFill>
          <a:blip r:embed="rId2"/>
          <a:srcRect l="35654" t="7979" r="35059" b="13829"/>
          <a:stretch>
            <a:fillRect/>
          </a:stretch>
        </p:blipFill>
        <p:spPr bwMode="auto">
          <a:xfrm>
            <a:off x="5929322" y="3714752"/>
            <a:ext cx="1357322" cy="2891686"/>
          </a:xfrm>
          <a:prstGeom prst="rect">
            <a:avLst/>
          </a:prstGeom>
          <a:ln>
            <a:noFill/>
          </a:ln>
          <a:effectLst>
            <a:outerShdw blurRad="292100" dist="139700" dir="2700000" algn="tl" rotWithShape="0">
              <a:srgbClr val="333333">
                <a:alpha val="65000"/>
              </a:srgbClr>
            </a:outerShdw>
          </a:effectLst>
        </p:spPr>
      </p:pic>
      <p:pic>
        <p:nvPicPr>
          <p:cNvPr id="33796" name="Picture 4" descr="http://cdn.larepublica.pe/sites/default/files/imagecache/img_noticia_640x384/imagen/2011/05/25/colirio.jpg"/>
          <p:cNvPicPr>
            <a:picLocks noChangeAspect="1" noChangeArrowheads="1"/>
          </p:cNvPicPr>
          <p:nvPr/>
        </p:nvPicPr>
        <p:blipFill>
          <a:blip r:embed="rId3"/>
          <a:srcRect/>
          <a:stretch>
            <a:fillRect/>
          </a:stretch>
        </p:blipFill>
        <p:spPr bwMode="auto">
          <a:xfrm>
            <a:off x="1857356" y="4000504"/>
            <a:ext cx="2999543" cy="235745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98771159"/>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a:t>Producen efecto:</a:t>
            </a:r>
            <a:br>
              <a:rPr lang="es-MX" b="1" dirty="0"/>
            </a:br>
            <a:endParaRPr lang="es-MX" b="1" dirty="0"/>
          </a:p>
        </p:txBody>
      </p:sp>
      <p:sp>
        <p:nvSpPr>
          <p:cNvPr id="3" name="2 Marcador de contenido"/>
          <p:cNvSpPr>
            <a:spLocks noGrp="1"/>
          </p:cNvSpPr>
          <p:nvPr>
            <p:ph idx="1"/>
          </p:nvPr>
        </p:nvSpPr>
        <p:spPr>
          <a:xfrm>
            <a:off x="500034" y="1785926"/>
            <a:ext cx="2828916" cy="3900502"/>
          </a:xfrm>
        </p:spPr>
        <p:txBody>
          <a:bodyPr>
            <a:normAutofit fontScale="70000" lnSpcReduction="20000"/>
          </a:bodyPr>
          <a:lstStyle/>
          <a:p>
            <a:pPr lvl="0">
              <a:buBlip>
                <a:blip r:embed="rId2"/>
              </a:buBlip>
            </a:pPr>
            <a:r>
              <a:rPr lang="es-MX" dirty="0" smtClean="0"/>
              <a:t>Midriático</a:t>
            </a:r>
          </a:p>
          <a:p>
            <a:pPr lvl="0">
              <a:buBlip>
                <a:blip r:embed="rId2"/>
              </a:buBlip>
            </a:pPr>
            <a:endParaRPr lang="es-MX" dirty="0"/>
          </a:p>
          <a:p>
            <a:pPr lvl="0">
              <a:buBlip>
                <a:blip r:embed="rId2"/>
              </a:buBlip>
            </a:pPr>
            <a:r>
              <a:rPr lang="es-MX" dirty="0" err="1" smtClean="0"/>
              <a:t>Miótico</a:t>
            </a:r>
            <a:endParaRPr lang="es-MX" dirty="0" smtClean="0"/>
          </a:p>
          <a:p>
            <a:pPr lvl="0">
              <a:buBlip>
                <a:blip r:embed="rId2"/>
              </a:buBlip>
            </a:pPr>
            <a:endParaRPr lang="es-MX" dirty="0"/>
          </a:p>
          <a:p>
            <a:pPr lvl="0">
              <a:buBlip>
                <a:blip r:embed="rId2"/>
              </a:buBlip>
            </a:pPr>
            <a:r>
              <a:rPr lang="es-MX" dirty="0" smtClean="0"/>
              <a:t>Antiinflamatorio</a:t>
            </a:r>
          </a:p>
          <a:p>
            <a:pPr lvl="0">
              <a:buBlip>
                <a:blip r:embed="rId2"/>
              </a:buBlip>
            </a:pPr>
            <a:endParaRPr lang="es-MX" dirty="0"/>
          </a:p>
          <a:p>
            <a:pPr lvl="0">
              <a:buBlip>
                <a:blip r:embed="rId2"/>
              </a:buBlip>
            </a:pPr>
            <a:r>
              <a:rPr lang="es-MX" dirty="0" err="1" smtClean="0"/>
              <a:t>Antiinfeccioso</a:t>
            </a:r>
            <a:endParaRPr lang="es-MX" dirty="0" smtClean="0"/>
          </a:p>
          <a:p>
            <a:pPr lvl="0">
              <a:buBlip>
                <a:blip r:embed="rId2"/>
              </a:buBlip>
            </a:pPr>
            <a:endParaRPr lang="es-MX" dirty="0"/>
          </a:p>
          <a:p>
            <a:pPr lvl="0">
              <a:buBlip>
                <a:blip r:embed="rId2"/>
              </a:buBlip>
            </a:pPr>
            <a:r>
              <a:rPr lang="es-MX" dirty="0" smtClean="0"/>
              <a:t>Anestésico</a:t>
            </a:r>
          </a:p>
          <a:p>
            <a:pPr lvl="0">
              <a:buBlip>
                <a:blip r:embed="rId2"/>
              </a:buBlip>
            </a:pPr>
            <a:endParaRPr lang="es-MX" dirty="0"/>
          </a:p>
          <a:p>
            <a:pPr lvl="0">
              <a:buBlip>
                <a:blip r:embed="rId2"/>
              </a:buBlip>
            </a:pPr>
            <a:r>
              <a:rPr lang="es-MX" dirty="0"/>
              <a:t>Diagnóstico</a:t>
            </a:r>
          </a:p>
          <a:p>
            <a:pPr>
              <a:buNone/>
            </a:pPr>
            <a:endParaRPr lang="es-MX" dirty="0"/>
          </a:p>
        </p:txBody>
      </p:sp>
      <p:pic>
        <p:nvPicPr>
          <p:cNvPr id="32770" name="Picture 2" descr="http://www.oftalmo.com/seo/archivos/maquetas/4/167416D0-BBAB-0C09-62A2-0000254CCEA4/f09-02.jpg"/>
          <p:cNvPicPr>
            <a:picLocks noChangeAspect="1" noChangeArrowheads="1"/>
          </p:cNvPicPr>
          <p:nvPr/>
        </p:nvPicPr>
        <p:blipFill>
          <a:blip r:embed="rId3"/>
          <a:srcRect/>
          <a:stretch>
            <a:fillRect/>
          </a:stretch>
        </p:blipFill>
        <p:spPr bwMode="auto">
          <a:xfrm>
            <a:off x="5643570" y="1571612"/>
            <a:ext cx="2571728" cy="1701627"/>
          </a:xfrm>
          <a:prstGeom prst="rect">
            <a:avLst/>
          </a:prstGeom>
          <a:ln>
            <a:noFill/>
          </a:ln>
          <a:effectLst>
            <a:outerShdw blurRad="292100" dist="139700" dir="2700000" algn="tl" rotWithShape="0">
              <a:srgbClr val="333333">
                <a:alpha val="65000"/>
              </a:srgbClr>
            </a:outerShdw>
          </a:effectLst>
        </p:spPr>
      </p:pic>
      <p:sp>
        <p:nvSpPr>
          <p:cNvPr id="32772" name="AutoShape 4" descr="data:image/jpeg;base64,/9j/4AAQSkZJRgABAQAAAQABAAD/2wCEAAkGBxQSEBUUExQUFBUVFRUVFBYUFBAUFBcUFBQWFxQUFBQYHCggGBolHBUUITEhJSkrLi4uFx8zODMsNygtLisBCgoKDg0OGBAQFywcHBwsLCwsLCwsLCwsLCwsLCwsLCwsLCwsLCwsLCwsLDcsLCwsLDcsKzc3KysrNysrNysrLP/AABEIAMABAAMBIgACEQEDEQH/xAAbAAACAwEBAQAAAAAAAAAAAAAEBQIDBgEHAP/EAD4QAAEDAgQDBgMFBgUFAAAAAAEAAgMEEQUSITFBUWEGEyJxgZEyobEjUsHR4QcUQmJy8BUzgrLCFkNTY5L/xAAZAQADAQEBAAAAAAAAAAAAAAABAgMEAAX/xAAhEQACAgICAwEBAQAAAAAAAAAAAQIRAyESMQQTQSJhUf/aAAwDAQACEQMRAD8A9LjjV7WLrGq1rVpbMiRWGruVWEL6yWxqKcqg9iIsoPCKYGgSSJIcbwWGdtpGNdyNrOHk5aZ7UFURplNoDieLYz2NnimDYgZWvPhIABHR/Aeae4N+z9os6pfc/wDjZo3/AFP3PpZbyphV2HU7XDMdTxB4FbIeTapmecGhbR4aGMywxtY3oA0ep4pvh9KWtAzXte5RD230Q9FVNc5zWEHKQDbYHldLPJejow+hT41T3aLUTGpWPQIY1S9iPLFXIxdyDQucFVFbNroj3sQssF9RuNQklJUNGOweoaQVyKUqqSZzf8wW6jVvvwRcNPYX4lZ0rLvRx0tgs9WYi6Z5YNALOH8w1BTPFZcrSBuQfYbpHLSkAFp8QNx5HcFUUNCct0XZAAoNivqrTqVKU2CclYPM42sEkdTWJHFP42XKuw3Ce8kLj8IPuqQlxOavQN2ewcvOZw0HzK1bYwNkVDCGtsOCpvqs858nZVKkCyuULq6qj4quOO7boIDIEqp8d1zvLKyLVGxWahj1aHJZHUIhk65joMDl8XIdsqmHIBLQVxyhdfXXHHHKmRqtKg4rjgGdiBbIY35uGzh05po9qCmjumToVozXaDtQXXji8LdQXbOd0HIILsxjLYHHNqHFtyP4bX/NAdtcOMX2zQSz/uAbjk7yWdpapxHhIHnv+Sk27s0RUXGj22jrWu+Egjobop8gXhYzg3a8tdzFx9FXX1NQ8ZXzPcORc6yLyMX1I9YxjthTQaOeHO+6zxH8gsvW/tNF7RQEjm94b8gCsLDQG23oiWYeLcfySOTZSMEh5N27qnHwiNvkCfqoDtdWc2f/AAl8FHY2PuimwaFK2yiih1gHaSeadscjWEO3cLttYX24rbTT2XmtICwhw3BBHotlDWd8BbQAa+ZTQdk8mOtgVXUZn38z63tZDvnUauJzHni12p6O/VDSvyi54LUnoxtbLJ5iGOy/EhqSZzn7uy21zc+iEyOcSWEHNsb7JxR0uoBQ7GqhrhlKXnpxK0UMYaLAIWiAa0AcESHaqcpWMolkDwTZUzwEXXamAts4IunnDhrulsahMM2yhDVFr8rha6dSBrR1OwQooc7sxsiKD1NMCuwU54BNY6Jo6q0RpgUZUYmANVfT4qDxWMnkJQMtQW8UjkOo2enxVoPFGR1K8Xm7SzROGUgjiCmdB+0Ej/MjPm03+RCssUnG6EcknR682RdzLEUPbaneNH2P3XeE/PdaOhxBsjA5p3+R5FJTXYRpmXxVAkVocgcQe1DyMRzVCWNdZ1CmamDgQQCDoQdiDwXn2OdlTTkvjBdCdS0fFH+bV6cI1x8K57DFtHjsTG8CT1REdO3z81pe0nZzLeWBoB3ewcereR6LKxVVyovRpi0w1lK0DT0VscNlXHJdSD7JLKJIIEItdc7kKAnVrZUjkWUUdhprm3r6J5hzMrPU+4RGGYcBAHHeQX8m8PfVDTRFrzY6EDTqOPsrwVKzNklcq/w7mDjY7pLXwB7sgcWkagjjwIRleHZfDv8Ah06rmFmQtGcAnkRsnUiUoA9BQCMW48U3p6c268FYAL7aoxugS5Mq6R0MT7ZKAkWRzbpZPOGi6WVOOvb8Jt7KfsQ/pZs21bWts/TzKQY92hLWEU7Re2rjw/pCy8mIOkN3OJ8yjaY3GvHql9uyiw6I9jIzJPJM4l3hDRmJNiSS6xPkFvqcrzyZtZEctG1pDjmPhaS0+ZOyupqDGZDfvWM9Y/oAVoi7RklGns9IsuErJ0eDYm3WSuYByMXeD/in8NQQ0B13ni4NDGnybc/VOhG6PMqyVx3P0HyCU1DU6qWpXUhSLRMriJOc3BHK+iEzr0CpodLEX04pHVYOwna3lotOPzOK4slLDbszrH2IPIg+xXq1FVujcS3Y624LBnss5w+zkBPJ+nzC2hFiR5KjyxydEpRlE0lHjbXaE5TyJ+hTeGpC80xM6eZP6ITCcZqIzcOzM+6/Ueh3CzTdMtBWj19sytZKsLQ9q2O+MGM9dW+jgnEGNMcNHA+RSchuLNEW3XLJSMVbzHuqZscYP4h7ocg8RhVt0PJeG9oKnJWShuwfw+a2+Pdt2i7IvtJDcANNwDzcVkKSgYwkzHNI+5IsS4k9AlbspGDPqXEri6LbXNP93VhwsAZrED+cBv1KXVNBxHDi03+iDQ6kNGT3VzHrPlzmdQjqSruotUXi7PTMExAOgAOpDberd/wPqqy4P1GvTiFncGrjDruHbg9E/ppYnHM1wbzB0+afHni/zZPL48o/quyh9Mq6qTuWXO526o+pxKKIXc9vo4EnyAWExfGnTPudBs0ch+apOSS0TxxbexxDiXiuU+E+YA9F54yVxTahxJ7Ra9xy/IrNuzW+tDfFayxtfdZ6eouSrayozegSiabXXRMkTboMjmLjpoAm9DLb+Lpz+ay373wGyvgxDXUgeqbiKpHp2EzAOBHMctuK20VNfdzj/qP4LyDBMbY0jNIy39WvnZeyUkgc0EEEEAgjUG44KsOjNlSbskygjGuRp8xf6rrqZt7WsCNQNvNXgr4p7FpHilS1LXNu9o5uA9yntVCOLh5DVKY2/as/rb/uCAYmjq6RJKukWzqKdKaqlWdjGcpxYphPz6AqyKgzO5AblRqXgvDBtbL+q0+PF9kM0l0KMSGZp5A29wbr6mpbMvzVs9MWgi9xuPxRrGARgHfUpsvY+HoWOjCl/h7T08t13co6ArPZpoz1XQyNcQJX28yktXRPd8Tnu8y4j2W1qACNUslp73QTC4izA6RsYLgDcdBbotfSUbaWmdO8ZnkZiep2A6apHBAQ12psbXHlxWtrqfvafIdGubrw4KkWrFmnxVHkGJ1ks8hc9xP0HQBDRyPjdcEhPqqj7kvGW5GXITc8fF090BBD3jrFpTskmxlA8yR5uPFRpiC7Thum9DhndssTY8uiWsyx1BNi4EHYXAI2J6brJkfaR6WKCpNj0Yg1rfENOGtiOiR4hXmUm2jeA/EqmVxebHQcB06oiClCjixV+mPny3+UURONrIykp8x1V8FI22iPpYbKspEYRso/dlY2O26JDV9ZJZXigJ9OSqpKASCxu08CPxHFM2aqbYwCipNCvHZmTgpa6z9b7G5sUzocHZe2Rp+aeCxGuqup2hp29QqKdkZY6Bf+nI3DRgHlotl2dwowBuQuLXcMzmDToLhLqR7SFp8FlDmgA3y/RaMLV7MXkqVWhtBM62wHuVd4jx9lCMK8KrozxbZ5TVUnJJpRle08nNPsQtVUtCSYlTXBslZWOjczx6lLpoU4i8UbXc2tPuAhKiNSUOTHcqQnqsoHLTVIaqOz29U3xLTdJqmf7RnmtkVSMbdsGmlBmLdwBb56q1sl233SeaW0rhxufa6PpJczB0WfIa8WiMW580Q2RDPNlUJNVnNSLqh+qi54sqamTRDNeuCFiazXaXv/AHomWF4mWtIeMwPHiElLbt3QcU7mG3Vdv4MmumbCetiLP4NddhdLO9jzaNB36JYKtrvjZ6qt74R97yuucpDwxY72wqqrSfC3j/e6X1LxG227jufwXZMSDRZjR+PulMrnOOqRQbeyk8sYqolkDruTuGOzQleGQ3dc8E5BXTdEobPmv1sEWw8EJGr4gBrxKm0WToIOyqcVW9yqzXKZRO5BedTa9CsuTYJzh2FPdvYee/oEyx2JPMkimN990TEbaHUfRD4mGiTKNLcRxVcT3jZxXcKE9nJDEgjUG4RtDiLo3Bzd+XMckpjrbaOHmr2kEXC62noNKSpnoeFYtHMPCbO4tO/pzTVi8ugkIIINiDcEbrdYFjAlGV+j/k79Vohl5dmLL4/B2jNyNQk1FdNGx21Op5cl8Qq9kD7B6+wETwRYeF/C33TyRdTMBogHhVubyTRpCztizEn5nLP4gLEdFqpae6S4pRG2yeySTsy9UftHHibIvDJbMI5G35JZWGzwPl6ovDXAmQG26hJWaYaCZ3qhzlOcAacOCpMbjs0nyBKg4s1RkiMrlxjlyWNw+Jrm+YI+qdYZ2WmkyudZjHC+bc24eFcoNhc0hXdF0/Z6eXUMyjm7w/qt1h2AxRfC25+87U/omzKdVUCMspjMO7HkX7x4N2kWaDoTxuUTH2Dht4nPd6gfQLZNjspWRpC82YWs7DQ28Be0+eYeyw2OYW+mfZ1je+Vw2K9prJgFh+3Za6Cx+K4LfNJIeLdmSohZoA/sokuNkLTNsFfK+yzy7Ni0jolsNVNk1t0rdPd1uSt7wlFL6Buw59QDsi2Uxu1g+N2p6BL6Vljc8PqneAM0fK7fYfiqxQk2yqpo8jg0G5G56qXfybF7veysqptQ4cUO+oRf8EX9CAwK6MW1CXNnRtLPfgpOysQssztI2dwvxVFC8tdY8dE7p6S7bhCT0dze2o+aPG0BZFdFrorFXQSFpuOGqKiiD2i+htZCths4g8CklGtoeM1LTGgevi9D51LMtx5RPMuAqF1IIBOyOsNNSdlVDTW1JuVdxuu3QsJW2laCTlFzxsL+65+7NJuWg+YCIuurrOKIqRubNlbfhoNEU1q41XRhFBsDxSjzxjQGzmkgi9xfVMoY9FONullfGyyICLIlcGqTQp2XHFbgh5pLBXTOss/juKtiYXONgEjY0VZRi+INjYXvOi86q6t1RJmdo0fCOXXzVuI4g+qfd2jB8LfxKlHGoSka8eP6yHd2QNdLYJpLoElxMqZdgNO67k0pob6pTRO1T3DngXuqMSOwyOAd2TzNvYI6eIshaL8Ln1UYo/smc3OcfTQBA9rsQIf3TP4bX9AjFMSTR2erDrNG4Gq+iNwsiyQ3vdNMKryHZXbc1RIlY7aUTSOsUKdCi4gkZRGqwmayb1FLms7iN+o5rL0M1wAtTh1UHstvbRNAnk07Mv2hxZ1PMxrWgtv4zyHIJo+Zrn3HED6IXH6EOJ01KAweQ3yHS23lyQnHQ2OWx01ynmQwcphy0UYFIvupXVAK6XINBTLgVK6oDl0PQCmEtKm0oZr1awoUNYS1EMCHjKIYUQWXsCtCoa5WZ0TrLwVJz0N3iqln0XM5HKyawK8u7QVRqpv/AFsOg+87mei0PaDF+9vFGdNnu/4hJ4qa2yzzkbMOIAEVgp3FlfOzVDFqztmuqJSbJFiCcOKW1bLlNESTFIbY3TKnffbdRMIsisBgtO0kXa3xEcNNgVXsmnxNO9ze8Y3gxrW+o3+azOMUpMj3E8z7o6ikc6Uk9Xfkgq2Uuc7qfkE60T70JYqZEGltYhGsj1RX7vfRcmBxJUr8zQfdGslA3KCbTOaF2OlPE3XNHIN/xENvY6lPux1U8vy6kb8Tbqs9HTjktf2bxYRNytZqRY20HquSBJ2hlNKyYuDeBsf6lnqqnLX3G4Woo4s1xYNvy5oOtp81zxG6o0Ti6AgF0hUNnU/3pvEqujCiwrgK62RrtiCukIDHA5dBULqV0KOsta5XxOQwKsY5dQyYaxyta9AiSyEqMdhZu8E8m6n5JW0h4xbHwevu+WOqu1p2jjJ6uNvkEomxaolNi8gcm+EfLVI8iReOBs3FdjMUXxvAPLc+wWbxDGXz+Fl42cSfid+QSSipsxNhsbEne6dU1FbUqMslmiGBLsphgsLDQKxx0sETI3RDSGw0UW7NSVAU7UE91kbPqgpCgcymcpe593Iirk0VELFREpFjmI+ii7uIu4vNh5DdDtjuQBuUZVt4AizB7np1VIkpP4WU9mse+2+gSghHVkuVrWctT5oK90WckQazirXSFuq5GiGHRcgM+pK4ZgCnXdi2iTGFh4C6vZUuAsCmbAkGliKoKlrDclJTK47ldaxCwtHomC4gyR9gfI9UZiEWV1+e/msJhMpY4EcNV6M9wliDhs4a9CqJ2RlGmYFzlW5WPCiWqjMkQdxspNxaRn8w5H812RiGljUy6odYFiQqZhFYRvIJbc3a4jhe2hWhOAyc2+5XmxzMeHtNnNIc08iNl67gmKtqoGyjQnR45PHxBVxuzP5EXHaM/ilMYIy8+K3D9Vha/tPNs0hnkPxK9G7aSBtM7rp7C68dqH3suy6D4z5LY7pqt0sTi9znHTclVsjBUcF1id0I+iOZFYrNkejdiWzsFOiKRl3lvJEU7PVG08Lb3tqs9mpI7HTAbBWvCIyaLjigx0Cvbol86YTPQcw4oDCyUoKTqmFQEvnbdFIRgL23KsjjsVeI9FA6KhOwik0Oblt5rkTg51zsNT6bKurlytt/d1CMeEDidT+AVUR7K6gkknmoMVsjVABAJ9ZSZJZRc1RjbZCwoI6qUQ181yFw2Xx3uijugyOJXCOyqhmXZagBNQtl7DZa7shiW8Ttjt5rzyfEAFbh+LubIHDgborQstmjyLvdqxgVoCu0YYgjo1VJCmGRQMaRoomI6mBM+xGJdxUd274JrN6B4+E+u3soVESVVDCNtCNQeRGxCVOnZRpTi0zUduMWHeNpxrfNm/qtoF5nM3WyZYjVl07Xk6ggn0KFxaPLKQNtx5FdKXI7HjUFQXgbrMf6FM6clJ8Df4nNPFv0KcU6jk6NGLsbUgsmELNbpXFwTSBZ12avgY0XVLmW3VjSoyEJgIDlF+CFmCNe5A1J0SjiyqKDLUXOFQ3RMhWVyMsEI51vRFVE6W1r9Le6rEhLWjjXZ367DUoxgvc+qFp4rM6uPyCMvZOIccqsqsKjdK2E5ZVuNlN0iGlqAF1DWXsfqOCsqZg0XSZ9S5x00CJhiLhbdOkJJnDXuJsFNpLtyvpYAACrYgiAgIVOMWKuLVVJouO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2774" name="AutoShape 6" descr="data:image/jpeg;base64,/9j/4AAQSkZJRgABAQAAAQABAAD/2wCEAAkGBxQSEBUUExQUFBUVFRUVFBYUFBAUFBcUFBQWFxQUFBQYHCggGBolHBUUITEhJSkrLi4uFx8zODMsNygtLisBCgoKDg0OGBAQFywcHBwsLCwsLCwsLCwsLCwsLCwsLCwsLCwsLCwsLCwsLDcsLCwsLDcsKzc3KysrNysrNysrLP/AABEIAMABAAMBIgACEQEDEQH/xAAbAAACAwEBAQAAAAAAAAAAAAAEBQIDBgEHAP/EAD4QAAEDAgQDBgMFBgUFAAAAAAEAAgMEEQUSITFBUWEGEyJxgZEyobEjUsHR4QcUQmJy8BUzgrLCFkNTY5L/xAAZAQADAQEBAAAAAAAAAAAAAAABAgMEAAX/xAAhEQACAgICAwEBAQAAAAAAAAAAAQIRAyESMQQTQSJhUf/aAAwDAQACEQMRAD8A9LjjV7WLrGq1rVpbMiRWGruVWEL6yWxqKcqg9iIsoPCKYGgSSJIcbwWGdtpGNdyNrOHk5aZ7UFURplNoDieLYz2NnimDYgZWvPhIABHR/Aeae4N+z9os6pfc/wDjZo3/AFP3PpZbyphV2HU7XDMdTxB4FbIeTapmecGhbR4aGMywxtY3oA0ep4pvh9KWtAzXte5RD230Q9FVNc5zWEHKQDbYHldLPJejow+hT41T3aLUTGpWPQIY1S9iPLFXIxdyDQucFVFbNroj3sQssF9RuNQklJUNGOweoaQVyKUqqSZzf8wW6jVvvwRcNPYX4lZ0rLvRx0tgs9WYi6Z5YNALOH8w1BTPFZcrSBuQfYbpHLSkAFp8QNx5HcFUUNCct0XZAAoNivqrTqVKU2CclYPM42sEkdTWJHFP42XKuw3Ce8kLj8IPuqQlxOavQN2ewcvOZw0HzK1bYwNkVDCGtsOCpvqs858nZVKkCyuULq6qj4quOO7boIDIEqp8d1zvLKyLVGxWahj1aHJZHUIhk65joMDl8XIdsqmHIBLQVxyhdfXXHHHKmRqtKg4rjgGdiBbIY35uGzh05po9qCmjumToVozXaDtQXXji8LdQXbOd0HIILsxjLYHHNqHFtyP4bX/NAdtcOMX2zQSz/uAbjk7yWdpapxHhIHnv+Sk27s0RUXGj22jrWu+Egjobop8gXhYzg3a8tdzFx9FXX1NQ8ZXzPcORc6yLyMX1I9YxjthTQaOeHO+6zxH8gsvW/tNF7RQEjm94b8gCsLDQG23oiWYeLcfySOTZSMEh5N27qnHwiNvkCfqoDtdWc2f/AAl8FHY2PuimwaFK2yiih1gHaSeadscjWEO3cLttYX24rbTT2XmtICwhw3BBHotlDWd8BbQAa+ZTQdk8mOtgVXUZn38z63tZDvnUauJzHni12p6O/VDSvyi54LUnoxtbLJ5iGOy/EhqSZzn7uy21zc+iEyOcSWEHNsb7JxR0uoBQ7GqhrhlKXnpxK0UMYaLAIWiAa0AcESHaqcpWMolkDwTZUzwEXXamAts4IunnDhrulsahMM2yhDVFr8rha6dSBrR1OwQooc7sxsiKD1NMCuwU54BNY6Jo6q0RpgUZUYmANVfT4qDxWMnkJQMtQW8UjkOo2enxVoPFGR1K8Xm7SzROGUgjiCmdB+0Ej/MjPm03+RCssUnG6EcknR682RdzLEUPbaneNH2P3XeE/PdaOhxBsjA5p3+R5FJTXYRpmXxVAkVocgcQe1DyMRzVCWNdZ1CmamDgQQCDoQdiDwXn2OdlTTkvjBdCdS0fFH+bV6cI1x8K57DFtHjsTG8CT1REdO3z81pe0nZzLeWBoB3ewcereR6LKxVVyovRpi0w1lK0DT0VscNlXHJdSD7JLKJIIEItdc7kKAnVrZUjkWUUdhprm3r6J5hzMrPU+4RGGYcBAHHeQX8m8PfVDTRFrzY6EDTqOPsrwVKzNklcq/w7mDjY7pLXwB7sgcWkagjjwIRleHZfDv8Ah06rmFmQtGcAnkRsnUiUoA9BQCMW48U3p6c268FYAL7aoxugS5Mq6R0MT7ZKAkWRzbpZPOGi6WVOOvb8Jt7KfsQ/pZs21bWts/TzKQY92hLWEU7Re2rjw/pCy8mIOkN3OJ8yjaY3GvHql9uyiw6I9jIzJPJM4l3hDRmJNiSS6xPkFvqcrzyZtZEctG1pDjmPhaS0+ZOyupqDGZDfvWM9Y/oAVoi7RklGns9IsuErJ0eDYm3WSuYByMXeD/in8NQQ0B13ni4NDGnybc/VOhG6PMqyVx3P0HyCU1DU6qWpXUhSLRMriJOc3BHK+iEzr0CpodLEX04pHVYOwna3lotOPzOK4slLDbszrH2IPIg+xXq1FVujcS3Y624LBnss5w+zkBPJ+nzC2hFiR5KjyxydEpRlE0lHjbXaE5TyJ+hTeGpC80xM6eZP6ITCcZqIzcOzM+6/Ueh3CzTdMtBWj19sytZKsLQ9q2O+MGM9dW+jgnEGNMcNHA+RSchuLNEW3XLJSMVbzHuqZscYP4h7ocg8RhVt0PJeG9oKnJWShuwfw+a2+Pdt2i7IvtJDcANNwDzcVkKSgYwkzHNI+5IsS4k9AlbspGDPqXEri6LbXNP93VhwsAZrED+cBv1KXVNBxHDi03+iDQ6kNGT3VzHrPlzmdQjqSruotUXi7PTMExAOgAOpDberd/wPqqy4P1GvTiFncGrjDruHbg9E/ppYnHM1wbzB0+afHni/zZPL48o/quyh9Mq6qTuWXO526o+pxKKIXc9vo4EnyAWExfGnTPudBs0ch+apOSS0TxxbexxDiXiuU+E+YA9F54yVxTahxJ7Ra9xy/IrNuzW+tDfFayxtfdZ6eouSrayozegSiabXXRMkTboMjmLjpoAm9DLb+Lpz+ay373wGyvgxDXUgeqbiKpHp2EzAOBHMctuK20VNfdzj/qP4LyDBMbY0jNIy39WvnZeyUkgc0EEEEAgjUG44KsOjNlSbskygjGuRp8xf6rrqZt7WsCNQNvNXgr4p7FpHilS1LXNu9o5uA9yntVCOLh5DVKY2/as/rb/uCAYmjq6RJKukWzqKdKaqlWdjGcpxYphPz6AqyKgzO5AblRqXgvDBtbL+q0+PF9kM0l0KMSGZp5A29wbr6mpbMvzVs9MWgi9xuPxRrGARgHfUpsvY+HoWOjCl/h7T08t13co6ArPZpoz1XQyNcQJX28yktXRPd8Tnu8y4j2W1qACNUslp73QTC4izA6RsYLgDcdBbotfSUbaWmdO8ZnkZiep2A6apHBAQ12psbXHlxWtrqfvafIdGubrw4KkWrFmnxVHkGJ1ks8hc9xP0HQBDRyPjdcEhPqqj7kvGW5GXITc8fF090BBD3jrFpTskmxlA8yR5uPFRpiC7Thum9DhndssTY8uiWsyx1BNi4EHYXAI2J6brJkfaR6WKCpNj0Yg1rfENOGtiOiR4hXmUm2jeA/EqmVxebHQcB06oiClCjixV+mPny3+UURONrIykp8x1V8FI22iPpYbKspEYRso/dlY2O26JDV9ZJZXigJ9OSqpKASCxu08CPxHFM2aqbYwCipNCvHZmTgpa6z9b7G5sUzocHZe2Rp+aeCxGuqup2hp29QqKdkZY6Bf+nI3DRgHlotl2dwowBuQuLXcMzmDToLhLqR7SFp8FlDmgA3y/RaMLV7MXkqVWhtBM62wHuVd4jx9lCMK8KrozxbZ5TVUnJJpRle08nNPsQtVUtCSYlTXBslZWOjczx6lLpoU4i8UbXc2tPuAhKiNSUOTHcqQnqsoHLTVIaqOz29U3xLTdJqmf7RnmtkVSMbdsGmlBmLdwBb56q1sl233SeaW0rhxufa6PpJczB0WfIa8WiMW580Q2RDPNlUJNVnNSLqh+qi54sqamTRDNeuCFiazXaXv/AHomWF4mWtIeMwPHiElLbt3QcU7mG3Vdv4MmumbCetiLP4NddhdLO9jzaNB36JYKtrvjZ6qt74R97yuucpDwxY72wqqrSfC3j/e6X1LxG227jufwXZMSDRZjR+PulMrnOOqRQbeyk8sYqolkDruTuGOzQleGQ3dc8E5BXTdEobPmv1sEWw8EJGr4gBrxKm0WToIOyqcVW9yqzXKZRO5BedTa9CsuTYJzh2FPdvYee/oEyx2JPMkimN990TEbaHUfRD4mGiTKNLcRxVcT3jZxXcKE9nJDEgjUG4RtDiLo3Bzd+XMckpjrbaOHmr2kEXC62noNKSpnoeFYtHMPCbO4tO/pzTVi8ugkIIINiDcEbrdYFjAlGV+j/k79Vohl5dmLL4/B2jNyNQk1FdNGx21Op5cl8Qq9kD7B6+wETwRYeF/C33TyRdTMBogHhVubyTRpCztizEn5nLP4gLEdFqpae6S4pRG2yeySTsy9UftHHibIvDJbMI5G35JZWGzwPl6ovDXAmQG26hJWaYaCZ3qhzlOcAacOCpMbjs0nyBKg4s1RkiMrlxjlyWNw+Jrm+YI+qdYZ2WmkyudZjHC+bc24eFcoNhc0hXdF0/Z6eXUMyjm7w/qt1h2AxRfC25+87U/omzKdVUCMspjMO7HkX7x4N2kWaDoTxuUTH2Dht4nPd6gfQLZNjspWRpC82YWs7DQ28Be0+eYeyw2OYW+mfZ1je+Vw2K9prJgFh+3Za6Cx+K4LfNJIeLdmSohZoA/sokuNkLTNsFfK+yzy7Ni0jolsNVNk1t0rdPd1uSt7wlFL6Buw59QDsi2Uxu1g+N2p6BL6Vljc8PqneAM0fK7fYfiqxQk2yqpo8jg0G5G56qXfybF7veysqptQ4cUO+oRf8EX9CAwK6MW1CXNnRtLPfgpOysQssztI2dwvxVFC8tdY8dE7p6S7bhCT0dze2o+aPG0BZFdFrorFXQSFpuOGqKiiD2i+htZCths4g8CklGtoeM1LTGgevi9D51LMtx5RPMuAqF1IIBOyOsNNSdlVDTW1JuVdxuu3QsJW2laCTlFzxsL+65+7NJuWg+YCIuurrOKIqRubNlbfhoNEU1q41XRhFBsDxSjzxjQGzmkgi9xfVMoY9FONullfGyyICLIlcGqTQp2XHFbgh5pLBXTOss/juKtiYXONgEjY0VZRi+INjYXvOi86q6t1RJmdo0fCOXXzVuI4g+qfd2jB8LfxKlHGoSka8eP6yHd2QNdLYJpLoElxMqZdgNO67k0pob6pTRO1T3DngXuqMSOwyOAd2TzNvYI6eIshaL8Ln1UYo/smc3OcfTQBA9rsQIf3TP4bX9AjFMSTR2erDrNG4Gq+iNwsiyQ3vdNMKryHZXbc1RIlY7aUTSOsUKdCi4gkZRGqwmayb1FLms7iN+o5rL0M1wAtTh1UHstvbRNAnk07Mv2hxZ1PMxrWgtv4zyHIJo+Zrn3HED6IXH6EOJ01KAweQ3yHS23lyQnHQ2OWx01ynmQwcphy0UYFIvupXVAK6XINBTLgVK6oDl0PQCmEtKm0oZr1awoUNYS1EMCHjKIYUQWXsCtCoa5WZ0TrLwVJz0N3iqln0XM5HKyawK8u7QVRqpv/AFsOg+87mei0PaDF+9vFGdNnu/4hJ4qa2yzzkbMOIAEVgp3FlfOzVDFqztmuqJSbJFiCcOKW1bLlNESTFIbY3TKnffbdRMIsisBgtO0kXa3xEcNNgVXsmnxNO9ze8Y3gxrW+o3+azOMUpMj3E8z7o6ikc6Uk9Xfkgq2Uuc7qfkE60T70JYqZEGltYhGsj1RX7vfRcmBxJUr8zQfdGslA3KCbTOaF2OlPE3XNHIN/xENvY6lPux1U8vy6kb8Tbqs9HTjktf2bxYRNytZqRY20HquSBJ2hlNKyYuDeBsf6lnqqnLX3G4Woo4s1xYNvy5oOtp81zxG6o0Ti6AgF0hUNnU/3pvEqujCiwrgK62RrtiCukIDHA5dBULqV0KOsta5XxOQwKsY5dQyYaxyta9AiSyEqMdhZu8E8m6n5JW0h4xbHwevu+WOqu1p2jjJ6uNvkEomxaolNi8gcm+EfLVI8iReOBs3FdjMUXxvAPLc+wWbxDGXz+Fl42cSfid+QSSipsxNhsbEne6dU1FbUqMslmiGBLsphgsLDQKxx0sETI3RDSGw0UW7NSVAU7UE91kbPqgpCgcymcpe593Iirk0VELFREpFjmI+ii7uIu4vNh5DdDtjuQBuUZVt4AizB7np1VIkpP4WU9mse+2+gSghHVkuVrWctT5oK90WckQazirXSFuq5GiGHRcgM+pK4ZgCnXdi2iTGFh4C6vZUuAsCmbAkGliKoKlrDclJTK47ldaxCwtHomC4gyR9gfI9UZiEWV1+e/msJhMpY4EcNV6M9wliDhs4a9CqJ2RlGmYFzlW5WPCiWqjMkQdxspNxaRn8w5H812RiGljUy6odYFiQqZhFYRvIJbc3a4jhe2hWhOAyc2+5XmxzMeHtNnNIc08iNl67gmKtqoGyjQnR45PHxBVxuzP5EXHaM/ilMYIy8+K3D9Vha/tPNs0hnkPxK9G7aSBtM7rp7C68dqH3suy6D4z5LY7pqt0sTi9znHTclVsjBUcF1id0I+iOZFYrNkejdiWzsFOiKRl3lvJEU7PVG08Lb3tqs9mpI7HTAbBWvCIyaLjigx0Cvbol86YTPQcw4oDCyUoKTqmFQEvnbdFIRgL23KsjjsVeI9FA6KhOwik0Oblt5rkTg51zsNT6bKurlytt/d1CMeEDidT+AVUR7K6gkknmoMVsjVABAJ9ZSZJZRc1RjbZCwoI6qUQ181yFw2Xx3uijugyOJXCOyqhmXZagBNQtl7DZa7shiW8Ttjt5rzyfEAFbh+LubIHDgborQstmjyLvdqxgVoCu0YYgjo1VJCmGRQMaRoomI6mBM+xGJdxUd274JrN6B4+E+u3soVESVVDCNtCNQeRGxCVOnZRpTi0zUduMWHeNpxrfNm/qtoF5nM3WyZYjVl07Xk6ggn0KFxaPLKQNtx5FdKXI7HjUFQXgbrMf6FM6clJ8Df4nNPFv0KcU6jk6NGLsbUgsmELNbpXFwTSBZ12avgY0XVLmW3VjSoyEJgIDlF+CFmCNe5A1J0SjiyqKDLUXOFQ3RMhWVyMsEI51vRFVE6W1r9Le6rEhLWjjXZ367DUoxgvc+qFp4rM6uPyCMvZOIccqsqsKjdK2E5ZVuNlN0iGlqAF1DWXsfqOCsqZg0XSZ9S5x00CJhiLhbdOkJJnDXuJsFNpLtyvpYAACrYgiAgIVOMWKuLVVJouOP/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32776" name="Picture 8" descr="http://2.bp.blogspot.com/-_w0rVgYx6eE/TWPhLICsr4I/AAAAAAAAABY/MemLJQGSlNU/s320/Cantal+2.png"/>
          <p:cNvPicPr>
            <a:picLocks noChangeAspect="1" noChangeArrowheads="1"/>
          </p:cNvPicPr>
          <p:nvPr/>
        </p:nvPicPr>
        <p:blipFill>
          <a:blip r:embed="rId4"/>
          <a:srcRect/>
          <a:stretch>
            <a:fillRect/>
          </a:stretch>
        </p:blipFill>
        <p:spPr bwMode="auto">
          <a:xfrm>
            <a:off x="3786182" y="3000372"/>
            <a:ext cx="2571767" cy="1928826"/>
          </a:xfrm>
          <a:prstGeom prst="rect">
            <a:avLst/>
          </a:prstGeom>
          <a:ln>
            <a:noFill/>
          </a:ln>
          <a:effectLst>
            <a:outerShdw blurRad="292100" dist="139700" dir="2700000" algn="tl" rotWithShape="0">
              <a:srgbClr val="333333">
                <a:alpha val="65000"/>
              </a:srgbClr>
            </a:outerShdw>
          </a:effectLst>
        </p:spPr>
      </p:pic>
      <p:pic>
        <p:nvPicPr>
          <p:cNvPr id="32778" name="Picture 10" descr="http://www.qvision.es/blogs/pedro-perez/files/2010/12/epiescleritis2.jpg"/>
          <p:cNvPicPr>
            <a:picLocks noChangeAspect="1" noChangeArrowheads="1"/>
          </p:cNvPicPr>
          <p:nvPr/>
        </p:nvPicPr>
        <p:blipFill>
          <a:blip r:embed="rId5"/>
          <a:srcRect/>
          <a:stretch>
            <a:fillRect/>
          </a:stretch>
        </p:blipFill>
        <p:spPr bwMode="auto">
          <a:xfrm>
            <a:off x="6072198" y="4357694"/>
            <a:ext cx="2543175" cy="180022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1920115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857232"/>
            <a:ext cx="8229600" cy="3328998"/>
          </a:xfrm>
        </p:spPr>
        <p:txBody>
          <a:bodyPr>
            <a:normAutofit fontScale="92500" lnSpcReduction="10000"/>
          </a:bodyPr>
          <a:lstStyle/>
          <a:p>
            <a:pPr algn="just">
              <a:buBlip>
                <a:blip r:embed="rId2"/>
              </a:buBlip>
            </a:pPr>
            <a:r>
              <a:rPr lang="es-MX" sz="2000" b="1" dirty="0" smtClean="0"/>
              <a:t>Dudosa</a:t>
            </a:r>
            <a:r>
              <a:rPr lang="es-MX" sz="2000" b="1" dirty="0"/>
              <a:t>. </a:t>
            </a:r>
            <a:r>
              <a:rPr lang="es-MX" sz="2000" dirty="0"/>
              <a:t>Consiste en un evento </a:t>
            </a:r>
            <a:r>
              <a:rPr lang="es-MX" sz="2000" dirty="0" smtClean="0"/>
              <a:t>que sigue </a:t>
            </a:r>
            <a:r>
              <a:rPr lang="es-MX" sz="2000" dirty="0"/>
              <a:t>una secuencia de tiempo razonable posterior a la administración del medicamento que hace la </a:t>
            </a:r>
            <a:r>
              <a:rPr lang="es-MX" sz="2000" dirty="0" smtClean="0"/>
              <a:t>relación de </a:t>
            </a:r>
            <a:r>
              <a:rPr lang="es-MX" sz="2000" dirty="0"/>
              <a:t>causalidad improbable (pero no </a:t>
            </a:r>
            <a:r>
              <a:rPr lang="es-MX" sz="2000" dirty="0" smtClean="0"/>
              <a:t>imposible.</a:t>
            </a:r>
          </a:p>
          <a:p>
            <a:pPr algn="just">
              <a:buNone/>
            </a:pPr>
            <a:endParaRPr lang="es-MX" sz="2000" dirty="0"/>
          </a:p>
          <a:p>
            <a:pPr algn="just">
              <a:buBlip>
                <a:blip r:embed="rId2"/>
              </a:buBlip>
            </a:pPr>
            <a:r>
              <a:rPr lang="es-MX" sz="2000" b="1" dirty="0" smtClean="0"/>
              <a:t>Condicional-Inclasificable</a:t>
            </a:r>
            <a:r>
              <a:rPr lang="es-MX" sz="2000" b="1" dirty="0"/>
              <a:t>. </a:t>
            </a:r>
            <a:r>
              <a:rPr lang="es-MX" sz="2000" dirty="0"/>
              <a:t>Consiste en un evento </a:t>
            </a:r>
            <a:r>
              <a:rPr lang="es-MX" sz="2000" dirty="0" smtClean="0"/>
              <a:t>que </a:t>
            </a:r>
            <a:r>
              <a:rPr lang="es-MX" sz="2000" dirty="0"/>
              <a:t>no puede ser evaluado adecuadamente debido a que se requieren más </a:t>
            </a:r>
            <a:r>
              <a:rPr lang="es-MX" sz="2000" dirty="0" smtClean="0"/>
              <a:t>datos o </a:t>
            </a:r>
            <a:r>
              <a:rPr lang="es-MX" sz="2000" dirty="0"/>
              <a:t>porque los datos adicionales aún están siendo analizados</a:t>
            </a:r>
            <a:r>
              <a:rPr lang="es-MX" sz="2000" dirty="0" smtClean="0"/>
              <a:t>.</a:t>
            </a:r>
          </a:p>
          <a:p>
            <a:pPr algn="just">
              <a:buNone/>
            </a:pPr>
            <a:endParaRPr lang="es-MX" sz="2000" dirty="0"/>
          </a:p>
          <a:p>
            <a:pPr algn="just">
              <a:buBlip>
                <a:blip r:embed="rId2"/>
              </a:buBlip>
            </a:pPr>
            <a:r>
              <a:rPr lang="es-MX" sz="2000" b="1" dirty="0" smtClean="0"/>
              <a:t>No </a:t>
            </a:r>
            <a:r>
              <a:rPr lang="es-MX" sz="2000" b="1" dirty="0"/>
              <a:t>evaluable-Inclasificable. </a:t>
            </a:r>
            <a:r>
              <a:rPr lang="es-MX" sz="2000" dirty="0"/>
              <a:t>Consiste en un reporte sugerente de una reacción adversa que no </a:t>
            </a:r>
            <a:r>
              <a:rPr lang="es-MX" sz="2000" dirty="0" smtClean="0"/>
              <a:t>puede ser evaluado debido a que la información recabada es insuficiente o contradictoria.</a:t>
            </a:r>
            <a:endParaRPr lang="es-MX" sz="2000" dirty="0"/>
          </a:p>
        </p:txBody>
      </p:sp>
      <p:pic>
        <p:nvPicPr>
          <p:cNvPr id="31746" name="Picture 2" descr="http://3.bp.blogspot.com/_7S5tBOvUkqg/SxJDra2JxBI/AAAAAAAAMgo/gNjnu7MK8-s/s1600/reacci%C3%B3n+adversa.jpg"/>
          <p:cNvPicPr>
            <a:picLocks noChangeAspect="1" noChangeArrowheads="1"/>
          </p:cNvPicPr>
          <p:nvPr/>
        </p:nvPicPr>
        <p:blipFill>
          <a:blip r:embed="rId3"/>
          <a:srcRect/>
          <a:stretch>
            <a:fillRect/>
          </a:stretch>
        </p:blipFill>
        <p:spPr bwMode="auto">
          <a:xfrm>
            <a:off x="4214810" y="4357694"/>
            <a:ext cx="2557446" cy="214314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14718213"/>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714356"/>
            <a:ext cx="8229600" cy="1143000"/>
          </a:xfrm>
        </p:spPr>
        <p:txBody>
          <a:bodyPr>
            <a:normAutofit fontScale="90000"/>
          </a:bodyPr>
          <a:lstStyle/>
          <a:p>
            <a:r>
              <a:rPr lang="es-MX" sz="4000" b="1" dirty="0"/>
              <a:t>Características del producto oftálmico</a:t>
            </a:r>
            <a:r>
              <a:rPr lang="es-MX" b="1" dirty="0"/>
              <a:t/>
            </a:r>
            <a:br>
              <a:rPr lang="es-MX" b="1" dirty="0"/>
            </a:br>
            <a:endParaRPr lang="es-MX" b="1" dirty="0"/>
          </a:p>
        </p:txBody>
      </p:sp>
      <p:sp>
        <p:nvSpPr>
          <p:cNvPr id="3" name="2 Marcador de contenido"/>
          <p:cNvSpPr>
            <a:spLocks noGrp="1"/>
          </p:cNvSpPr>
          <p:nvPr>
            <p:ph idx="1"/>
          </p:nvPr>
        </p:nvSpPr>
        <p:spPr>
          <a:xfrm>
            <a:off x="357158" y="2357430"/>
            <a:ext cx="6115064" cy="3257559"/>
          </a:xfrm>
        </p:spPr>
        <p:txBody>
          <a:bodyPr>
            <a:normAutofit fontScale="62500" lnSpcReduction="20000"/>
          </a:bodyPr>
          <a:lstStyle/>
          <a:p>
            <a:pPr lvl="0">
              <a:buBlip>
                <a:blip r:embed="rId2"/>
              </a:buBlip>
            </a:pPr>
            <a:r>
              <a:rPr lang="es-MX" dirty="0"/>
              <a:t>Tener óptima actividad </a:t>
            </a:r>
            <a:r>
              <a:rPr lang="es-MX" dirty="0" smtClean="0"/>
              <a:t>terapéutica</a:t>
            </a:r>
          </a:p>
          <a:p>
            <a:pPr lvl="0">
              <a:buBlip>
                <a:blip r:embed="rId2"/>
              </a:buBlip>
            </a:pPr>
            <a:endParaRPr lang="es-MX" dirty="0"/>
          </a:p>
          <a:p>
            <a:pPr lvl="0">
              <a:buBlip>
                <a:blip r:embed="rId2"/>
              </a:buBlip>
            </a:pPr>
            <a:r>
              <a:rPr lang="es-MX" dirty="0"/>
              <a:t>No </a:t>
            </a:r>
            <a:r>
              <a:rPr lang="es-MX" dirty="0" smtClean="0"/>
              <a:t>irritante</a:t>
            </a:r>
          </a:p>
          <a:p>
            <a:pPr lvl="0">
              <a:buBlip>
                <a:blip r:embed="rId2"/>
              </a:buBlip>
            </a:pPr>
            <a:endParaRPr lang="es-MX" dirty="0"/>
          </a:p>
          <a:p>
            <a:pPr lvl="0">
              <a:buBlip>
                <a:blip r:embed="rId2"/>
              </a:buBlip>
            </a:pPr>
            <a:r>
              <a:rPr lang="es-MX" dirty="0"/>
              <a:t>Completamente clara y </a:t>
            </a:r>
            <a:r>
              <a:rPr lang="es-MX" dirty="0" smtClean="0"/>
              <a:t>transparente</a:t>
            </a:r>
          </a:p>
          <a:p>
            <a:pPr lvl="0">
              <a:buBlip>
                <a:blip r:embed="rId2"/>
              </a:buBlip>
            </a:pPr>
            <a:endParaRPr lang="es-MX" dirty="0"/>
          </a:p>
          <a:p>
            <a:pPr lvl="0">
              <a:buBlip>
                <a:blip r:embed="rId2"/>
              </a:buBlip>
            </a:pPr>
            <a:r>
              <a:rPr lang="es-MX" dirty="0"/>
              <a:t>Libre de </a:t>
            </a:r>
            <a:r>
              <a:rPr lang="es-MX" dirty="0" err="1"/>
              <a:t>m.o.</a:t>
            </a:r>
            <a:r>
              <a:rPr lang="es-MX" dirty="0"/>
              <a:t> y partículas </a:t>
            </a:r>
            <a:r>
              <a:rPr lang="es-MX" dirty="0" smtClean="0"/>
              <a:t>extrañas</a:t>
            </a:r>
          </a:p>
          <a:p>
            <a:pPr lvl="0">
              <a:buBlip>
                <a:blip r:embed="rId2"/>
              </a:buBlip>
            </a:pPr>
            <a:endParaRPr lang="es-MX" dirty="0"/>
          </a:p>
          <a:p>
            <a:pPr lvl="0">
              <a:buBlip>
                <a:blip r:embed="rId2"/>
              </a:buBlip>
            </a:pPr>
            <a:r>
              <a:rPr lang="es-MX" dirty="0"/>
              <a:t>Estable química y biológicamente por un tiempo adecuado</a:t>
            </a:r>
          </a:p>
          <a:p>
            <a:endParaRPr lang="es-MX" dirty="0"/>
          </a:p>
        </p:txBody>
      </p:sp>
      <p:pic>
        <p:nvPicPr>
          <p:cNvPr id="31746" name="Picture 2" descr="http://www.bauschmexico.com/images/zyleth.jpg"/>
          <p:cNvPicPr>
            <a:picLocks noChangeAspect="1" noChangeArrowheads="1"/>
          </p:cNvPicPr>
          <p:nvPr/>
        </p:nvPicPr>
        <p:blipFill>
          <a:blip r:embed="rId3"/>
          <a:srcRect/>
          <a:stretch>
            <a:fillRect/>
          </a:stretch>
        </p:blipFill>
        <p:spPr bwMode="auto">
          <a:xfrm>
            <a:off x="6215074" y="2643182"/>
            <a:ext cx="2152650" cy="2676525"/>
          </a:xfrm>
          <a:prstGeom prst="rect">
            <a:avLst/>
          </a:prstGeom>
          <a:noFill/>
        </p:spPr>
      </p:pic>
    </p:spTree>
    <p:extLst>
      <p:ext uri="{BB962C8B-B14F-4D97-AF65-F5344CB8AC3E}">
        <p14:creationId xmlns:p14="http://schemas.microsoft.com/office/powerpoint/2010/main" val="439563172"/>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1"/>
            <a:ext cx="8229600" cy="828667"/>
          </a:xfrm>
        </p:spPr>
        <p:txBody>
          <a:bodyPr>
            <a:normAutofit fontScale="70000" lnSpcReduction="20000"/>
          </a:bodyPr>
          <a:lstStyle/>
          <a:p>
            <a:pPr algn="just">
              <a:buNone/>
            </a:pPr>
            <a:r>
              <a:rPr lang="es-MX" dirty="0" smtClean="0"/>
              <a:t>   Es </a:t>
            </a:r>
            <a:r>
              <a:rPr lang="es-MX" dirty="0"/>
              <a:t>aquel sistema que presenta más de una fase, aparentemente </a:t>
            </a:r>
            <a:r>
              <a:rPr lang="es-MX" dirty="0" smtClean="0"/>
              <a:t>no se </a:t>
            </a:r>
            <a:r>
              <a:rPr lang="es-MX" dirty="0"/>
              <a:t>forma una fase (pero es heterogéneo o no homogéneo)</a:t>
            </a:r>
          </a:p>
          <a:p>
            <a:endParaRPr lang="es-MX" dirty="0"/>
          </a:p>
        </p:txBody>
      </p:sp>
      <p:sp>
        <p:nvSpPr>
          <p:cNvPr id="4" name="3 Rectángulo"/>
          <p:cNvSpPr/>
          <p:nvPr/>
        </p:nvSpPr>
        <p:spPr>
          <a:xfrm>
            <a:off x="1285852" y="285728"/>
            <a:ext cx="6888682" cy="923330"/>
          </a:xfrm>
          <a:prstGeom prst="rect">
            <a:avLst/>
          </a:prstGeom>
          <a:noFill/>
        </p:spPr>
        <p:txBody>
          <a:bodyPr wrap="none" lIns="91440" tIns="45720" rIns="91440" bIns="45720">
            <a:spAutoFit/>
          </a:bodyPr>
          <a:lstStyle/>
          <a:p>
            <a:pPr algn="ctr"/>
            <a:r>
              <a:rPr lang="es-MX"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SISTEMAS POLIFASICOS</a:t>
            </a:r>
          </a:p>
        </p:txBody>
      </p:sp>
      <p:sp>
        <p:nvSpPr>
          <p:cNvPr id="6" name="1 Título"/>
          <p:cNvSpPr>
            <a:spLocks noGrp="1"/>
          </p:cNvSpPr>
          <p:nvPr>
            <p:ph type="title"/>
          </p:nvPr>
        </p:nvSpPr>
        <p:spPr>
          <a:xfrm>
            <a:off x="3071802" y="3286124"/>
            <a:ext cx="3000364" cy="511156"/>
          </a:xfrm>
        </p:spPr>
        <p:txBody>
          <a:bodyPr>
            <a:normAutofit fontScale="90000"/>
          </a:bodyPr>
          <a:lstStyle/>
          <a:p>
            <a:r>
              <a:rPr lang="es-MX" b="1" dirty="0"/>
              <a:t>SUSPENSIÓN</a:t>
            </a:r>
            <a:r>
              <a:rPr lang="es-MX" dirty="0"/>
              <a:t/>
            </a:r>
            <a:br>
              <a:rPr lang="es-MX" dirty="0"/>
            </a:br>
            <a:endParaRPr lang="es-MX" dirty="0"/>
          </a:p>
        </p:txBody>
      </p:sp>
      <p:sp>
        <p:nvSpPr>
          <p:cNvPr id="7" name="2 Marcador de contenido"/>
          <p:cNvSpPr txBox="1">
            <a:spLocks/>
          </p:cNvSpPr>
          <p:nvPr/>
        </p:nvSpPr>
        <p:spPr>
          <a:xfrm>
            <a:off x="642910" y="4214818"/>
            <a:ext cx="8229600" cy="642941"/>
          </a:xfrm>
          <a:prstGeom prst="rect">
            <a:avLst/>
          </a:prstGeom>
        </p:spPr>
        <p:txBody>
          <a:bodyPr vert="horz" lIns="91440" tIns="45720" rIns="91440" bIns="45720" rtlCol="0">
            <a:normAutofit fontScale="70000" lnSpcReduction="20000"/>
          </a:bodyPr>
          <a:lstStyle/>
          <a:p>
            <a:pPr marL="342900" marR="0" lvl="0" indent="-342900" algn="l" defTabSz="914400" rtl="0" eaLnBrk="1" fontAlgn="auto" latinLnBrk="0" hangingPunct="1">
              <a:lnSpc>
                <a:spcPct val="100000"/>
              </a:lnSpc>
              <a:spcBef>
                <a:spcPct val="20000"/>
              </a:spcBef>
              <a:spcAft>
                <a:spcPts val="0"/>
              </a:spcAft>
              <a:buClrTx/>
              <a:buSzTx/>
              <a:tabLst/>
              <a:defRPr/>
            </a:pPr>
            <a:r>
              <a:rPr kumimoji="0" lang="es-MX" sz="3200" b="0" i="0" u="none" strike="noStrike" kern="1200" cap="none" spc="0" normalizeH="0" baseline="0" noProof="0" dirty="0" smtClean="0">
                <a:ln>
                  <a:noFill/>
                </a:ln>
                <a:solidFill>
                  <a:schemeClr val="tx1"/>
                </a:solidFill>
                <a:effectLst/>
                <a:uLnTx/>
                <a:uFillTx/>
                <a:latin typeface="+mn-lt"/>
                <a:ea typeface="+mn-ea"/>
                <a:cs typeface="+mn-cs"/>
              </a:rPr>
              <a:t>     Son preparados de drogas finamente diluidos que se pone en suspensión en alguno vehículo líquido.</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MX"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07303217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4000" b="1" dirty="0"/>
              <a:t>Diferentes vías de aplicación:</a:t>
            </a:r>
          </a:p>
        </p:txBody>
      </p:sp>
      <p:sp>
        <p:nvSpPr>
          <p:cNvPr id="3" name="2 Marcador de contenido"/>
          <p:cNvSpPr>
            <a:spLocks noGrp="1"/>
          </p:cNvSpPr>
          <p:nvPr>
            <p:ph idx="1"/>
          </p:nvPr>
        </p:nvSpPr>
        <p:spPr>
          <a:xfrm>
            <a:off x="1214414" y="2786058"/>
            <a:ext cx="2828916" cy="2257427"/>
          </a:xfrm>
        </p:spPr>
        <p:txBody>
          <a:bodyPr>
            <a:normAutofit fontScale="62500" lnSpcReduction="20000"/>
          </a:bodyPr>
          <a:lstStyle/>
          <a:p>
            <a:pPr lvl="0">
              <a:buFont typeface="Wingdings" pitchFamily="2" charset="2"/>
              <a:buChar char="q"/>
            </a:pPr>
            <a:r>
              <a:rPr lang="es-MX" dirty="0" smtClean="0"/>
              <a:t>Orales</a:t>
            </a:r>
          </a:p>
          <a:p>
            <a:pPr lvl="0">
              <a:buFont typeface="Wingdings" pitchFamily="2" charset="2"/>
              <a:buChar char="q"/>
            </a:pPr>
            <a:endParaRPr lang="es-MX" dirty="0" smtClean="0"/>
          </a:p>
          <a:p>
            <a:pPr lvl="0">
              <a:buFont typeface="Wingdings" pitchFamily="2" charset="2"/>
              <a:buChar char="q"/>
            </a:pPr>
            <a:endParaRPr lang="es-MX" dirty="0"/>
          </a:p>
          <a:p>
            <a:pPr lvl="0">
              <a:buFont typeface="Wingdings" pitchFamily="2" charset="2"/>
              <a:buChar char="q"/>
            </a:pPr>
            <a:r>
              <a:rPr lang="es-MX" dirty="0" smtClean="0"/>
              <a:t>Inyectables</a:t>
            </a:r>
          </a:p>
          <a:p>
            <a:pPr lvl="0">
              <a:buFont typeface="Wingdings" pitchFamily="2" charset="2"/>
              <a:buChar char="q"/>
            </a:pPr>
            <a:endParaRPr lang="es-MX" dirty="0" smtClean="0"/>
          </a:p>
          <a:p>
            <a:pPr lvl="0">
              <a:buFont typeface="Wingdings" pitchFamily="2" charset="2"/>
              <a:buChar char="q"/>
            </a:pPr>
            <a:endParaRPr lang="es-MX" dirty="0"/>
          </a:p>
          <a:p>
            <a:pPr lvl="0">
              <a:buFont typeface="Wingdings" pitchFamily="2" charset="2"/>
              <a:buChar char="q"/>
            </a:pPr>
            <a:r>
              <a:rPr lang="es-MX" dirty="0"/>
              <a:t>Oftálmicos</a:t>
            </a:r>
          </a:p>
          <a:p>
            <a:endParaRPr lang="es-MX" dirty="0"/>
          </a:p>
        </p:txBody>
      </p:sp>
      <p:pic>
        <p:nvPicPr>
          <p:cNvPr id="52226" name="Picture 2" descr="http://cuidatusaludcondiane.com/wordpress/wp-content/uploads/2011/02/sublingual.jpg"/>
          <p:cNvPicPr>
            <a:picLocks noChangeAspect="1" noChangeArrowheads="1"/>
          </p:cNvPicPr>
          <p:nvPr/>
        </p:nvPicPr>
        <p:blipFill>
          <a:blip r:embed="rId2"/>
          <a:srcRect/>
          <a:stretch>
            <a:fillRect/>
          </a:stretch>
        </p:blipFill>
        <p:spPr bwMode="auto">
          <a:xfrm>
            <a:off x="5929322" y="1571612"/>
            <a:ext cx="2276467" cy="147114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2228" name="Picture 4" descr="https://encrypted-tbn1.gstatic.com/images?q=tbn:ANd9GcSFOUbn6x-ugyt0Y7nA3rIImgabXIpH0v-VVbFNsNIk7-elYUfjAea-c7Zv"/>
          <p:cNvPicPr>
            <a:picLocks noChangeAspect="1" noChangeArrowheads="1"/>
          </p:cNvPicPr>
          <p:nvPr/>
        </p:nvPicPr>
        <p:blipFill>
          <a:blip r:embed="rId3"/>
          <a:srcRect/>
          <a:stretch>
            <a:fillRect/>
          </a:stretch>
        </p:blipFill>
        <p:spPr bwMode="auto">
          <a:xfrm>
            <a:off x="3929058" y="3000372"/>
            <a:ext cx="1857388" cy="16239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http://cdn.larepublica.pe/sites/default/files/imagecache/img_noticia_640x384/imagen/2011/05/25/colirio.jpg"/>
          <p:cNvPicPr>
            <a:picLocks noChangeAspect="1" noChangeArrowheads="1"/>
          </p:cNvPicPr>
          <p:nvPr/>
        </p:nvPicPr>
        <p:blipFill>
          <a:blip r:embed="rId4"/>
          <a:srcRect/>
          <a:stretch>
            <a:fillRect/>
          </a:stretch>
        </p:blipFill>
        <p:spPr bwMode="auto">
          <a:xfrm>
            <a:off x="6000760" y="4786322"/>
            <a:ext cx="2213725" cy="17398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5576138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a:t>Suspensiones orales:</a:t>
            </a:r>
            <a:r>
              <a:rPr lang="es-MX" dirty="0"/>
              <a:t/>
            </a:r>
            <a:br>
              <a:rPr lang="es-MX" dirty="0"/>
            </a:br>
            <a:endParaRPr lang="es-MX" dirty="0"/>
          </a:p>
        </p:txBody>
      </p:sp>
      <p:sp>
        <p:nvSpPr>
          <p:cNvPr id="3" name="2 Marcador de contenido"/>
          <p:cNvSpPr>
            <a:spLocks noGrp="1"/>
          </p:cNvSpPr>
          <p:nvPr>
            <p:ph idx="1"/>
          </p:nvPr>
        </p:nvSpPr>
        <p:spPr>
          <a:xfrm>
            <a:off x="457200" y="1600201"/>
            <a:ext cx="8229600" cy="4257692"/>
          </a:xfrm>
        </p:spPr>
        <p:txBody>
          <a:bodyPr>
            <a:normAutofit fontScale="62500" lnSpcReduction="20000"/>
          </a:bodyPr>
          <a:lstStyle/>
          <a:p>
            <a:pPr>
              <a:buNone/>
            </a:pPr>
            <a:r>
              <a:rPr lang="es-MX" dirty="0" smtClean="0"/>
              <a:t>    Aquella </a:t>
            </a:r>
            <a:r>
              <a:rPr lang="es-MX" dirty="0"/>
              <a:t>suspensión que se presenta en un polvo y se pone en suspensión con agua. Ejemplo: </a:t>
            </a:r>
            <a:r>
              <a:rPr lang="es-MX" dirty="0" err="1"/>
              <a:t>amoxicilina</a:t>
            </a:r>
            <a:r>
              <a:rPr lang="es-MX" dirty="0"/>
              <a:t>, </a:t>
            </a:r>
            <a:r>
              <a:rPr lang="es-MX" dirty="0" smtClean="0"/>
              <a:t>penicilina, </a:t>
            </a:r>
            <a:r>
              <a:rPr lang="es-MX" dirty="0" err="1" smtClean="0"/>
              <a:t>fenoximetilica</a:t>
            </a:r>
            <a:r>
              <a:rPr lang="es-MX" dirty="0" smtClean="0"/>
              <a:t>.</a:t>
            </a:r>
          </a:p>
          <a:p>
            <a:pPr>
              <a:buNone/>
            </a:pPr>
            <a:endParaRPr lang="es-MX" dirty="0" smtClean="0"/>
          </a:p>
          <a:p>
            <a:pPr>
              <a:buNone/>
            </a:pPr>
            <a:r>
              <a:rPr lang="es-MX" dirty="0" smtClean="0"/>
              <a:t>    Son </a:t>
            </a:r>
            <a:r>
              <a:rPr lang="es-MX" dirty="0"/>
              <a:t>suspensiones que vienen preparados y se agitan antes </a:t>
            </a:r>
            <a:r>
              <a:rPr lang="es-MX" dirty="0" smtClean="0"/>
              <a:t>de usarse</a:t>
            </a:r>
            <a:r>
              <a:rPr lang="es-MX" dirty="0"/>
              <a:t>. Ejemplo: </a:t>
            </a:r>
            <a:r>
              <a:rPr lang="es-MX" dirty="0" err="1"/>
              <a:t>trisulfapirimidinas</a:t>
            </a:r>
            <a:r>
              <a:rPr lang="es-MX" dirty="0" smtClean="0"/>
              <a:t>.</a:t>
            </a:r>
          </a:p>
          <a:p>
            <a:pPr>
              <a:buNone/>
            </a:pPr>
            <a:endParaRPr lang="es-MX" dirty="0"/>
          </a:p>
          <a:p>
            <a:pPr lvl="0" algn="just">
              <a:buBlip>
                <a:blip r:embed="rId2"/>
              </a:buBlip>
            </a:pPr>
            <a:r>
              <a:rPr lang="es-MX" dirty="0"/>
              <a:t>Contienen un </a:t>
            </a:r>
            <a:r>
              <a:rPr lang="es-MX" dirty="0" smtClean="0"/>
              <a:t>vehículo</a:t>
            </a:r>
          </a:p>
          <a:p>
            <a:pPr lvl="0" algn="just">
              <a:buBlip>
                <a:blip r:embed="rId2"/>
              </a:buBlip>
            </a:pPr>
            <a:endParaRPr lang="es-MX" dirty="0"/>
          </a:p>
          <a:p>
            <a:pPr lvl="0" algn="just">
              <a:buBlip>
                <a:blip r:embed="rId2"/>
              </a:buBlip>
            </a:pPr>
            <a:r>
              <a:rPr lang="es-MX" dirty="0"/>
              <a:t>Correctores de </a:t>
            </a:r>
            <a:r>
              <a:rPr lang="es-MX" dirty="0" smtClean="0"/>
              <a:t>sabor</a:t>
            </a:r>
          </a:p>
          <a:p>
            <a:pPr lvl="0" algn="just">
              <a:buBlip>
                <a:blip r:embed="rId2"/>
              </a:buBlip>
            </a:pPr>
            <a:endParaRPr lang="es-MX" dirty="0"/>
          </a:p>
          <a:p>
            <a:pPr lvl="0" algn="just">
              <a:buBlip>
                <a:blip r:embed="rId2"/>
              </a:buBlip>
            </a:pPr>
            <a:r>
              <a:rPr lang="es-MX" dirty="0" smtClean="0"/>
              <a:t>Droga</a:t>
            </a:r>
          </a:p>
          <a:p>
            <a:pPr lvl="0" algn="just">
              <a:buBlip>
                <a:blip r:embed="rId2"/>
              </a:buBlip>
            </a:pPr>
            <a:endParaRPr lang="es-MX" dirty="0"/>
          </a:p>
          <a:p>
            <a:pPr lvl="0" algn="just">
              <a:buBlip>
                <a:blip r:embed="rId2"/>
              </a:buBlip>
            </a:pPr>
            <a:r>
              <a:rPr lang="es-MX" dirty="0"/>
              <a:t>Agentes suspensores.</a:t>
            </a:r>
          </a:p>
          <a:p>
            <a:pPr algn="just"/>
            <a:endParaRPr lang="es-MX" dirty="0"/>
          </a:p>
        </p:txBody>
      </p:sp>
      <p:pic>
        <p:nvPicPr>
          <p:cNvPr id="4" name="Picture 2" descr="http://cuidatusaludcondiane.com/wordpress/wp-content/uploads/2011/02/sublingual.jpg"/>
          <p:cNvPicPr>
            <a:picLocks noChangeAspect="1" noChangeArrowheads="1"/>
          </p:cNvPicPr>
          <p:nvPr/>
        </p:nvPicPr>
        <p:blipFill>
          <a:blip r:embed="rId3"/>
          <a:srcRect/>
          <a:stretch>
            <a:fillRect/>
          </a:stretch>
        </p:blipFill>
        <p:spPr bwMode="auto">
          <a:xfrm>
            <a:off x="5143504" y="3714752"/>
            <a:ext cx="2718643" cy="17568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44269181"/>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642918"/>
            <a:ext cx="8229600" cy="725470"/>
          </a:xfrm>
        </p:spPr>
        <p:txBody>
          <a:bodyPr>
            <a:normAutofit fontScale="90000"/>
          </a:bodyPr>
          <a:lstStyle/>
          <a:p>
            <a:r>
              <a:rPr lang="es-MX" b="1" dirty="0"/>
              <a:t>Suspensiones inyectables</a:t>
            </a:r>
            <a:r>
              <a:rPr lang="es-MX" dirty="0"/>
              <a:t/>
            </a:r>
            <a:br>
              <a:rPr lang="es-MX" dirty="0"/>
            </a:br>
            <a:endParaRPr lang="es-MX" dirty="0"/>
          </a:p>
        </p:txBody>
      </p:sp>
      <p:sp>
        <p:nvSpPr>
          <p:cNvPr id="3" name="2 Marcador de contenido"/>
          <p:cNvSpPr>
            <a:spLocks noGrp="1"/>
          </p:cNvSpPr>
          <p:nvPr>
            <p:ph idx="1"/>
          </p:nvPr>
        </p:nvSpPr>
        <p:spPr>
          <a:xfrm>
            <a:off x="457200" y="1600201"/>
            <a:ext cx="8229600" cy="3043245"/>
          </a:xfrm>
        </p:spPr>
        <p:txBody>
          <a:bodyPr>
            <a:normAutofit fontScale="62500" lnSpcReduction="20000"/>
          </a:bodyPr>
          <a:lstStyle/>
          <a:p>
            <a:pPr>
              <a:buNone/>
            </a:pPr>
            <a:r>
              <a:rPr lang="es-MX" dirty="0" smtClean="0"/>
              <a:t>     Se </a:t>
            </a:r>
            <a:r>
              <a:rPr lang="es-MX" dirty="0"/>
              <a:t>aplican por vía subcutánea, intradérmica, intramuscular, no por vía intravenosa, ni </a:t>
            </a:r>
            <a:r>
              <a:rPr lang="es-MX" dirty="0" err="1"/>
              <a:t>intrateca</a:t>
            </a:r>
            <a:r>
              <a:rPr lang="es-MX" dirty="0"/>
              <a:t>, </a:t>
            </a:r>
            <a:r>
              <a:rPr lang="es-MX" dirty="0" err="1"/>
              <a:t>intraarterial</a:t>
            </a:r>
            <a:r>
              <a:rPr lang="es-MX" dirty="0"/>
              <a:t> porque puede romper los eritrocitos (hemolisis y provocar la muerte).</a:t>
            </a:r>
          </a:p>
          <a:p>
            <a:endParaRPr lang="es-MX" dirty="0" smtClean="0"/>
          </a:p>
          <a:p>
            <a:pPr>
              <a:buNone/>
            </a:pPr>
            <a:r>
              <a:rPr lang="es-MX" dirty="0" smtClean="0"/>
              <a:t>Se </a:t>
            </a:r>
            <a:r>
              <a:rPr lang="es-MX" dirty="0"/>
              <a:t>clasifican en</a:t>
            </a:r>
            <a:r>
              <a:rPr lang="es-MX" dirty="0" smtClean="0"/>
              <a:t>:</a:t>
            </a:r>
          </a:p>
          <a:p>
            <a:pPr>
              <a:buNone/>
            </a:pPr>
            <a:endParaRPr lang="es-MX" dirty="0"/>
          </a:p>
          <a:p>
            <a:pPr lvl="0">
              <a:buBlip>
                <a:blip r:embed="rId2"/>
              </a:buBlip>
            </a:pPr>
            <a:r>
              <a:rPr lang="es-MX" dirty="0"/>
              <a:t>los que se preparan momento antes de ser aplicadas (mezcladas con una cantidad prescrita de agua para inyecciones</a:t>
            </a:r>
            <a:r>
              <a:rPr lang="es-MX" dirty="0" smtClean="0"/>
              <a:t>)</a:t>
            </a:r>
          </a:p>
          <a:p>
            <a:pPr lvl="0">
              <a:buBlip>
                <a:blip r:embed="rId2"/>
              </a:buBlip>
            </a:pPr>
            <a:endParaRPr lang="es-MX" dirty="0"/>
          </a:p>
          <a:p>
            <a:pPr lvl="0">
              <a:buBlip>
                <a:blip r:embed="rId2"/>
              </a:buBlip>
            </a:pPr>
            <a:r>
              <a:rPr lang="es-MX" dirty="0"/>
              <a:t>suspensiones preparadas en un vehículo líquido apropiado.</a:t>
            </a:r>
          </a:p>
          <a:p>
            <a:endParaRPr lang="es-MX" dirty="0"/>
          </a:p>
        </p:txBody>
      </p:sp>
      <p:pic>
        <p:nvPicPr>
          <p:cNvPr id="50178" name="Picture 2" descr="https://encrypted-tbn0.gstatic.com/images?q=tbn:ANd9GcT7ZxEQEuMAww9OWQnmXK3Z6jQCzYzRlxLjgdqIIuMJ4d-r2RlrWPsCfmIh"/>
          <p:cNvPicPr>
            <a:picLocks noChangeAspect="1" noChangeArrowheads="1"/>
          </p:cNvPicPr>
          <p:nvPr/>
        </p:nvPicPr>
        <p:blipFill>
          <a:blip r:embed="rId3"/>
          <a:srcRect/>
          <a:stretch>
            <a:fillRect/>
          </a:stretch>
        </p:blipFill>
        <p:spPr bwMode="auto">
          <a:xfrm>
            <a:off x="928662" y="4857760"/>
            <a:ext cx="3028950" cy="1514475"/>
          </a:xfrm>
          <a:prstGeom prst="rect">
            <a:avLst/>
          </a:prstGeom>
          <a:noFill/>
        </p:spPr>
      </p:pic>
      <p:pic>
        <p:nvPicPr>
          <p:cNvPr id="50180" name="Picture 4" descr="http://t1.gstatic.com/images?q=tbn:ANd9GcT37qFUGqM250bI7eQ4DqP6OzZHFsACIh8jekT3WObi_TIIi1RbXxqpuEMl"/>
          <p:cNvPicPr>
            <a:picLocks noChangeAspect="1" noChangeArrowheads="1"/>
          </p:cNvPicPr>
          <p:nvPr/>
        </p:nvPicPr>
        <p:blipFill>
          <a:blip r:embed="rId4"/>
          <a:srcRect/>
          <a:stretch>
            <a:fillRect/>
          </a:stretch>
        </p:blipFill>
        <p:spPr bwMode="auto">
          <a:xfrm>
            <a:off x="5143504" y="4714884"/>
            <a:ext cx="2838450" cy="1609726"/>
          </a:xfrm>
          <a:prstGeom prst="rect">
            <a:avLst/>
          </a:prstGeom>
          <a:noFill/>
        </p:spPr>
      </p:pic>
    </p:spTree>
    <p:extLst>
      <p:ext uri="{BB962C8B-B14F-4D97-AF65-F5344CB8AC3E}">
        <p14:creationId xmlns:p14="http://schemas.microsoft.com/office/powerpoint/2010/main" val="2862172980"/>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000232" y="571480"/>
            <a:ext cx="5357850" cy="796908"/>
          </a:xfrm>
        </p:spPr>
        <p:txBody>
          <a:bodyPr>
            <a:noAutofit/>
          </a:bodyPr>
          <a:lstStyle/>
          <a:p>
            <a:r>
              <a:rPr lang="es-MX" sz="3600" b="1" dirty="0"/>
              <a:t>Suspensiones oftálmicas</a:t>
            </a:r>
            <a:r>
              <a:rPr lang="es-MX" sz="3600" dirty="0"/>
              <a:t/>
            </a:r>
            <a:br>
              <a:rPr lang="es-MX" sz="3600" dirty="0"/>
            </a:br>
            <a:endParaRPr lang="es-MX" sz="3600" dirty="0"/>
          </a:p>
        </p:txBody>
      </p:sp>
      <p:sp>
        <p:nvSpPr>
          <p:cNvPr id="3" name="2 Marcador de contenido"/>
          <p:cNvSpPr>
            <a:spLocks noGrp="1"/>
          </p:cNvSpPr>
          <p:nvPr>
            <p:ph idx="1"/>
          </p:nvPr>
        </p:nvSpPr>
        <p:spPr>
          <a:xfrm>
            <a:off x="357158" y="1428737"/>
            <a:ext cx="8258204" cy="642942"/>
          </a:xfrm>
        </p:spPr>
        <p:txBody>
          <a:bodyPr>
            <a:normAutofit fontScale="70000" lnSpcReduction="20000"/>
          </a:bodyPr>
          <a:lstStyle/>
          <a:p>
            <a:r>
              <a:rPr lang="es-MX" dirty="0"/>
              <a:t>Es una suspensión estéril de un </a:t>
            </a:r>
            <a:r>
              <a:rPr lang="es-MX" dirty="0" smtClean="0"/>
              <a:t>agente bacteriostático </a:t>
            </a:r>
            <a:r>
              <a:rPr lang="es-MX" dirty="0"/>
              <a:t>en un medio acuoso</a:t>
            </a:r>
          </a:p>
          <a:p>
            <a:endParaRPr lang="es-MX" dirty="0"/>
          </a:p>
        </p:txBody>
      </p:sp>
      <p:sp>
        <p:nvSpPr>
          <p:cNvPr id="4" name="1 Título"/>
          <p:cNvSpPr txBox="1">
            <a:spLocks/>
          </p:cNvSpPr>
          <p:nvPr/>
        </p:nvSpPr>
        <p:spPr>
          <a:xfrm>
            <a:off x="785786" y="3286124"/>
            <a:ext cx="7215238" cy="857256"/>
          </a:xfrm>
          <a:prstGeom prst="rect">
            <a:avLst/>
          </a:prstGeom>
        </p:spPr>
        <p:txBody>
          <a:bodyPr vert="horz" lIns="91440" tIns="45720" rIns="91440" bIns="45720" rtlCol="0" anchor="ctr">
            <a:noAutofit/>
          </a:bodyPr>
          <a:lstStyle/>
          <a:p>
            <a:pPr algn="ctr">
              <a:spcBef>
                <a:spcPct val="0"/>
              </a:spcBef>
            </a:pPr>
            <a:r>
              <a:rPr lang="es-MX" sz="3600" b="1" dirty="0"/>
              <a:t>Soluciones aplicadas externamente</a:t>
            </a:r>
            <a:endParaRPr lang="es-MX" sz="3600" dirty="0"/>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s-MX" sz="3600" b="0" i="0" u="none" strike="noStrike" kern="1200" cap="none" spc="0" normalizeH="0" baseline="0" noProof="0" dirty="0" smtClean="0">
                <a:ln>
                  <a:noFill/>
                </a:ln>
                <a:solidFill>
                  <a:schemeClr val="tx1"/>
                </a:solidFill>
                <a:effectLst/>
                <a:uLnTx/>
                <a:uFillTx/>
                <a:latin typeface="+mj-lt"/>
                <a:ea typeface="+mj-ea"/>
                <a:cs typeface="+mj-cs"/>
              </a:rPr>
              <a:t/>
            </a:r>
            <a:br>
              <a:rPr kumimoji="0" lang="es-MX" sz="3600" b="0" i="0" u="none" strike="noStrike" kern="1200" cap="none" spc="0" normalizeH="0" baseline="0" noProof="0" dirty="0" smtClean="0">
                <a:ln>
                  <a:noFill/>
                </a:ln>
                <a:solidFill>
                  <a:schemeClr val="tx1"/>
                </a:solidFill>
                <a:effectLst/>
                <a:uLnTx/>
                <a:uFillTx/>
                <a:latin typeface="+mj-lt"/>
                <a:ea typeface="+mj-ea"/>
                <a:cs typeface="+mj-cs"/>
              </a:rPr>
            </a:br>
            <a:endParaRPr kumimoji="0" lang="es-MX" sz="3600" b="0" i="0" u="none" strike="noStrike" kern="1200" cap="none" spc="0" normalizeH="0" baseline="0" noProof="0" dirty="0" smtClean="0">
              <a:ln>
                <a:noFill/>
              </a:ln>
              <a:solidFill>
                <a:schemeClr val="tx1"/>
              </a:solidFill>
              <a:effectLst/>
              <a:uLnTx/>
              <a:uFillTx/>
              <a:latin typeface="+mj-lt"/>
              <a:ea typeface="+mj-ea"/>
              <a:cs typeface="+mj-cs"/>
            </a:endParaRPr>
          </a:p>
        </p:txBody>
      </p:sp>
      <p:sp>
        <p:nvSpPr>
          <p:cNvPr id="5" name="2 Marcador de contenido"/>
          <p:cNvSpPr txBox="1">
            <a:spLocks/>
          </p:cNvSpPr>
          <p:nvPr/>
        </p:nvSpPr>
        <p:spPr>
          <a:xfrm>
            <a:off x="571472" y="4214818"/>
            <a:ext cx="8229600" cy="642942"/>
          </a:xfrm>
          <a:prstGeom prst="rect">
            <a:avLst/>
          </a:prstGeom>
        </p:spPr>
        <p:txBody>
          <a:bodyPr vert="horz" lIns="91440" tIns="45720" rIns="91440" bIns="45720" rtlCol="0">
            <a:normAutofit fontScale="70000" lnSpcReduction="20000"/>
          </a:bodyPr>
          <a:lstStyle/>
          <a:p>
            <a:r>
              <a:rPr lang="es-MX" sz="3200" dirty="0"/>
              <a:t>Son suspensiones donde la fase sólida dispersa puede exceder del 20%. Ejemplos: protectores de luz </a:t>
            </a:r>
            <a:r>
              <a:rPr lang="es-MX" sz="3200" dirty="0" err="1"/>
              <a:t>uv</a:t>
            </a:r>
            <a:r>
              <a:rPr lang="es-MX" sz="3200" dirty="0"/>
              <a:t>, cosméticos.</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es-MX" sz="3200" b="0" i="0" u="none" strike="noStrike" kern="1200" cap="none" spc="0" normalizeH="0" baseline="0" noProof="0" dirty="0" smtClean="0">
              <a:ln>
                <a:noFill/>
              </a:ln>
              <a:solidFill>
                <a:schemeClr val="tx1"/>
              </a:solidFill>
              <a:effectLst/>
              <a:uLnTx/>
              <a:uFillTx/>
              <a:latin typeface="+mn-lt"/>
              <a:ea typeface="+mn-ea"/>
              <a:cs typeface="+mn-cs"/>
            </a:endParaRPr>
          </a:p>
        </p:txBody>
      </p:sp>
    </p:spTree>
    <p:extLst>
      <p:ext uri="{BB962C8B-B14F-4D97-AF65-F5344CB8AC3E}">
        <p14:creationId xmlns:p14="http://schemas.microsoft.com/office/powerpoint/2010/main" val="411195614"/>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1785926"/>
            <a:ext cx="8229600" cy="3043245"/>
          </a:xfrm>
        </p:spPr>
        <p:txBody>
          <a:bodyPr>
            <a:normAutofit fontScale="62500" lnSpcReduction="20000"/>
          </a:bodyPr>
          <a:lstStyle/>
          <a:p>
            <a:pPr algn="just">
              <a:buBlip>
                <a:blip r:embed="rId2"/>
              </a:buBlip>
            </a:pPr>
            <a:r>
              <a:rPr lang="es-MX" dirty="0"/>
              <a:t>Son </a:t>
            </a:r>
            <a:r>
              <a:rPr lang="es-MX" dirty="0" err="1"/>
              <a:t>sitemas</a:t>
            </a:r>
            <a:r>
              <a:rPr lang="es-MX" dirty="0"/>
              <a:t> heterogéneos líquido-líquido formado por glóbulos insolubles. Dispersos en una fase líquida. Sus glóbulos </a:t>
            </a:r>
            <a:r>
              <a:rPr lang="es-MX" dirty="0" smtClean="0"/>
              <a:t>son </a:t>
            </a:r>
            <a:r>
              <a:rPr lang="es-MX" dirty="0"/>
              <a:t>de tamaño menor de un gramo, son termodinámicamente inestables</a:t>
            </a:r>
            <a:r>
              <a:rPr lang="es-MX" dirty="0" smtClean="0"/>
              <a:t>.</a:t>
            </a:r>
          </a:p>
          <a:p>
            <a:pPr algn="just">
              <a:buBlip>
                <a:blip r:embed="rId2"/>
              </a:buBlip>
            </a:pPr>
            <a:endParaRPr lang="es-MX" dirty="0"/>
          </a:p>
          <a:p>
            <a:pPr algn="just">
              <a:buBlip>
                <a:blip r:embed="rId2"/>
              </a:buBlip>
            </a:pPr>
            <a:r>
              <a:rPr lang="es-MX" dirty="0"/>
              <a:t>En las emulsiones aceite en agua, se agregan polímeros </a:t>
            </a:r>
            <a:r>
              <a:rPr lang="es-MX" dirty="0" err="1"/>
              <a:t>hidrofílicos</a:t>
            </a:r>
            <a:r>
              <a:rPr lang="es-MX" dirty="0"/>
              <a:t> naturales o sintéticos junto con los agentes </a:t>
            </a:r>
            <a:r>
              <a:rPr lang="es-MX" dirty="0" err="1"/>
              <a:t>tensioactivos</a:t>
            </a:r>
            <a:r>
              <a:rPr lang="es-MX" dirty="0"/>
              <a:t>. Estas sustancias se acumulan en la interface y disminuyen la velocidad de la formación de agregados</a:t>
            </a:r>
            <a:r>
              <a:rPr lang="es-MX" dirty="0" smtClean="0"/>
              <a:t>.</a:t>
            </a:r>
          </a:p>
          <a:p>
            <a:pPr algn="just">
              <a:buBlip>
                <a:blip r:embed="rId2"/>
              </a:buBlip>
            </a:pPr>
            <a:endParaRPr lang="es-MX" dirty="0"/>
          </a:p>
          <a:p>
            <a:pPr algn="just">
              <a:buBlip>
                <a:blip r:embed="rId2"/>
              </a:buBlip>
            </a:pPr>
            <a:r>
              <a:rPr lang="es-MX" dirty="0"/>
              <a:t>Todas las emulsiones requieren un agente antimicrobiano porque la fase acuosa es favorable al crecimiento de los microorganismos.</a:t>
            </a:r>
          </a:p>
          <a:p>
            <a:endParaRPr lang="es-MX" dirty="0"/>
          </a:p>
        </p:txBody>
      </p:sp>
      <p:sp>
        <p:nvSpPr>
          <p:cNvPr id="4" name="3 Rectángulo"/>
          <p:cNvSpPr/>
          <p:nvPr/>
        </p:nvSpPr>
        <p:spPr>
          <a:xfrm>
            <a:off x="2643174" y="428604"/>
            <a:ext cx="3969035" cy="923330"/>
          </a:xfrm>
          <a:prstGeom prst="rect">
            <a:avLst/>
          </a:prstGeom>
          <a:noFill/>
        </p:spPr>
        <p:txBody>
          <a:bodyPr wrap="none" lIns="91440" tIns="45720" rIns="91440" bIns="45720">
            <a:spAutoFit/>
          </a:bodyPr>
          <a:lstStyle/>
          <a:p>
            <a:pPr algn="ctr"/>
            <a:r>
              <a:rPr lang="es-MX"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EMULSIONES</a:t>
            </a:r>
          </a:p>
        </p:txBody>
      </p:sp>
      <p:pic>
        <p:nvPicPr>
          <p:cNvPr id="48130" name="Picture 2" descr="http://t1.gstatic.com/images?q=tbn:ANd9GcRoGf1zrD_fDnJAV-IA44NKfKP_OX1_QNfZx6hElM2ArXVh6Q1zmCLzU7s9"/>
          <p:cNvPicPr>
            <a:picLocks noChangeAspect="1" noChangeArrowheads="1"/>
          </p:cNvPicPr>
          <p:nvPr/>
        </p:nvPicPr>
        <p:blipFill>
          <a:blip r:embed="rId3"/>
          <a:srcRect/>
          <a:stretch>
            <a:fillRect/>
          </a:stretch>
        </p:blipFill>
        <p:spPr bwMode="auto">
          <a:xfrm>
            <a:off x="2571736" y="5000636"/>
            <a:ext cx="2038350" cy="1714500"/>
          </a:xfrm>
          <a:prstGeom prst="rect">
            <a:avLst/>
          </a:prstGeom>
          <a:ln>
            <a:noFill/>
          </a:ln>
          <a:effectLst>
            <a:outerShdw blurRad="292100" dist="139700" dir="2700000" algn="tl" rotWithShape="0">
              <a:srgbClr val="333333">
                <a:alpha val="65000"/>
              </a:srgbClr>
            </a:outerShdw>
          </a:effectLst>
        </p:spPr>
      </p:pic>
      <p:pic>
        <p:nvPicPr>
          <p:cNvPr id="48134" name="Picture 6" descr="http://img.diytrade.com/cdimg/347040/25048712/0/1331772945/Cod_Liver_Oil_Emulsion_with_orange_juice.jpg"/>
          <p:cNvPicPr>
            <a:picLocks noChangeAspect="1" noChangeArrowheads="1"/>
          </p:cNvPicPr>
          <p:nvPr/>
        </p:nvPicPr>
        <p:blipFill>
          <a:blip r:embed="rId4" cstate="print"/>
          <a:srcRect l="6468" t="15494" r="9593" b="8990"/>
          <a:stretch>
            <a:fillRect/>
          </a:stretch>
        </p:blipFill>
        <p:spPr bwMode="auto">
          <a:xfrm>
            <a:off x="5357818" y="4929174"/>
            <a:ext cx="1607355" cy="1928826"/>
          </a:xfrm>
          <a:prstGeom prst="rect">
            <a:avLst/>
          </a:prstGeom>
          <a:noFill/>
        </p:spPr>
      </p:pic>
    </p:spTree>
    <p:extLst>
      <p:ext uri="{BB962C8B-B14F-4D97-AF65-F5344CB8AC3E}">
        <p14:creationId xmlns:p14="http://schemas.microsoft.com/office/powerpoint/2010/main" val="3273896042"/>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1357298"/>
            <a:ext cx="5043494" cy="4525963"/>
          </a:xfrm>
        </p:spPr>
        <p:txBody>
          <a:bodyPr>
            <a:normAutofit fontScale="70000" lnSpcReduction="20000"/>
          </a:bodyPr>
          <a:lstStyle/>
          <a:p>
            <a:pPr>
              <a:buNone/>
            </a:pPr>
            <a:r>
              <a:rPr lang="es-MX" b="1" dirty="0"/>
              <a:t>Tipos de emulsiones</a:t>
            </a:r>
            <a:r>
              <a:rPr lang="es-MX" b="1" dirty="0" smtClean="0"/>
              <a:t>:</a:t>
            </a:r>
          </a:p>
          <a:p>
            <a:pPr>
              <a:buNone/>
            </a:pPr>
            <a:endParaRPr lang="es-MX" dirty="0"/>
          </a:p>
          <a:p>
            <a:pPr lvl="0">
              <a:buBlip>
                <a:blip r:embed="rId2"/>
              </a:buBlip>
            </a:pPr>
            <a:r>
              <a:rPr lang="es-MX" dirty="0"/>
              <a:t>fluidos</a:t>
            </a:r>
          </a:p>
          <a:p>
            <a:pPr lvl="0">
              <a:buBlip>
                <a:blip r:embed="rId2"/>
              </a:buBlip>
            </a:pPr>
            <a:r>
              <a:rPr lang="es-MX" dirty="0"/>
              <a:t>semisólidos: ungüentos, cremas</a:t>
            </a:r>
            <a:r>
              <a:rPr lang="es-MX" dirty="0" smtClean="0"/>
              <a:t>.</a:t>
            </a:r>
          </a:p>
          <a:p>
            <a:pPr lvl="0"/>
            <a:endParaRPr lang="es-MX" b="1" dirty="0"/>
          </a:p>
          <a:p>
            <a:pPr>
              <a:buNone/>
            </a:pPr>
            <a:r>
              <a:rPr lang="es-MX" b="1" dirty="0"/>
              <a:t>Formulación de emulsiones, fase oleosa</a:t>
            </a:r>
            <a:r>
              <a:rPr lang="es-MX" b="1" dirty="0" smtClean="0"/>
              <a:t>:</a:t>
            </a:r>
          </a:p>
          <a:p>
            <a:pPr>
              <a:buNone/>
            </a:pPr>
            <a:endParaRPr lang="es-MX" dirty="0"/>
          </a:p>
          <a:p>
            <a:pPr lvl="0">
              <a:buBlip>
                <a:blip r:embed="rId2"/>
              </a:buBlip>
            </a:pPr>
            <a:r>
              <a:rPr lang="es-MX" dirty="0"/>
              <a:t>aceite</a:t>
            </a:r>
          </a:p>
          <a:p>
            <a:pPr lvl="0">
              <a:buBlip>
                <a:blip r:embed="rId2"/>
              </a:buBlip>
            </a:pPr>
            <a:r>
              <a:rPr lang="es-MX" dirty="0"/>
              <a:t>grasa</a:t>
            </a:r>
          </a:p>
          <a:p>
            <a:pPr lvl="0">
              <a:buBlip>
                <a:blip r:embed="rId2"/>
              </a:buBlip>
            </a:pPr>
            <a:r>
              <a:rPr lang="es-MX" dirty="0"/>
              <a:t>cera</a:t>
            </a:r>
          </a:p>
          <a:p>
            <a:pPr lvl="0">
              <a:buBlip>
                <a:blip r:embed="rId2"/>
              </a:buBlip>
            </a:pPr>
            <a:r>
              <a:rPr lang="es-MX" dirty="0"/>
              <a:t>conservador</a:t>
            </a:r>
          </a:p>
          <a:p>
            <a:pPr>
              <a:buBlip>
                <a:blip r:embed="rId2"/>
              </a:buBlip>
            </a:pPr>
            <a:r>
              <a:rPr lang="es-MX" dirty="0" err="1"/>
              <a:t>tensioactivo</a:t>
            </a:r>
            <a:endParaRPr lang="es-MX" dirty="0"/>
          </a:p>
        </p:txBody>
      </p:sp>
      <p:pic>
        <p:nvPicPr>
          <p:cNvPr id="59394" name="Picture 2" descr="http://estaticos04.cache.el-mundo.net/yodonablogs/imagenes/2007/03/19/1174294583_0.jpg"/>
          <p:cNvPicPr>
            <a:picLocks noChangeAspect="1" noChangeArrowheads="1"/>
          </p:cNvPicPr>
          <p:nvPr/>
        </p:nvPicPr>
        <p:blipFill>
          <a:blip r:embed="rId3"/>
          <a:srcRect/>
          <a:stretch>
            <a:fillRect/>
          </a:stretch>
        </p:blipFill>
        <p:spPr bwMode="auto">
          <a:xfrm>
            <a:off x="5214942" y="928670"/>
            <a:ext cx="2515860"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9396" name="Picture 4" descr="http://3.bp.blogspot.com/_IT4zzXr_cDM/SfnbV6yMwBI/AAAAAAAAADY/IARSX7D8pao/s200/cremas.jpg"/>
          <p:cNvPicPr>
            <a:picLocks noChangeAspect="1" noChangeArrowheads="1"/>
          </p:cNvPicPr>
          <p:nvPr/>
        </p:nvPicPr>
        <p:blipFill>
          <a:blip r:embed="rId4"/>
          <a:srcRect/>
          <a:stretch>
            <a:fillRect/>
          </a:stretch>
        </p:blipFill>
        <p:spPr bwMode="auto">
          <a:xfrm>
            <a:off x="6838626" y="2428868"/>
            <a:ext cx="2038694" cy="19288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793561445"/>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500694" y="1714488"/>
            <a:ext cx="2757478" cy="4143404"/>
          </a:xfrm>
        </p:spPr>
        <p:txBody>
          <a:bodyPr>
            <a:normAutofit fontScale="70000" lnSpcReduction="20000"/>
          </a:bodyPr>
          <a:lstStyle/>
          <a:p>
            <a:pPr>
              <a:buNone/>
            </a:pPr>
            <a:r>
              <a:rPr lang="es-MX" b="1" dirty="0"/>
              <a:t>Fase </a:t>
            </a:r>
            <a:r>
              <a:rPr lang="es-MX" b="1" dirty="0" smtClean="0"/>
              <a:t>acuosa:</a:t>
            </a:r>
          </a:p>
          <a:p>
            <a:pPr>
              <a:buNone/>
            </a:pPr>
            <a:endParaRPr lang="es-MX" dirty="0"/>
          </a:p>
          <a:p>
            <a:pPr lvl="0">
              <a:buBlip>
                <a:blip r:embed="rId2"/>
              </a:buBlip>
            </a:pPr>
            <a:r>
              <a:rPr lang="es-MX" dirty="0"/>
              <a:t>humectante </a:t>
            </a:r>
          </a:p>
          <a:p>
            <a:pPr lvl="0">
              <a:buBlip>
                <a:blip r:embed="rId2"/>
              </a:buBlip>
            </a:pPr>
            <a:r>
              <a:rPr lang="es-MX" dirty="0" smtClean="0"/>
              <a:t>Conservador</a:t>
            </a:r>
          </a:p>
          <a:p>
            <a:pPr lvl="0"/>
            <a:endParaRPr lang="es-MX" dirty="0" smtClean="0"/>
          </a:p>
          <a:p>
            <a:pPr lvl="0"/>
            <a:endParaRPr lang="es-MX" dirty="0"/>
          </a:p>
          <a:p>
            <a:pPr>
              <a:buNone/>
            </a:pPr>
            <a:r>
              <a:rPr lang="es-MX" b="1" dirty="0"/>
              <a:t>Usos</a:t>
            </a:r>
            <a:r>
              <a:rPr lang="es-MX" b="1" dirty="0" smtClean="0"/>
              <a:t>:</a:t>
            </a:r>
          </a:p>
          <a:p>
            <a:pPr>
              <a:buNone/>
            </a:pPr>
            <a:endParaRPr lang="es-MX" dirty="0"/>
          </a:p>
          <a:p>
            <a:pPr lvl="0">
              <a:buBlip>
                <a:blip r:embed="rId2"/>
              </a:buBlip>
            </a:pPr>
            <a:r>
              <a:rPr lang="es-MX" dirty="0"/>
              <a:t>oral</a:t>
            </a:r>
          </a:p>
          <a:p>
            <a:pPr lvl="0">
              <a:buBlip>
                <a:blip r:embed="rId2"/>
              </a:buBlip>
            </a:pPr>
            <a:r>
              <a:rPr lang="es-MX" dirty="0"/>
              <a:t>intravenosa</a:t>
            </a:r>
          </a:p>
          <a:p>
            <a:pPr lvl="0">
              <a:buBlip>
                <a:blip r:embed="rId2"/>
              </a:buBlip>
            </a:pPr>
            <a:r>
              <a:rPr lang="es-MX" dirty="0"/>
              <a:t>cosméticos</a:t>
            </a:r>
          </a:p>
          <a:p>
            <a:endParaRPr lang="es-MX" dirty="0"/>
          </a:p>
        </p:txBody>
      </p:sp>
      <p:pic>
        <p:nvPicPr>
          <p:cNvPr id="58372" name="Picture 4" descr="http://3.bp.blogspot.com/_SV-xjItyFZQ/TOqqMNj2YMI/AAAAAAAAAIs/HSfm6cL4ocM/s1600/DSCF1745.jpg"/>
          <p:cNvPicPr>
            <a:picLocks noChangeAspect="1" noChangeArrowheads="1"/>
          </p:cNvPicPr>
          <p:nvPr/>
        </p:nvPicPr>
        <p:blipFill>
          <a:blip r:embed="rId3" cstate="print"/>
          <a:srcRect l="14852" t="16502" r="13364" b="987"/>
          <a:stretch>
            <a:fillRect/>
          </a:stretch>
        </p:blipFill>
        <p:spPr bwMode="auto">
          <a:xfrm>
            <a:off x="1428727" y="1285861"/>
            <a:ext cx="2071703" cy="1785950"/>
          </a:xfrm>
          <a:prstGeom prst="rect">
            <a:avLst/>
          </a:prstGeom>
          <a:ln>
            <a:noFill/>
          </a:ln>
          <a:effectLst>
            <a:outerShdw blurRad="292100" dist="139700" dir="2700000" algn="tl" rotWithShape="0">
              <a:srgbClr val="333333">
                <a:alpha val="65000"/>
              </a:srgbClr>
            </a:outerShdw>
          </a:effectLst>
        </p:spPr>
      </p:pic>
      <p:pic>
        <p:nvPicPr>
          <p:cNvPr id="6" name="Picture 2" descr="http://cuidatusaludcondiane.com/wordpress/wp-content/uploads/2011/02/sublingual.jpg"/>
          <p:cNvPicPr>
            <a:picLocks noChangeAspect="1" noChangeArrowheads="1"/>
          </p:cNvPicPr>
          <p:nvPr/>
        </p:nvPicPr>
        <p:blipFill>
          <a:blip r:embed="rId4"/>
          <a:srcRect/>
          <a:stretch>
            <a:fillRect/>
          </a:stretch>
        </p:blipFill>
        <p:spPr bwMode="auto">
          <a:xfrm>
            <a:off x="2143108" y="3571876"/>
            <a:ext cx="1768705" cy="11430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https://encrypted-tbn1.gstatic.com/images?q=tbn:ANd9GcSFOUbn6x-ugyt0Y7nA3rIImgabXIpH0v-VVbFNsNIk7-elYUfjAea-c7Zv"/>
          <p:cNvPicPr>
            <a:picLocks noChangeAspect="1" noChangeArrowheads="1"/>
          </p:cNvPicPr>
          <p:nvPr/>
        </p:nvPicPr>
        <p:blipFill>
          <a:blip r:embed="rId5"/>
          <a:srcRect/>
          <a:stretch>
            <a:fillRect/>
          </a:stretch>
        </p:blipFill>
        <p:spPr bwMode="auto">
          <a:xfrm>
            <a:off x="785786" y="4929198"/>
            <a:ext cx="1643074" cy="143656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2" descr="http://estaticos04.cache.el-mundo.net/yodonablogs/imagenes/2007/03/19/1174294583_0.jpg"/>
          <p:cNvPicPr>
            <a:picLocks noChangeAspect="1" noChangeArrowheads="1"/>
          </p:cNvPicPr>
          <p:nvPr/>
        </p:nvPicPr>
        <p:blipFill>
          <a:blip r:embed="rId6"/>
          <a:srcRect/>
          <a:stretch>
            <a:fillRect/>
          </a:stretch>
        </p:blipFill>
        <p:spPr bwMode="auto">
          <a:xfrm>
            <a:off x="3214678" y="5214950"/>
            <a:ext cx="1584060" cy="12144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27563513"/>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1"/>
            <a:ext cx="8229600" cy="3543311"/>
          </a:xfrm>
        </p:spPr>
        <p:txBody>
          <a:bodyPr>
            <a:normAutofit fontScale="62500" lnSpcReduction="20000"/>
          </a:bodyPr>
          <a:lstStyle/>
          <a:p>
            <a:pPr algn="just">
              <a:buNone/>
            </a:pPr>
            <a:r>
              <a:rPr lang="es-MX" dirty="0" smtClean="0"/>
              <a:t>    Son </a:t>
            </a:r>
            <a:r>
              <a:rPr lang="es-MX" dirty="0"/>
              <a:t>preparaciones farmacéuticas semisólidas que tienen cada una dosis de varios principios activos. Se administran por vía rectal y generalmente se presentan con un peso que varia de uno a tres </a:t>
            </a:r>
            <a:r>
              <a:rPr lang="es-MX" dirty="0" smtClean="0"/>
              <a:t>gramos.</a:t>
            </a:r>
          </a:p>
          <a:p>
            <a:pPr>
              <a:buNone/>
            </a:pPr>
            <a:endParaRPr lang="es-MX" dirty="0" smtClean="0"/>
          </a:p>
          <a:p>
            <a:endParaRPr lang="es-MX" b="1" dirty="0"/>
          </a:p>
          <a:p>
            <a:pPr>
              <a:buNone/>
            </a:pPr>
            <a:r>
              <a:rPr lang="es-MX" b="1" dirty="0"/>
              <a:t>Vehículos y </a:t>
            </a:r>
            <a:r>
              <a:rPr lang="es-MX" b="1" dirty="0" smtClean="0"/>
              <a:t>bases</a:t>
            </a:r>
          </a:p>
          <a:p>
            <a:pPr>
              <a:buNone/>
            </a:pPr>
            <a:endParaRPr lang="es-MX" dirty="0"/>
          </a:p>
          <a:p>
            <a:pPr lvl="0">
              <a:buBlip>
                <a:blip r:embed="rId2"/>
              </a:buBlip>
            </a:pPr>
            <a:r>
              <a:rPr lang="es-MX" dirty="0"/>
              <a:t>manteca de caco</a:t>
            </a:r>
          </a:p>
          <a:p>
            <a:pPr lvl="0">
              <a:buBlip>
                <a:blip r:embed="rId2"/>
              </a:buBlip>
            </a:pPr>
            <a:r>
              <a:rPr lang="es-MX" dirty="0"/>
              <a:t>glicéridos</a:t>
            </a:r>
          </a:p>
          <a:p>
            <a:pPr lvl="0">
              <a:buBlip>
                <a:blip r:embed="rId2"/>
              </a:buBlip>
            </a:pPr>
            <a:r>
              <a:rPr lang="es-MX" dirty="0" err="1"/>
              <a:t>polietilenglicoles</a:t>
            </a:r>
            <a:endParaRPr lang="es-MX" dirty="0"/>
          </a:p>
          <a:p>
            <a:pPr lvl="0">
              <a:buBlip>
                <a:blip r:embed="rId2"/>
              </a:buBlip>
            </a:pPr>
            <a:r>
              <a:rPr lang="es-MX" dirty="0"/>
              <a:t>mezcla de glicerina, gelatina y agua</a:t>
            </a:r>
          </a:p>
          <a:p>
            <a:pPr>
              <a:buBlip>
                <a:blip r:embed="rId2"/>
              </a:buBlip>
            </a:pPr>
            <a:endParaRPr lang="es-MX" dirty="0"/>
          </a:p>
        </p:txBody>
      </p:sp>
      <p:sp>
        <p:nvSpPr>
          <p:cNvPr id="4" name="3 Rectángulo"/>
          <p:cNvSpPr/>
          <p:nvPr/>
        </p:nvSpPr>
        <p:spPr>
          <a:xfrm>
            <a:off x="2428860" y="505406"/>
            <a:ext cx="4473340" cy="923330"/>
          </a:xfrm>
          <a:prstGeom prst="rect">
            <a:avLst/>
          </a:prstGeom>
          <a:noFill/>
        </p:spPr>
        <p:txBody>
          <a:bodyPr wrap="none" lIns="91440" tIns="45720" rIns="91440" bIns="45720">
            <a:spAutoFit/>
          </a:bodyPr>
          <a:lstStyle/>
          <a:p>
            <a:pPr algn="ctr"/>
            <a:r>
              <a:rPr lang="es-MX" sz="54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SUPOSITORIOS</a:t>
            </a:r>
          </a:p>
        </p:txBody>
      </p:sp>
      <p:pic>
        <p:nvPicPr>
          <p:cNvPr id="57346" name="Picture 2" descr="https://encrypted-tbn2.gstatic.com/images?q=tbn:ANd9GcRcj71Z73rCRPfjwZkXvY-P6oXls0UvJraFLqp20Zaw3WfYxvAaz42mbxjT"/>
          <p:cNvPicPr>
            <a:picLocks noChangeAspect="1" noChangeArrowheads="1"/>
          </p:cNvPicPr>
          <p:nvPr/>
        </p:nvPicPr>
        <p:blipFill>
          <a:blip r:embed="rId3"/>
          <a:srcRect/>
          <a:stretch>
            <a:fillRect/>
          </a:stretch>
        </p:blipFill>
        <p:spPr bwMode="auto">
          <a:xfrm>
            <a:off x="5929322" y="2428868"/>
            <a:ext cx="2619375" cy="1743076"/>
          </a:xfrm>
          <a:prstGeom prst="rect">
            <a:avLst/>
          </a:prstGeom>
          <a:ln>
            <a:noFill/>
          </a:ln>
          <a:effectLst>
            <a:outerShdw blurRad="292100" dist="139700" dir="2700000" algn="tl" rotWithShape="0">
              <a:srgbClr val="333333">
                <a:alpha val="65000"/>
              </a:srgbClr>
            </a:outerShdw>
          </a:effectLst>
        </p:spPr>
      </p:pic>
      <p:pic>
        <p:nvPicPr>
          <p:cNvPr id="57348" name="Picture 4" descr="https://encrypted-tbn1.gstatic.com/images?q=tbn:ANd9GcSrVlc1aFKqczgO4WfsXabT4o3Bjr5aZvF0FBWc2X12Buzfl0kknKlkRS4t"/>
          <p:cNvPicPr>
            <a:picLocks noChangeAspect="1" noChangeArrowheads="1"/>
          </p:cNvPicPr>
          <p:nvPr/>
        </p:nvPicPr>
        <p:blipFill>
          <a:blip r:embed="rId4"/>
          <a:srcRect/>
          <a:stretch>
            <a:fillRect/>
          </a:stretch>
        </p:blipFill>
        <p:spPr bwMode="auto">
          <a:xfrm>
            <a:off x="4500562" y="4214818"/>
            <a:ext cx="2357454" cy="242887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106623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4" name="Picture 4" descr="http://www.lamoncloa.gob.es/NR/rdonlyres/9567C1EA-B79D-4F69-A7B7-7ADB12CB8936/119827/medicamentos_I1_tn496x3291.jpg"/>
          <p:cNvPicPr>
            <a:picLocks noChangeAspect="1" noChangeArrowheads="1"/>
          </p:cNvPicPr>
          <p:nvPr/>
        </p:nvPicPr>
        <p:blipFill>
          <a:blip r:embed="rId2"/>
          <a:srcRect/>
          <a:stretch>
            <a:fillRect/>
          </a:stretch>
        </p:blipFill>
        <p:spPr bwMode="auto">
          <a:xfrm>
            <a:off x="3276624" y="4429156"/>
            <a:ext cx="4724400" cy="2357430"/>
          </a:xfrm>
          <a:prstGeom prst="rect">
            <a:avLst/>
          </a:prstGeom>
          <a:ln>
            <a:noFill/>
          </a:ln>
          <a:effectLst>
            <a:outerShdw blurRad="292100" dist="139700" dir="2700000" algn="tl" rotWithShape="0">
              <a:srgbClr val="333333">
                <a:alpha val="65000"/>
              </a:srgbClr>
            </a:outerShdw>
          </a:effectLst>
        </p:spPr>
      </p:pic>
      <p:pic>
        <p:nvPicPr>
          <p:cNvPr id="30722" name="Picture 2" descr="http://www.clinicasubiza.com/Portals/0/images/seringe.jpg"/>
          <p:cNvPicPr>
            <a:picLocks noChangeAspect="1" noChangeArrowheads="1"/>
          </p:cNvPicPr>
          <p:nvPr/>
        </p:nvPicPr>
        <p:blipFill>
          <a:blip r:embed="rId3"/>
          <a:srcRect l="16917" t="3061"/>
          <a:stretch>
            <a:fillRect/>
          </a:stretch>
        </p:blipFill>
        <p:spPr bwMode="auto">
          <a:xfrm>
            <a:off x="233341" y="4143380"/>
            <a:ext cx="1052511" cy="2714620"/>
          </a:xfrm>
          <a:prstGeom prst="rect">
            <a:avLst/>
          </a:prstGeom>
          <a:noFill/>
        </p:spPr>
      </p:pic>
      <p:sp>
        <p:nvSpPr>
          <p:cNvPr id="2" name="1 Título"/>
          <p:cNvSpPr>
            <a:spLocks noGrp="1"/>
          </p:cNvSpPr>
          <p:nvPr>
            <p:ph type="title"/>
          </p:nvPr>
        </p:nvSpPr>
        <p:spPr>
          <a:xfrm>
            <a:off x="457200" y="274638"/>
            <a:ext cx="8229600" cy="1225536"/>
          </a:xfrm>
        </p:spPr>
        <p:txBody>
          <a:bodyPr>
            <a:noAutofit/>
          </a:bodyPr>
          <a:lstStyle/>
          <a:p>
            <a:pPr algn="just"/>
            <a:r>
              <a:rPr lang="es-MX" sz="2400" b="1" dirty="0" smtClean="0"/>
              <a:t>Para el caso de vacunas, serán consideradas las categorías de causalidad anteriormente mencionadas, así como la siguiente clasificación clínico-epidemiológica:</a:t>
            </a:r>
            <a:endParaRPr lang="es-MX" sz="2400" b="1" dirty="0"/>
          </a:p>
        </p:txBody>
      </p:sp>
      <p:sp>
        <p:nvSpPr>
          <p:cNvPr id="3" name="2 Marcador de contenido"/>
          <p:cNvSpPr>
            <a:spLocks noGrp="1"/>
          </p:cNvSpPr>
          <p:nvPr>
            <p:ph idx="1"/>
          </p:nvPr>
        </p:nvSpPr>
        <p:spPr>
          <a:xfrm>
            <a:off x="714348" y="1857364"/>
            <a:ext cx="8229600" cy="2928958"/>
          </a:xfrm>
        </p:spPr>
        <p:txBody>
          <a:bodyPr>
            <a:normAutofit fontScale="55000" lnSpcReduction="20000"/>
          </a:bodyPr>
          <a:lstStyle/>
          <a:p>
            <a:pPr algn="just">
              <a:buBlip>
                <a:blip r:embed="rId4"/>
              </a:buBlip>
            </a:pPr>
            <a:r>
              <a:rPr lang="es-MX" b="1" dirty="0" smtClean="0"/>
              <a:t>Causales </a:t>
            </a:r>
            <a:r>
              <a:rPr lang="es-MX" b="1" dirty="0"/>
              <a:t>o Inducidos por vacunas</a:t>
            </a:r>
            <a:r>
              <a:rPr lang="es-MX" dirty="0"/>
              <a:t>: Son aquellos eventos que guardan relación con los </a:t>
            </a:r>
            <a:r>
              <a:rPr lang="es-MX" dirty="0" smtClean="0"/>
              <a:t>diferentes componentes </a:t>
            </a:r>
            <a:r>
              <a:rPr lang="es-MX" dirty="0"/>
              <a:t>de la vacuna, y que se presentan en un individuo en particular.</a:t>
            </a:r>
          </a:p>
          <a:p>
            <a:pPr algn="just">
              <a:buBlip>
                <a:blip r:embed="rId4"/>
              </a:buBlip>
            </a:pPr>
            <a:r>
              <a:rPr lang="es-MX" b="1" dirty="0" smtClean="0"/>
              <a:t>Errores </a:t>
            </a:r>
            <a:r>
              <a:rPr lang="es-MX" b="1" dirty="0"/>
              <a:t>técnicos o programáticos: </a:t>
            </a:r>
            <a:r>
              <a:rPr lang="es-MX" dirty="0"/>
              <a:t>Este tipo de evento adverso se presenta cuando </a:t>
            </a:r>
            <a:r>
              <a:rPr lang="es-MX" dirty="0" smtClean="0"/>
              <a:t>existen dificultades </a:t>
            </a:r>
            <a:r>
              <a:rPr lang="es-MX" dirty="0"/>
              <a:t>en la conservación, almacenamiento, transporte y administración de la vacuna.</a:t>
            </a:r>
          </a:p>
          <a:p>
            <a:pPr algn="just">
              <a:buBlip>
                <a:blip r:embed="rId4"/>
              </a:buBlip>
            </a:pPr>
            <a:r>
              <a:rPr lang="es-MX" b="1" dirty="0" smtClean="0"/>
              <a:t>Eventos </a:t>
            </a:r>
            <a:r>
              <a:rPr lang="es-MX" b="1" dirty="0"/>
              <a:t>coincidentes: </a:t>
            </a:r>
            <a:r>
              <a:rPr lang="es-MX" dirty="0"/>
              <a:t>Son aquellas reacciones que se presentan aun si el individuo no </a:t>
            </a:r>
            <a:r>
              <a:rPr lang="es-MX" dirty="0" smtClean="0"/>
              <a:t>hubiera sido </a:t>
            </a:r>
            <a:r>
              <a:rPr lang="es-MX" dirty="0"/>
              <a:t>vacunado.</a:t>
            </a:r>
          </a:p>
          <a:p>
            <a:pPr algn="just">
              <a:buBlip>
                <a:blip r:embed="rId4"/>
              </a:buBlip>
            </a:pPr>
            <a:r>
              <a:rPr lang="es-MX" b="1" dirty="0" smtClean="0"/>
              <a:t>Eventos </a:t>
            </a:r>
            <a:r>
              <a:rPr lang="es-MX" b="1" dirty="0"/>
              <a:t>de causa desconocida</a:t>
            </a:r>
            <a:r>
              <a:rPr lang="es-MX" dirty="0"/>
              <a:t>: Son aquellos en que las causas no corresponden con alguna </a:t>
            </a:r>
            <a:r>
              <a:rPr lang="es-MX" dirty="0" smtClean="0"/>
              <a:t>de las </a:t>
            </a:r>
            <a:r>
              <a:rPr lang="es-MX" dirty="0"/>
              <a:t>mencionadas anteriormente, y por lo tanto se desconoce la razón del evento.</a:t>
            </a:r>
          </a:p>
        </p:txBody>
      </p:sp>
    </p:spTree>
    <p:extLst>
      <p:ext uri="{BB962C8B-B14F-4D97-AF65-F5344CB8AC3E}">
        <p14:creationId xmlns:p14="http://schemas.microsoft.com/office/powerpoint/2010/main" val="3511872189"/>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642918"/>
            <a:ext cx="5786478" cy="5626121"/>
          </a:xfrm>
        </p:spPr>
        <p:txBody>
          <a:bodyPr>
            <a:normAutofit fontScale="55000" lnSpcReduction="20000"/>
          </a:bodyPr>
          <a:lstStyle/>
          <a:p>
            <a:pPr>
              <a:buNone/>
            </a:pPr>
            <a:r>
              <a:rPr lang="es-MX" b="1" dirty="0"/>
              <a:t>Ventajas</a:t>
            </a:r>
            <a:r>
              <a:rPr lang="es-MX" b="1" dirty="0" smtClean="0"/>
              <a:t>:</a:t>
            </a:r>
          </a:p>
          <a:p>
            <a:pPr>
              <a:buNone/>
            </a:pPr>
            <a:endParaRPr lang="es-MX" dirty="0"/>
          </a:p>
          <a:p>
            <a:pPr lvl="0">
              <a:buBlip>
                <a:blip r:embed="rId2"/>
              </a:buBlip>
            </a:pPr>
            <a:r>
              <a:rPr lang="es-MX" dirty="0"/>
              <a:t>permite la absorción rápida de ciertos fármacos</a:t>
            </a:r>
          </a:p>
          <a:p>
            <a:pPr lvl="0">
              <a:buBlip>
                <a:blip r:embed="rId2"/>
              </a:buBlip>
            </a:pPr>
            <a:r>
              <a:rPr lang="es-MX" dirty="0"/>
              <a:t>el medicamento no sufre la acción de los jugos gástricos</a:t>
            </a:r>
          </a:p>
          <a:p>
            <a:pPr lvl="0">
              <a:buBlip>
                <a:blip r:embed="rId2"/>
              </a:buBlip>
            </a:pPr>
            <a:r>
              <a:rPr lang="es-MX" dirty="0"/>
              <a:t>es una vía de administración fácil para niños y </a:t>
            </a:r>
            <a:r>
              <a:rPr lang="es-MX" dirty="0" smtClean="0"/>
              <a:t>enfermos inconscientes</a:t>
            </a:r>
          </a:p>
          <a:p>
            <a:pPr lvl="0"/>
            <a:endParaRPr lang="es-MX" dirty="0"/>
          </a:p>
          <a:p>
            <a:pPr>
              <a:buNone/>
            </a:pPr>
            <a:r>
              <a:rPr lang="es-MX" b="1" dirty="0"/>
              <a:t>Desventajas</a:t>
            </a:r>
            <a:r>
              <a:rPr lang="es-MX" b="1" dirty="0" smtClean="0"/>
              <a:t>:</a:t>
            </a:r>
          </a:p>
          <a:p>
            <a:endParaRPr lang="es-MX" dirty="0"/>
          </a:p>
          <a:p>
            <a:pPr>
              <a:buBlip>
                <a:blip r:embed="rId2"/>
              </a:buBlip>
            </a:pPr>
            <a:r>
              <a:rPr lang="es-MX" dirty="0"/>
              <a:t>la mucosa rectal es sensible y fácilmente irritable </a:t>
            </a:r>
          </a:p>
          <a:p>
            <a:pPr>
              <a:buBlip>
                <a:blip r:embed="rId2"/>
              </a:buBlip>
            </a:pPr>
            <a:r>
              <a:rPr lang="es-MX" dirty="0"/>
              <a:t>en niños es muy </a:t>
            </a:r>
            <a:r>
              <a:rPr lang="es-MX" dirty="0" smtClean="0"/>
              <a:t>permeable</a:t>
            </a:r>
          </a:p>
          <a:p>
            <a:pPr lvl="0">
              <a:buNone/>
            </a:pPr>
            <a:endParaRPr lang="es-MX" dirty="0"/>
          </a:p>
          <a:p>
            <a:pPr>
              <a:buNone/>
            </a:pPr>
            <a:r>
              <a:rPr lang="es-MX" b="1" dirty="0"/>
              <a:t>Requisitos de los excipientes de </a:t>
            </a:r>
            <a:r>
              <a:rPr lang="es-MX" b="1" dirty="0" smtClean="0"/>
              <a:t>supositorios</a:t>
            </a:r>
          </a:p>
          <a:p>
            <a:pPr>
              <a:buNone/>
            </a:pPr>
            <a:endParaRPr lang="es-MX" dirty="0"/>
          </a:p>
          <a:p>
            <a:pPr lvl="0">
              <a:buBlip>
                <a:blip r:embed="rId2"/>
              </a:buBlip>
            </a:pPr>
            <a:r>
              <a:rPr lang="es-MX" dirty="0"/>
              <a:t>ser inocuos y bien tolerados por la mucosa rectal</a:t>
            </a:r>
          </a:p>
          <a:p>
            <a:pPr lvl="0">
              <a:buBlip>
                <a:blip r:embed="rId2"/>
              </a:buBlip>
            </a:pPr>
            <a:r>
              <a:rPr lang="es-MX" dirty="0"/>
              <a:t>ser inertes </a:t>
            </a:r>
            <a:r>
              <a:rPr lang="es-MX" dirty="0" smtClean="0"/>
              <a:t>frente </a:t>
            </a:r>
            <a:r>
              <a:rPr lang="es-MX" dirty="0"/>
              <a:t>a principios activos a utilizar</a:t>
            </a:r>
          </a:p>
          <a:p>
            <a:pPr lvl="0">
              <a:buBlip>
                <a:blip r:embed="rId2"/>
              </a:buBlip>
            </a:pPr>
            <a:r>
              <a:rPr lang="es-MX" dirty="0" smtClean="0"/>
              <a:t>consistencia </a:t>
            </a:r>
            <a:r>
              <a:rPr lang="es-MX" dirty="0"/>
              <a:t>conveniente</a:t>
            </a:r>
          </a:p>
          <a:p>
            <a:pPr lvl="0">
              <a:buBlip>
                <a:blip r:embed="rId2"/>
              </a:buBlip>
            </a:pPr>
            <a:r>
              <a:rPr lang="es-MX" dirty="0"/>
              <a:t>liberar rápida y completamente el principio activo</a:t>
            </a:r>
          </a:p>
          <a:p>
            <a:endParaRPr lang="es-MX" dirty="0"/>
          </a:p>
        </p:txBody>
      </p:sp>
      <p:pic>
        <p:nvPicPr>
          <p:cNvPr id="56326" name="Picture 6" descr="http://pediatrachile.com/wp/wp-content/uploads/2013/05/supos2.png"/>
          <p:cNvPicPr>
            <a:picLocks noChangeAspect="1" noChangeArrowheads="1"/>
          </p:cNvPicPr>
          <p:nvPr/>
        </p:nvPicPr>
        <p:blipFill>
          <a:blip r:embed="rId3"/>
          <a:srcRect l="5908" t="19553" r="9413" b="10614"/>
          <a:stretch>
            <a:fillRect/>
          </a:stretch>
        </p:blipFill>
        <p:spPr bwMode="auto">
          <a:xfrm>
            <a:off x="5715008" y="2714620"/>
            <a:ext cx="3214710" cy="257176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5624595"/>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642918"/>
            <a:ext cx="8229600" cy="1614485"/>
          </a:xfrm>
        </p:spPr>
        <p:txBody>
          <a:bodyPr>
            <a:normAutofit fontScale="70000" lnSpcReduction="20000"/>
          </a:bodyPr>
          <a:lstStyle/>
          <a:p>
            <a:pPr>
              <a:buNone/>
            </a:pPr>
            <a:r>
              <a:rPr lang="es-MX" b="1" dirty="0"/>
              <a:t>Usos </a:t>
            </a:r>
            <a:r>
              <a:rPr lang="es-MX" b="1" dirty="0" smtClean="0"/>
              <a:t>terapéuticos</a:t>
            </a:r>
          </a:p>
          <a:p>
            <a:pPr>
              <a:buNone/>
            </a:pPr>
            <a:endParaRPr lang="es-MX" dirty="0"/>
          </a:p>
          <a:p>
            <a:pPr algn="just">
              <a:buNone/>
            </a:pPr>
            <a:r>
              <a:rPr lang="es-MX" dirty="0" smtClean="0"/>
              <a:t>   Un </a:t>
            </a:r>
            <a:r>
              <a:rPr lang="es-MX" dirty="0"/>
              <a:t>supositorio puede actuar como un protector o paliativo local o como un vehículo de principios activos para producir una acción sistémica o local.</a:t>
            </a:r>
          </a:p>
          <a:p>
            <a:endParaRPr lang="es-MX" dirty="0"/>
          </a:p>
        </p:txBody>
      </p:sp>
      <p:pic>
        <p:nvPicPr>
          <p:cNvPr id="55298" name="Picture 2" descr="http://piratasdeaxel.files.wordpress.com/2010/01/supositorio-1.jpg?w=500&amp;h=322"/>
          <p:cNvPicPr>
            <a:picLocks noChangeAspect="1" noChangeArrowheads="1"/>
          </p:cNvPicPr>
          <p:nvPr/>
        </p:nvPicPr>
        <p:blipFill>
          <a:blip r:embed="rId2"/>
          <a:srcRect/>
          <a:stretch>
            <a:fillRect/>
          </a:stretch>
        </p:blipFill>
        <p:spPr bwMode="auto">
          <a:xfrm>
            <a:off x="4857752" y="3214686"/>
            <a:ext cx="3431357" cy="2209794"/>
          </a:xfrm>
          <a:prstGeom prst="rect">
            <a:avLst/>
          </a:prstGeom>
          <a:ln>
            <a:noFill/>
          </a:ln>
          <a:effectLst>
            <a:outerShdw blurRad="292100" dist="139700" dir="2700000" algn="tl" rotWithShape="0">
              <a:srgbClr val="333333">
                <a:alpha val="65000"/>
              </a:srgbClr>
            </a:outerShdw>
          </a:effectLst>
        </p:spPr>
      </p:pic>
      <p:pic>
        <p:nvPicPr>
          <p:cNvPr id="55300" name="Picture 4" descr="http://lasorcitroen.wordpress.com/files/2009/01/supositorios.jpg?w=300"/>
          <p:cNvPicPr>
            <a:picLocks noChangeAspect="1" noChangeArrowheads="1"/>
          </p:cNvPicPr>
          <p:nvPr/>
        </p:nvPicPr>
        <p:blipFill>
          <a:blip r:embed="rId3"/>
          <a:srcRect/>
          <a:stretch>
            <a:fillRect/>
          </a:stretch>
        </p:blipFill>
        <p:spPr bwMode="auto">
          <a:xfrm>
            <a:off x="1071538" y="3071810"/>
            <a:ext cx="2857500" cy="2362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39800509"/>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2810206" y="2505670"/>
            <a:ext cx="3523593" cy="923330"/>
          </a:xfrm>
          <a:prstGeom prst="rect">
            <a:avLst/>
          </a:prstGeom>
          <a:noFill/>
        </p:spPr>
        <p:txBody>
          <a:bodyPr wrap="none" lIns="91440" tIns="45720" rIns="91440" bIns="45720">
            <a:spAutoFit/>
          </a:bodyPr>
          <a:lstStyle/>
          <a:p>
            <a:pPr algn="ctr"/>
            <a:r>
              <a:rPr lang="es-ES" sz="5400" b="1" spc="300" dirty="0" smtClean="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rPr>
              <a:t>¡GRACIAS!</a:t>
            </a:r>
            <a:endParaRPr lang="es-ES" sz="5400" b="1" cap="none" spc="300" dirty="0">
              <a:ln w="11430" cmpd="sng">
                <a:solidFill>
                  <a:schemeClr val="accent1">
                    <a:tint val="10000"/>
                  </a:schemeClr>
                </a:solidFill>
                <a:prstDash val="solid"/>
                <a:miter lim="800000"/>
              </a:ln>
              <a:gradFill>
                <a:gsLst>
                  <a:gs pos="10000">
                    <a:schemeClr val="accent1">
                      <a:tint val="83000"/>
                      <a:shade val="100000"/>
                      <a:satMod val="200000"/>
                    </a:schemeClr>
                  </a:gs>
                  <a:gs pos="75000">
                    <a:schemeClr val="accent1">
                      <a:tint val="100000"/>
                      <a:shade val="50000"/>
                      <a:satMod val="150000"/>
                    </a:schemeClr>
                  </a:gs>
                </a:gsLst>
                <a:lin ang="5400000"/>
              </a:gradFill>
              <a:effectLst>
                <a:glow rad="45500">
                  <a:schemeClr val="accent1">
                    <a:satMod val="220000"/>
                    <a:alpha val="35000"/>
                  </a:schemeClr>
                </a:glow>
              </a:effectLst>
            </a:endParaRPr>
          </a:p>
        </p:txBody>
      </p:sp>
    </p:spTree>
    <p:extLst>
      <p:ext uri="{BB962C8B-B14F-4D97-AF65-F5344CB8AC3E}">
        <p14:creationId xmlns:p14="http://schemas.microsoft.com/office/powerpoint/2010/main" val="390992444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rot="20351073">
            <a:off x="1237040" y="2072750"/>
            <a:ext cx="6468246" cy="1754326"/>
          </a:xfrm>
          <a:prstGeom prst="rect">
            <a:avLst/>
          </a:prstGeom>
          <a:noFill/>
        </p:spPr>
        <p:txBody>
          <a:bodyPr wrap="none" lIns="91440" tIns="45720" rIns="91440" bIns="45720">
            <a:spAutoFit/>
          </a:bodyPr>
          <a:lstStyle/>
          <a:p>
            <a:pPr algn="ctr"/>
            <a:r>
              <a:rPr lang="es-E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UNIDAD II</a:t>
            </a:r>
          </a:p>
          <a:p>
            <a:pPr algn="ctr"/>
            <a:r>
              <a:rPr lang="es-E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FARMACOVIGILANCIA</a:t>
            </a:r>
            <a:endParaRPr lang="es-E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406894165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43174" y="-24"/>
            <a:ext cx="3857652" cy="1143000"/>
          </a:xfrm>
        </p:spPr>
        <p:txBody>
          <a:bodyPr>
            <a:normAutofit/>
          </a:bodyPr>
          <a:lstStyle/>
          <a:p>
            <a:r>
              <a:rPr lang="es-MX" sz="4800" b="1" dirty="0">
                <a:solidFill>
                  <a:srgbClr val="002060"/>
                </a:solidFill>
              </a:rPr>
              <a:t>Organización</a:t>
            </a:r>
            <a:endParaRPr lang="es-MX" sz="4800" dirty="0">
              <a:solidFill>
                <a:srgbClr val="002060"/>
              </a:solidFill>
            </a:endParaRPr>
          </a:p>
        </p:txBody>
      </p:sp>
      <p:sp>
        <p:nvSpPr>
          <p:cNvPr id="3" name="2 Marcador de contenido"/>
          <p:cNvSpPr>
            <a:spLocks noGrp="1"/>
          </p:cNvSpPr>
          <p:nvPr>
            <p:ph idx="1"/>
          </p:nvPr>
        </p:nvSpPr>
        <p:spPr>
          <a:xfrm>
            <a:off x="642910" y="1142984"/>
            <a:ext cx="8229600" cy="1685924"/>
          </a:xfrm>
        </p:spPr>
        <p:txBody>
          <a:bodyPr>
            <a:normAutofit/>
          </a:bodyPr>
          <a:lstStyle/>
          <a:p>
            <a:pPr algn="just">
              <a:buNone/>
            </a:pPr>
            <a:r>
              <a:rPr lang="es-MX" sz="2000" dirty="0" smtClean="0"/>
              <a:t>      La </a:t>
            </a:r>
            <a:r>
              <a:rPr lang="es-MX" sz="2000" dirty="0"/>
              <a:t>Farmacovigilancia en México se realiza a través del </a:t>
            </a:r>
            <a:r>
              <a:rPr lang="es-MX" sz="2000" dirty="0" smtClean="0"/>
              <a:t>PPFV</a:t>
            </a:r>
            <a:r>
              <a:rPr lang="es-MX" sz="2000" dirty="0"/>
              <a:t>, el cual es un instrumento </a:t>
            </a:r>
            <a:r>
              <a:rPr lang="es-MX" sz="2000" dirty="0" smtClean="0"/>
              <a:t>implementado por </a:t>
            </a:r>
            <a:r>
              <a:rPr lang="es-MX" sz="2000" dirty="0"/>
              <a:t>la Secretaría que tiene por objeto conocer el perfil de seguridad y detectar oportunamente </a:t>
            </a:r>
            <a:r>
              <a:rPr lang="es-MX" sz="2000" dirty="0" smtClean="0"/>
              <a:t>problemas potenciales </a:t>
            </a:r>
            <a:r>
              <a:rPr lang="es-MX" sz="2000" dirty="0"/>
              <a:t>relacionados con el uso de los medicamentos en el territorio nacional.</a:t>
            </a:r>
          </a:p>
        </p:txBody>
      </p:sp>
      <p:pic>
        <p:nvPicPr>
          <p:cNvPr id="4" name="Picture 2" descr="http://www.mednet.cl/medios/reuniones/2008/APPSeminarioVacunasInostroza/InostrozaFig1.jpg"/>
          <p:cNvPicPr>
            <a:picLocks noChangeAspect="1" noChangeArrowheads="1"/>
          </p:cNvPicPr>
          <p:nvPr/>
        </p:nvPicPr>
        <p:blipFill>
          <a:blip r:embed="rId2"/>
          <a:srcRect/>
          <a:stretch>
            <a:fillRect/>
          </a:stretch>
        </p:blipFill>
        <p:spPr bwMode="auto">
          <a:xfrm>
            <a:off x="2928926" y="2503994"/>
            <a:ext cx="3929090" cy="435400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843819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0"/>
            <a:ext cx="8229600" cy="1143000"/>
          </a:xfrm>
        </p:spPr>
        <p:txBody>
          <a:bodyPr>
            <a:normAutofit/>
          </a:bodyPr>
          <a:lstStyle/>
          <a:p>
            <a:r>
              <a:rPr lang="es-MX" sz="2800" dirty="0">
                <a:solidFill>
                  <a:srgbClr val="002060"/>
                </a:solidFill>
              </a:rPr>
              <a:t>Participan en el PPFV:</a:t>
            </a:r>
          </a:p>
        </p:txBody>
      </p:sp>
      <p:sp>
        <p:nvSpPr>
          <p:cNvPr id="3" name="2 Marcador de contenido"/>
          <p:cNvSpPr>
            <a:spLocks noGrp="1"/>
          </p:cNvSpPr>
          <p:nvPr>
            <p:ph idx="1"/>
          </p:nvPr>
        </p:nvSpPr>
        <p:spPr>
          <a:xfrm>
            <a:off x="500034" y="1500175"/>
            <a:ext cx="8229600" cy="2857520"/>
          </a:xfrm>
        </p:spPr>
        <p:txBody>
          <a:bodyPr>
            <a:normAutofit fontScale="92500" lnSpcReduction="20000"/>
          </a:bodyPr>
          <a:lstStyle/>
          <a:p>
            <a:pPr>
              <a:buFont typeface="Wingdings" pitchFamily="2" charset="2"/>
              <a:buChar char="q"/>
            </a:pPr>
            <a:r>
              <a:rPr lang="es-MX" sz="2600" b="1" dirty="0"/>
              <a:t> </a:t>
            </a:r>
            <a:r>
              <a:rPr lang="es-MX" sz="2600" b="1" dirty="0" smtClean="0"/>
              <a:t>El </a:t>
            </a:r>
            <a:r>
              <a:rPr lang="es-MX" sz="2600" b="1" dirty="0"/>
              <a:t>CNFV, que contará con un Comité Técnico Científico</a:t>
            </a:r>
            <a:r>
              <a:rPr lang="es-MX" sz="2600" b="1" dirty="0" smtClean="0"/>
              <a:t>.</a:t>
            </a:r>
          </a:p>
          <a:p>
            <a:pPr>
              <a:buNone/>
            </a:pPr>
            <a:endParaRPr lang="es-MX" b="1" dirty="0" smtClean="0"/>
          </a:p>
          <a:p>
            <a:pPr lvl="2" algn="just">
              <a:buBlip>
                <a:blip r:embed="rId2"/>
              </a:buBlip>
            </a:pPr>
            <a:r>
              <a:rPr lang="es-MX" dirty="0" smtClean="0"/>
              <a:t>  Este Comité dependerá del Consejo Científico de la COFEPRIS, y estará conformado por un Presidente</a:t>
            </a:r>
            <a:r>
              <a:rPr lang="es-MX" dirty="0"/>
              <a:t>, </a:t>
            </a:r>
            <a:r>
              <a:rPr lang="es-MX" dirty="0" smtClean="0"/>
              <a:t>el </a:t>
            </a:r>
            <a:r>
              <a:rPr lang="es-MX" dirty="0"/>
              <a:t>suplente del presidente, un secretario técnico y por profesionales de la salud representantes </a:t>
            </a:r>
            <a:r>
              <a:rPr lang="es-MX" dirty="0" smtClean="0"/>
              <a:t>del propio </a:t>
            </a:r>
            <a:r>
              <a:rPr lang="es-MX" dirty="0"/>
              <a:t>CNFV, de Instituciones del Sistema Nacional de Salud y de educación superior, de colegios </a:t>
            </a:r>
            <a:r>
              <a:rPr lang="es-MX" dirty="0" smtClean="0"/>
              <a:t>de profesionistas</a:t>
            </a:r>
            <a:r>
              <a:rPr lang="es-MX" dirty="0"/>
              <a:t>, asociaciones y cualquier otra entidad o dependencia que se requiera.</a:t>
            </a:r>
          </a:p>
        </p:txBody>
      </p:sp>
      <p:sp>
        <p:nvSpPr>
          <p:cNvPr id="28676" name="AutoShape 4" descr="data:image/jpeg;base64,/9j/4AAQSkZJRgABAQAAAQABAAD/2wCEAAkGBxQTEhUUEhQUFhQXFRcVFhYVFRQYGBgXGBgYGBYXGBgYHCggGBwlHRUWITEhJSksLi4uFx8zODMsNygtLysBCgoKDg0OGxAQGywkICUsLCwsLCwsKywsLC8sLSwsLCwsLCwsLCwsLCwsLCwsLCwsLCwsLCwsLCwsLiwsLCwsLP/AABEIAL8BBwMBIgACEQEDEQH/xAAbAAABBQEBAAAAAAAAAAAAAAAAAQMEBQYCB//EAEAQAAIBAgQEBAQCCAQFBQAAAAECEQADBBIhMQUGQVETImFxMoGRoQfRFCNCUrHB4fCCkrKzJDNicqIVFkNzk//EABoBAQADAQEBAAAAAAAAAAAAAAACBAUBAwb/xAAoEQACAwABAwQBBAMAAAAAAAAAAQIDEQQSITETIkFRgSMyccEFFGH/2gAMAwEAAhEDEQA/APcKKWigEopaKASilooBKKWigEopaKASiiiaAKKi43iNq0Ju3FSdsxAn2HWm7PFrTxlcHMoZd/Mp2YdxXcZHqj40nUUA0tcJCUUtFAJRUHiXGLNjKL1xULGFB6nsKj4LmTDXWypdUtroZB033qXS83CHqRTzS2opM1dVEmJRS0UAlFLRQCUUtFAJRS0UAlFLRQCUtFFAFFJRQC0UlFALRSUUAtJRTN3FIpAZlBMQCQDroKHG8H6KSaKHQNYr8SeI3bSW/Dd0kmchhm7CRqK2prI/iDw25dt22toXKsZCiTBjWPl969ac61p4clSdb6TymziLryWJbNBBckxoRp161ccBxF44izb8QhUyosACEuMcy+o/Oor2TZ8jCCpyn3mK1fJnLy3iL+cqUugMsTmCwyx21JrQtklHWZdUG54j0oUs0gqHxDiVuyPOwXSdfp8/aseyxQXVLwbiTfZE2aKzQ5ws5lBkKf2mUrr7Ef3FaQGoU3wuWxZ2UJR8nm/4sW4a1cB1VGIB6FdZHrrWLtm4hlcplWXsYaM0e8fxr1zmzl5MUAzsVCK0gftLuRPTbevLZGYLG4n6QP51scaacc+jG5cMnpYcjcUuJiVTPdysyoVZiVkuoOkxtP1r2OvK+TuAXfHt3Sh8PMbmfpAOg9/LFeqVV5LXV2LfDUlF6LRSUGq5cCaKj4nFokZ2Cz3p5HBEgyKYznUtw7opKKHRaKSigFopKKAWikooAooooAooooApDS1Qc44wpZyqSC5ykjQxEmD02qUIuUkkQsmoRcmVnO3PCYMBLam5dMaDZQevqfQVRcAxF7F4iQwdHQi6j6Qp2IIEh1YCPfpWbDlpTdUYgEjzQdSobos6+5O0kVrPw6wdwX3fL+rgrm6bJA95FXpVxrrf2ZcbZXWrfB6FYtlVAJLEAAk7mOpp2iis81wrl3A3MV0TUSxbzed/ikwJkKAdIG0+u+tDjPJOcyBiL0bZs4+zVrfw3xQCXgZgMp0BPT09qpfxA4azYswrFbiiSBtplOp0nT71c/hnh3QXTcGUtl09p1+9XrJJ0mdVBq/8s26XQ2oIPTTv1FYvnezF625GhQqD0zAzHvBP3p/mHmFrN8oiKTlWWYkaHWIG53qm4hzBcuoVItgHuub6TpNfK8/mQkpVZ+Tf41M1JTK+6MwgCSSAo/6un3r1PDghFDbhQD7xrXlPDsU9hs4YMemZFMex0IqVxHmm+ykSvyUj7yaqcHkrj6vOljlVSsfb4N/xnFqLF6JMW32BIGhG+3yrxtXBun0tj7sfyFesXrhvcPJ6vY7dSO3vXl1vhV4OZtmWIXSCABsfua+y4c4uO/Z83zYSckket8twuGsr1yAx7yataiYbCr4SIRICgdjtEg9D6ik4dfzZ1mcjlJ+QIn11j5VVk9bZdgsikTKDRRXCRjefuCtcTxluQLYkodj0BHt2rKcI54fDXVtlWexEFjuD3H9616NzTg7l3DOlrVjl0kCQCCRJ02FeQfo5y5T8QEGPuPUVf42Th0y7mXytrsUontPCuKWsQge0wYfcHsRU2vL+QMVldCumfysO/b+VeoVWvq9OWFzjXerHX5CiiivEsBRRRQBRRRQC0UlFALRSUUAtUHN+Ca5aGQEsrTA1MEEH+VX003cuqDBIzGYEiTAnQdalCTjJNELIKcXFnjL4Rka4sFSQNCCCGg9D8q2X4a4zMrL3CvHrs38vpUfniwRdW4QBnUD1lYBnpOv2qn5IvlMUEJgZ2XTTS4Mw/wDI/atCb9SnTKr/AErsPWKKjW7DLmIdmkAAPBUR10AP1NdYbEZpBGVlMMPuIPUR1rNNgfIqIMHkLG3AmSVPwlj19DUuigKPi1t2ZSbYOpEhhsNQdQPpXGCV0YZQihtCXJkMfhAA0b6irbFwR7GorIGDA7ER/Uetei/aeLXu0w/OVsri2kzKKenroPSqlxDQNoQ/5kVj9zVvzcT465/iFsAnTWCYbTuIqpvCCv8A9dn/AGkr5PlxXqT/AJN2h+2P8DbUxfXyr6qSf/0uL/BRUiuMUkBJ62wR83ufnVavwz1n8Ho3D1KYO0oKlmtqEVtJaM0SOkenTrTGFsXJGa0oJKgxcBGo8x1UTB+tSuEIxRGYR+rVEUxooAk+7ET7BdAZqxtrB1719lT7a0v+Hz9neTOgtxv3UHp5jv0kAbenWpCJH96n1NKtLXD0FpKCaqXu3LwlXNq2Zysqg3G7MM4hRvuDIIOlDjeD/G8V4di4+xCGPc6D7kV43aBYuAeyD3A1P3+1eg/iBjFWwAGMuwB1MQsnbYdKwvLtouUHVzPzcz/P7VocWORbZl8yXVNJGu5L4FcVkdlyoIImNRHl0rfCqm5xFcOES/CAwi3BItltfKZ+DQdatVbrNVLbHN6y9RXGuOI6opJoryPcWikooBaKSigCiiigCgmioXF7hWxcI3CGK6lrwjJ4myo/9zjNchZW2V1nUqxy5h21j60zxPjltDLMAzeUQJIB6+w3rHYliC6hoNyzcQE7ZgM6z81j51L5S5YbE2UvPeIBkXEKyZBkZXkRoRuDFX5VV1v3GTG225YmWuLtXcTg3zEXGsuCj9XXLseza/w96o+B8FveOt5gyaCAY1KzBP1r0Hh9trdvwxYyqAwGV1aY2JmNW/nrFcAXCPLaCkCRncaMT8JCg/UV4K7s0vBb/wBfGpPyW1o6CoWAuZ2e5BAJCKGEEhZMwROpY/SnbVlj8bT8PlXRQRv6nXvUi5aVozAGDIkTBGxHY1XLi8HYNFRhhY+BmXYRMiBrENO/ekm6o/ZfTpKGZ7GRt67iuHRb6a00dK4x/FFtIWuKwjNEjeNoI016TFRuH8RTEjNZIK/tD9oHsw6VNM82u5B5ltoVS7dtFgp6DTL1DEajuOkisdxXFi5dLhcoKrC9gBA29q9QxF8LCgFmIOVQN4GsnYfOvMebPJimGVV8qQqbARt76msv/I1p16l30vcSWTx/RBxDgf5EP1QGtHwnGpdWzZaznZADIUMcp825HlBkTNZbGn/bt/6BXo/LL+HhbRa2ArIpLrB8oXRrkgEaCNJqvwYL1pavg9OTL2IuM0611NMs0KCpDIdQQeh6zUDD804drptKxYgTKgkMZ+FY1Y6zpW4n2M3O5fKKU1EN64fhSPiEuw3HwmFmQfcGlOHc/FcMSdEAXQiIJ1O8mQR0qB6D10iIJidN+/b1qnsXFUDDhwbltFleuWIVthoY6dRVnawKKZygnTzN5mkCAZOsx1rnG4NHgsNVkqw3UxEg9KlFkJIxnNHBTiFykn0g9TpUflHgV1L03FAC6ggzJ2HtWqbC3V2K3AF0D+Ri3cuoIiP+npUyw1waeF0BkOu53G3TXXrFe/quMcRWdKlLWedc5Fr117N6QA8oei6EIY6iG166+ldcscVxWFtPacE2wCbbnzAQCSqHZgQNO1bLjnATibgz5FQAQyz4s6yNRly6j2j1rCPy7kx4t2c5sqAGJJJL6FyTttOg0r2rnGyKjhVtqnVJz03/ACxxN7i5Lpm4oBJgCZ30Hb8qvqxPLzn9L02IatrVfkQUJ9i5w7HZXrCiiivAtBS0lFALRRRQCUzi7WZGXupH2p+kojjWrDyfEMQ6kRmRswkSNNIIPfWtzylYi0XFsWhcbPkBlRpGZR+yDExWO4ymW9cHZjA9JkV6Nw/EK1pGEAMogfLar/LlsUzL4MMnLfgkiuSNa6VwdiK4YxVBGnI62rqmQ008DXWIsWikmuLt1VBLMFA3JMAfM1wkNY3CpcHnVWiSMwBj60xhcJbtqXW2inKZIVQSBrE/Kqzj3MngGBbNxSckgkQ8fDBXXTtNWPBb9y5bBuWvDnZS0mPURp7UOdhcDay2y5+NwHcwASY0BjTQafKvM+d8SBiCSIlQNesV6RhcS6E28SVBZotsAFV5khRr8Qj09Kz3MnDSbm0iNK8rqlZHGelc+l6ednGSRII8qxIOoAA/lXsfLDk4a0CCIQCsenCPMPLGg/hW1w91LVsZjELoNyYEwoGpOmwqFVEYSckdnY5JJnCWLaF7KqIdTdYElpkhToZ007/KncPwuzAPg2p3nw1n06U3hkZs91wRmACLLeVAJGZToHkmY9B0rPcT5tv4ZlR8ISGIVHW55WJMAA5dDJ2OtWDyeI2gpahYPiKMFDMquZ8hJBlfigMASB3ipmah0KbuGui1MO1SSISZ2winQajh5rl8QB1AHrpXWiKZKNedczYN7GL8UMSGJdOwn41j5n5GtyvErWo8RJBynzLo3Y66HQ6elZLnnHq7pbUg5ZZiIPm2j5Qa9uNqswr8zHVpK5PTNed+gQR/iO32NbGstyJb/VM3do+QH9a1NR5EtsZPhx6akFFFFeBaCiiigCiiigCo+IxaqQu7sCVUbtAk+w9TpqK6xd7IhaJgaCQJPQSdBJgUzgcOVBZiS7HMwLZgpMSq7Qo226UBkOb+HuMt8hQXhXUEkK0aGYE6DtuKm8jYkPaa00E22zLMHQmQR7GavOP4YXLDp1I09GGo+4rzjg2MazfBBIzeVh/fqBV2H6lOP4M2eVX9S8M9M/8ATbWkW0EMWGUBfMdzp1/KoWKunDQXctY0UlzLoST5mdm1XpEE1IwF4sNac4rdRbLtdClAuocSp6AEQdzHSqjXSXlLqQ5cxCoqkyQxAGVWaSdtANvWmrd+4T5bRUZyrG4wByjZlC5swPYldqcu4hbVvPcIVVUFj0HtVXhebMK5gXI9SIH1ooyl4RyU4ReNlTzXzK+GK28wa6VJYIMqgEkKZ1afY9KrOAc0ln/WW1fywx3fIuuhMliN4O8Uz+IXCi1z9KtnOhVQ2WDlgESY2Hr71nuWVe5cy2hLEFdNdDuZGg96vV11urv5M22271u34PZnVXUMADpKmAYkbjtpSYO8MgEjTvRg7PhWlXcIgE/9opi49ojMQdTGk1ns1l4GON8XtWkJuMoUbk6yewHU1R3LakW2tNcVMkquaRD6iQ07T8ttqhce5cs425cy3Li5FMklzDmCAqsMpXKTMGZirjDJaVEUySqKpMHWABNGER0VgVm4zQIMhNfUwvT0rrCYrC2MQEcxduy6tcJbU6HKWPlJgCBGw7VNdbQImdROk1Q8f5Xt424Hzlcltgq7BmmQWbcL7a1xBm0v4hcp1G1FpAUUMARoYIBEgyDr2qg4HcsLaULnOWVOc3GhlMMAbmpWRp6RVyMWDG+u2lTw5onGcYlu0XuKGHwwQDObSDPTXX0mmeE4H9WryyFlEIjEIi7hVT4RvvFMcwYQ3rLIPi+IdJI6T0mqTgfNwtKLGJt3s6+VcttmLAbSAN/WvRQ2GryeDnlmS8f2aO9+kIWg2nErlDZkIX9qWUNJ7aCmX4kZh7VxZfIDAYHs0oTlX1aKdTH+JqFIP7mjMP8AuyyAfnSXpHxBVHqwn6bfeorSbkvIzjcWwEJGY7SYgdW9Ykaew0marFwKH/n/AK5iFzG5qhK6gi2ZRdewqPxXCr+mYe6QZy3bYIVjDEKwlgfKsB9CIJI7CpmIBqSOEgXreuZUg6mVXWOp01rCqou328MBfEuswA28zTJHfWT86l8cuMAdSAdJ99K45dtgXc4GoH9KtUpRi5FLkNzkoG5w7nCrBAOHRJLLmNwNOsoq+YazIMiDpV1avBgCDIIBB7g6g1UYXETUezcFi+qSBbxDMRmuGfGjMURT0Kq7QOoPeqclr7l+PZYjSA0tNIacFQZ6IWiiiuHRKKWigK3j+Ka1azoitlYFs0wqjUtoCdI6A71OtNIB7ifrXZFVaYK5anwSGSGPh3GYkuTIi4Scq67QaHCxuWgwg1lMRylbGI8UZt8wEmAeulX6Yu7KhrD6rmLBrZUNr5PiBJ0GsRrRjvGayTZVVukaC6dFPc5CZ9ganGbj4POdcZd8H1yokkhQBJJMAe5qIpa9cB8yWkIZSGWL0rvA1yCR11I20rjCcNcicS/ikqoNuF8IMsElVyyZZZlpidNKtQKiyUcwwv4u4wpg1QGM9wA+wBP5V5EzOnWD6EaaAwY2MEaetez/AIgWFcWg4BXzaHvpXmqcGW94pkqRecD2ARR/prU4qytGPzHtr34wrcJx29bMq5rUcG/Ea5a0dFYdYUA/Ub/OsziuAXU2GYen5VFxeGCEATIAzTEZiM0DtAI+tesoRl+5FeE5R7xZ73wDmG3illdDlDR3B0kH0OhHSo2I4obVoKgm7ccpbBDFc0TLZRoKznIWGFoOzGBbSCSdpMsT/kJq14Zg/F/XltG/5RUvBtGCrFWgKx66dqzLa1CeI2ePbKyCbLPh+CKBREKAdCxYknUyWJJ3O5rnGeJlMhcvpvFOJZYb3GOhH9ab/QydDcYivFosJjIaGTKM3l2+td2nLOxICwp0+UVI/RwGVgfhER/fvTbYfzlpiRBHyiiQbKY3Gst4ypKOVS5o7tmkLbIUEhQCYYxtqTpWgA2JAmKj28OAhQ6gyD00O+1QeFX/AA2OGYjMgm0AbjE2RCqWZ92BkHU9D1qREev8YXxDbBVcuruxgKOsDqdh7mqfinN+Ctbu99x0/Z9oELH1rOfiJhYLsJ3De4Oh+81jbOCZ4CKS0BvkWdftk+9X4UQxMyrOTZ1NGu4n+JV9hlsItpekAE/lWW4hxG/eGe5dZp7k/WNt6sMJywx1uNHoNTU61w5Ld+2gEr4TnXXUOkH71YVaj4RVc3Lyz0PBIMXhLZcsM6IxKsVYMIMgjrIpcPiDmW3fyJebNlUEkOqn4lJHbXLuKmct2/8Ah0+f8atTg1YQwn7HUQYI1Bg7isyzFJm1U9gmVF7g63FKsoIPQimMNwJLWiKAPSrXH4e8tmMKU8RRC+PmYEDYEgzO2pn171Gt3MUAc1i2SEUgrejM8LmUgr5RJaDJ29aj1dsJdC3RyzYiovFsCt25YXxblt0ueIMgJzBR5lbQhZ01Ouum9PNbxT6AWrINvVpNx0uHssBWA095qRwvhK2czatdfKbtw/E7KMoJA0XbZQB6VxslhYpTorhRTlQZNBRRS1wkJRS0UAlFLRQCUUtFAcxSTXUVyRXSLRSc0cPa9bGTVlMgdxGorALwu7Yz+IuUXLjOoO8ZVBntqDXqOKuFVJCliBoqxJPYTp9ayHNWGvMvis3lGULaCjyAgZizSczT2gR061b41rTUfgz+XQmnNeTPhqruHWVa5fzAH9f19ET8qaW43jFCdCgZfcGG/wBS1Lw1shmyiS5n3YCP4AVo+TLSzt9mm4Hhw9t0zukXEY5CAxVdcpP7p1BrSBqouFYTKjTIZ94MEDpBHXWacwOMZLng3o6CzcZ1zXoWXlQB5xBJgRrWXc05to2uOnGtJl0DSzXC12BXiWAmkJpYrk10CE1B4lbUhXa41sW28QsGCiBuHnTIRvP2p/F31RWd2CooLMx0AA1JNUa2XxBz3jltq5NpLdw5blsgZWu/vTqcu0HWaHGQuN4i1fYFHS4mUAlGVlkFtJBidqo1T/ihlH/wEfR9P4mtDjOFqiKLKqqoIyjQRqf5mqe0ua4W2OUL8pJ/ma1KGnBJGLyE42Nv5Jq2O9ScHy9cuXRdUDJkKCTsc0sT6bbdqpeHXGZ7zTKh8ijp5AAY/wAWat1gbtzDLbW4GuI7EZ0UDwQQCA+sss5vP00mo8i1xisO8alTk0y8wOGCIqjoIqYKZwt5XUOjKysJVlIII7gjQin4rLk9ZtQiksRzFLFdUVEnhzFJlruimjDkClpaKHRKKWigCiiigCiiigCiiigEpGrqoHHL2TD3mD5ItOc8E5IU+aBqY3+VDjKTl27dvXbuJN7Ph3lLNvw8mXI7Atuc0/vemwqXxu3mtOvdT9en3ipHCWnD2jnNybaHxDoX8o80dJ3rjFiQa9YvHp4zWrDyTHvFy0/Zih9nEfxC1aYS7BzdiDU3jnLockrK6htNpBke2tR8FwW8WywCD1/pWkrotdzIlRNNYavCaim+P2D4JuL4QuWv1iNe+BCN2J/Z8pOtWmBwZAg1F5rurbwzofDZ7gKJbuOFVyYkSSOhnes5muvBYWPMoIiCAdNRqJ0PWnctPYbDBUUCICgabaDp6U54dQJkUrXLLUo265NugM3zJr4NrNbAu3QrLcGbOgBZ0UQRJA+1S7qRtUjiGALvZYKhyXCxLLJAyMJQ9GkgT2Jp65ZrpxozPFrkKfUR9dKz7YgIrudgCT/hE1ruKcLa4rBdDE1m7/Lt1lKvAU6GJkg7+1XePZGMXpncqqU5rPAzynZ8tpTuTmb3JzNXpLYZLqFLihkYQysJBHqKznCuErZiJJ7netLhjXlfPqfY9+NV0J78nHC7NnDZMLakAIzopJMKGEiT6uIFWlUXFb+XF4MeMUzG8PCCki75AdSD5csAgnuavqqMvREpaKK4dCiiigCiiigCiiigEopaKASilooBKKWigEpnE2gyspAIYFSCJBBEGR1FPGuTXURZnuWsUShsXbltsRZhbotiAAZKELAjyxtpVndtVzieGTcW7bIRwy+IwRSblsT+rY7x5iRroar+J8zJZxK4drV6WUv4mVfDCKCXbNMnKAZEdu4qWkGh58JNPYTDQRUc8y4PwxeOIti2WKBiYBYCSuvUA063GLfjGyi3HuBc2iNk+HMoNwjKJ0+tS6yHQWeXWq29g8PjCjOviCzcJWQcucCDv8QH0kVFtcPv4pEOLmxluZ/Cs3ScyiMguuADIImFMVohXm2esUIBRFdUVwlhxlpDbpyigxFfxTBeLauWwcpdGUN2JEA6diZqk5YW5bLYW+1649sKwvXFGW4jD9kjsZEMSa1VQeL8Jt4i0bdycpIYFSVZWBlWVhsQdakmRcfocFiAfWmr2FBIHbWoYbE2rhBVbmGFuQ4Y+PmVdmUiHLEaEEU2OasOLXi3fEsrnNsi9bdGDABoiNoO40rqbINaS7mG19qespTdriVp38NXUvAbL1ykSDHURWevnHYi/dsZbmGw8r4eITIXIX4x8Urm6GNI9aluhLCw4fif0jFm5buI9iwrWiuSWF+RJDkbBdPKe81o6ZwuGVFyoABJOgAknUkx1J1p+vNnrESilorh0SilooBKKWigEpaKKASiiigCiiigCiiigCiKKWgErkoDqQJ/PeuqKAaOGQ7oumo8o3707FFFAEUUUUAUUUUAUUUUAUUUUAhFcPbB3E+9OUUOYNC3XYFdRRXdGBRS0lcOhRRRQBRRRQBRRRQBRRS0B//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28678" name="Picture 6" descr="https://encrypted-tbn3.gstatic.com/images?q=tbn:ANd9GcRnqbyk13i039vfzjreES1QFgOAu1fTm6gy7pG0xUoiPWCLumheCg"/>
          <p:cNvPicPr>
            <a:picLocks noChangeAspect="1" noChangeArrowheads="1"/>
          </p:cNvPicPr>
          <p:nvPr/>
        </p:nvPicPr>
        <p:blipFill>
          <a:blip r:embed="rId3"/>
          <a:srcRect/>
          <a:stretch>
            <a:fillRect/>
          </a:stretch>
        </p:blipFill>
        <p:spPr bwMode="auto">
          <a:xfrm>
            <a:off x="919147" y="4500570"/>
            <a:ext cx="2357429" cy="2357430"/>
          </a:xfrm>
          <a:prstGeom prst="rect">
            <a:avLst/>
          </a:prstGeom>
          <a:ln>
            <a:noFill/>
          </a:ln>
          <a:effectLst>
            <a:outerShdw blurRad="292100" dist="139700" dir="2700000" algn="tl" rotWithShape="0">
              <a:srgbClr val="333333">
                <a:alpha val="65000"/>
              </a:srgbClr>
            </a:outerShdw>
          </a:effectLst>
        </p:spPr>
      </p:pic>
      <p:pic>
        <p:nvPicPr>
          <p:cNvPr id="28680" name="Picture 8" descr="http://fashionshoesca19.files.wordpress.com/2011/05/organizacion.jpg"/>
          <p:cNvPicPr>
            <a:picLocks noChangeAspect="1" noChangeArrowheads="1"/>
          </p:cNvPicPr>
          <p:nvPr/>
        </p:nvPicPr>
        <p:blipFill>
          <a:blip r:embed="rId4"/>
          <a:srcRect/>
          <a:stretch>
            <a:fillRect/>
          </a:stretch>
        </p:blipFill>
        <p:spPr bwMode="auto">
          <a:xfrm>
            <a:off x="5491200" y="4643446"/>
            <a:ext cx="2509824" cy="215435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39702604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928670"/>
            <a:ext cx="8229600" cy="4186254"/>
          </a:xfrm>
        </p:spPr>
        <p:txBody>
          <a:bodyPr>
            <a:normAutofit/>
          </a:bodyPr>
          <a:lstStyle/>
          <a:p>
            <a:pPr algn="just">
              <a:buBlip>
                <a:blip r:embed="rId2"/>
              </a:buBlip>
            </a:pPr>
            <a:r>
              <a:rPr lang="es-MX" sz="2000" dirty="0" smtClean="0"/>
              <a:t>Los </a:t>
            </a:r>
            <a:r>
              <a:rPr lang="es-MX" sz="2000" dirty="0"/>
              <a:t>Centros Estatales e Institucionales</a:t>
            </a:r>
            <a:r>
              <a:rPr lang="es-MX" sz="2000" dirty="0" smtClean="0"/>
              <a:t>.</a:t>
            </a:r>
          </a:p>
          <a:p>
            <a:pPr algn="just">
              <a:buNone/>
            </a:pPr>
            <a:endParaRPr lang="es-MX" sz="2000" dirty="0"/>
          </a:p>
          <a:p>
            <a:pPr algn="just">
              <a:buBlip>
                <a:blip r:embed="rId2"/>
              </a:buBlip>
            </a:pPr>
            <a:r>
              <a:rPr lang="es-MX" sz="2000" dirty="0" smtClean="0"/>
              <a:t>Las </a:t>
            </a:r>
            <a:r>
              <a:rPr lang="es-MX" sz="2000" dirty="0"/>
              <a:t>Unidades de Farmacovigilancia Hospitalaria del Sistema Nacional de Salud, de la </a:t>
            </a:r>
            <a:r>
              <a:rPr lang="es-MX" sz="2000" dirty="0" smtClean="0"/>
              <a:t>Industria Químico </a:t>
            </a:r>
            <a:r>
              <a:rPr lang="es-MX" sz="2000" dirty="0"/>
              <a:t>Farmacéutica, de los Centros de Investigación Clínica, Terceros Autorizados especializados </a:t>
            </a:r>
            <a:r>
              <a:rPr lang="es-MX" sz="2000" dirty="0" smtClean="0"/>
              <a:t>en Farmacovigilancia</a:t>
            </a:r>
            <a:r>
              <a:rPr lang="es-MX" sz="2000" dirty="0"/>
              <a:t>, farmacias, almacenes de depósito y distribución de medicamentos para uso humano</a:t>
            </a:r>
            <a:r>
              <a:rPr lang="es-MX" sz="2000" dirty="0" smtClean="0"/>
              <a:t>.</a:t>
            </a:r>
          </a:p>
          <a:p>
            <a:pPr algn="just">
              <a:buNone/>
            </a:pPr>
            <a:endParaRPr lang="es-MX" sz="2000" dirty="0"/>
          </a:p>
          <a:p>
            <a:pPr algn="just">
              <a:buBlip>
                <a:blip r:embed="rId2"/>
              </a:buBlip>
            </a:pPr>
            <a:r>
              <a:rPr lang="es-MX" sz="2000" dirty="0" smtClean="0"/>
              <a:t>Los </a:t>
            </a:r>
            <a:r>
              <a:rPr lang="es-MX" sz="2000" dirty="0"/>
              <a:t>profesionales de la salud</a:t>
            </a:r>
            <a:r>
              <a:rPr lang="es-MX" sz="2000" dirty="0" smtClean="0"/>
              <a:t>.</a:t>
            </a:r>
          </a:p>
          <a:p>
            <a:pPr algn="just">
              <a:buNone/>
            </a:pPr>
            <a:endParaRPr lang="es-MX" sz="2000" dirty="0"/>
          </a:p>
          <a:p>
            <a:pPr algn="just">
              <a:buBlip>
                <a:blip r:embed="rId2"/>
              </a:buBlip>
            </a:pPr>
            <a:r>
              <a:rPr lang="es-MX" sz="2000" dirty="0" smtClean="0"/>
              <a:t>Los </a:t>
            </a:r>
            <a:r>
              <a:rPr lang="es-MX" sz="2000" dirty="0"/>
              <a:t>pacientes y/o consumidores.</a:t>
            </a:r>
          </a:p>
        </p:txBody>
      </p:sp>
      <p:pic>
        <p:nvPicPr>
          <p:cNvPr id="4" name="Picture 2" descr="http://www.ufv.es/documents/10179/10506/que_es_farmacia.jpg?t=1357895094120"/>
          <p:cNvPicPr>
            <a:picLocks noChangeAspect="1" noChangeArrowheads="1"/>
          </p:cNvPicPr>
          <p:nvPr/>
        </p:nvPicPr>
        <p:blipFill>
          <a:blip r:embed="rId3"/>
          <a:srcRect/>
          <a:stretch>
            <a:fillRect/>
          </a:stretch>
        </p:blipFill>
        <p:spPr bwMode="auto">
          <a:xfrm>
            <a:off x="5143504" y="4324349"/>
            <a:ext cx="3810000" cy="2533651"/>
          </a:xfrm>
          <a:prstGeom prst="rect">
            <a:avLst/>
          </a:prstGeom>
          <a:noFill/>
        </p:spPr>
      </p:pic>
    </p:spTree>
    <p:extLst>
      <p:ext uri="{BB962C8B-B14F-4D97-AF65-F5344CB8AC3E}">
        <p14:creationId xmlns:p14="http://schemas.microsoft.com/office/powerpoint/2010/main" val="230030349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643174" y="0"/>
            <a:ext cx="3643338" cy="1143000"/>
          </a:xfrm>
        </p:spPr>
        <p:txBody>
          <a:bodyPr/>
          <a:lstStyle/>
          <a:p>
            <a:r>
              <a:rPr lang="es-MX" b="1" dirty="0">
                <a:solidFill>
                  <a:srgbClr val="002060"/>
                </a:solidFill>
              </a:rPr>
              <a:t>Metodología</a:t>
            </a:r>
            <a:endParaRPr lang="es-MX" dirty="0">
              <a:solidFill>
                <a:srgbClr val="002060"/>
              </a:solidFill>
            </a:endParaRPr>
          </a:p>
        </p:txBody>
      </p:sp>
      <p:sp>
        <p:nvSpPr>
          <p:cNvPr id="3" name="2 Marcador de contenido"/>
          <p:cNvSpPr>
            <a:spLocks noGrp="1"/>
          </p:cNvSpPr>
          <p:nvPr>
            <p:ph idx="1"/>
          </p:nvPr>
        </p:nvSpPr>
        <p:spPr>
          <a:xfrm>
            <a:off x="500034" y="1500174"/>
            <a:ext cx="8229600" cy="2428892"/>
          </a:xfrm>
        </p:spPr>
        <p:txBody>
          <a:bodyPr>
            <a:normAutofit lnSpcReduction="10000"/>
          </a:bodyPr>
          <a:lstStyle/>
          <a:p>
            <a:pPr>
              <a:buFont typeface="Wingdings" pitchFamily="2" charset="2"/>
              <a:buChar char="q"/>
            </a:pPr>
            <a:r>
              <a:rPr lang="es-MX" dirty="0" smtClean="0"/>
              <a:t> </a:t>
            </a:r>
            <a:r>
              <a:rPr lang="es-MX" sz="2400" b="1" dirty="0" smtClean="0"/>
              <a:t>La </a:t>
            </a:r>
            <a:r>
              <a:rPr lang="es-MX" sz="2400" b="1" dirty="0"/>
              <a:t>Farmacovigilancia se llevará a cabo empleando</a:t>
            </a:r>
            <a:r>
              <a:rPr lang="es-MX" sz="2400" b="1" dirty="0" smtClean="0"/>
              <a:t>:</a:t>
            </a:r>
          </a:p>
          <a:p>
            <a:pPr>
              <a:buNone/>
            </a:pPr>
            <a:endParaRPr lang="es-MX" dirty="0" smtClean="0"/>
          </a:p>
          <a:p>
            <a:pPr lvl="2">
              <a:buBlip>
                <a:blip r:embed="rId2"/>
              </a:buBlip>
            </a:pPr>
            <a:r>
              <a:rPr lang="es-MX" dirty="0" smtClean="0"/>
              <a:t>Método </a:t>
            </a:r>
            <a:r>
              <a:rPr lang="es-MX" dirty="0"/>
              <a:t>de notificación espontánea</a:t>
            </a:r>
            <a:r>
              <a:rPr lang="es-MX" dirty="0" smtClean="0"/>
              <a:t>.</a:t>
            </a:r>
          </a:p>
          <a:p>
            <a:pPr lvl="2">
              <a:buBlip>
                <a:blip r:embed="rId2"/>
              </a:buBlip>
            </a:pPr>
            <a:r>
              <a:rPr lang="es-MX" dirty="0" smtClean="0"/>
              <a:t>Método </a:t>
            </a:r>
            <a:r>
              <a:rPr lang="es-MX" dirty="0"/>
              <a:t>de farmacovigilancia </a:t>
            </a:r>
            <a:r>
              <a:rPr lang="es-MX" dirty="0" smtClean="0"/>
              <a:t>intensiva</a:t>
            </a:r>
          </a:p>
          <a:p>
            <a:pPr lvl="2">
              <a:buBlip>
                <a:blip r:embed="rId2"/>
              </a:buBlip>
            </a:pPr>
            <a:r>
              <a:rPr lang="es-MX" dirty="0" smtClean="0"/>
              <a:t>Método </a:t>
            </a:r>
            <a:r>
              <a:rPr lang="es-MX" dirty="0"/>
              <a:t>de notificación en investigación clínica</a:t>
            </a:r>
            <a:r>
              <a:rPr lang="es-MX" b="1" dirty="0"/>
              <a:t>.</a:t>
            </a:r>
            <a:endParaRPr lang="es-MX" b="1" dirty="0" smtClean="0"/>
          </a:p>
        </p:txBody>
      </p:sp>
      <p:pic>
        <p:nvPicPr>
          <p:cNvPr id="26626" name="Picture 2" descr="https://encrypted-tbn0.gstatic.com/images?q=tbn:ANd9GcTPqRo_UIHlk8KdXlEaQbQU25N3tiFrWKDfPHcohcDkJGUv6MF5Wg"/>
          <p:cNvPicPr>
            <a:picLocks noChangeAspect="1" noChangeArrowheads="1"/>
          </p:cNvPicPr>
          <p:nvPr/>
        </p:nvPicPr>
        <p:blipFill>
          <a:blip r:embed="rId3"/>
          <a:srcRect/>
          <a:stretch>
            <a:fillRect/>
          </a:stretch>
        </p:blipFill>
        <p:spPr bwMode="auto">
          <a:xfrm>
            <a:off x="571472" y="4786322"/>
            <a:ext cx="2609850" cy="1752600"/>
          </a:xfrm>
          <a:prstGeom prst="rect">
            <a:avLst/>
          </a:prstGeom>
          <a:ln>
            <a:noFill/>
          </a:ln>
          <a:effectLst>
            <a:outerShdw blurRad="292100" dist="139700" dir="2700000" algn="tl" rotWithShape="0">
              <a:srgbClr val="333333">
                <a:alpha val="65000"/>
              </a:srgbClr>
            </a:outerShdw>
          </a:effectLst>
        </p:spPr>
      </p:pic>
      <p:pic>
        <p:nvPicPr>
          <p:cNvPr id="26628" name="Picture 4" descr="https://encrypted-tbn3.gstatic.com/images?q=tbn:ANd9GcSmbUopL9M9NErbuT6FIBIiqyr-XgZPb7kf6QyrDDokYrfgZ2sBCA"/>
          <p:cNvPicPr>
            <a:picLocks noChangeAspect="1" noChangeArrowheads="1"/>
          </p:cNvPicPr>
          <p:nvPr/>
        </p:nvPicPr>
        <p:blipFill>
          <a:blip r:embed="rId4"/>
          <a:srcRect/>
          <a:stretch>
            <a:fillRect/>
          </a:stretch>
        </p:blipFill>
        <p:spPr bwMode="auto">
          <a:xfrm>
            <a:off x="3571868" y="4786322"/>
            <a:ext cx="2600325" cy="1762126"/>
          </a:xfrm>
          <a:prstGeom prst="rect">
            <a:avLst/>
          </a:prstGeom>
          <a:ln>
            <a:noFill/>
          </a:ln>
          <a:effectLst>
            <a:outerShdw blurRad="292100" dist="139700" dir="2700000" algn="tl" rotWithShape="0">
              <a:srgbClr val="333333">
                <a:alpha val="65000"/>
              </a:srgbClr>
            </a:outerShdw>
          </a:effectLst>
        </p:spPr>
      </p:pic>
      <p:pic>
        <p:nvPicPr>
          <p:cNvPr id="26630" name="Picture 6" descr="https://encrypted-tbn1.gstatic.com/images?q=tbn:ANd9GcSyXRInk9BVYXJU7R2SER9vrzL4YXYaecclOnvs7cYrhBtBclGIlA"/>
          <p:cNvPicPr>
            <a:picLocks noChangeAspect="1" noChangeArrowheads="1"/>
          </p:cNvPicPr>
          <p:nvPr/>
        </p:nvPicPr>
        <p:blipFill>
          <a:blip r:embed="rId5"/>
          <a:srcRect/>
          <a:stretch>
            <a:fillRect/>
          </a:stretch>
        </p:blipFill>
        <p:spPr bwMode="auto">
          <a:xfrm>
            <a:off x="6357950" y="4786322"/>
            <a:ext cx="2371725" cy="1924051"/>
          </a:xfrm>
          <a:prstGeom prst="rect">
            <a:avLst/>
          </a:prstGeom>
          <a:noFill/>
        </p:spPr>
      </p:pic>
    </p:spTree>
    <p:extLst>
      <p:ext uri="{BB962C8B-B14F-4D97-AF65-F5344CB8AC3E}">
        <p14:creationId xmlns:p14="http://schemas.microsoft.com/office/powerpoint/2010/main" val="29741231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928670"/>
            <a:ext cx="8229600" cy="3471873"/>
          </a:xfrm>
        </p:spPr>
        <p:txBody>
          <a:bodyPr>
            <a:normAutofit fontScale="70000" lnSpcReduction="20000"/>
          </a:bodyPr>
          <a:lstStyle/>
          <a:p>
            <a:pPr>
              <a:buFont typeface="Wingdings" pitchFamily="2" charset="2"/>
              <a:buChar char="q"/>
            </a:pPr>
            <a:r>
              <a:rPr lang="es-MX" sz="3400" b="1" dirty="0" smtClean="0"/>
              <a:t>La farmacovigilancia se realizará a través del análisis de la siguiente informació</a:t>
            </a:r>
            <a:r>
              <a:rPr lang="es-MX" sz="3800" b="1" dirty="0" smtClean="0"/>
              <a:t>n</a:t>
            </a:r>
            <a:r>
              <a:rPr lang="es-MX" sz="3800" dirty="0" smtClean="0"/>
              <a:t>:</a:t>
            </a:r>
          </a:p>
          <a:p>
            <a:pPr>
              <a:buFont typeface="Wingdings" pitchFamily="2" charset="2"/>
              <a:buChar char="q"/>
            </a:pPr>
            <a:endParaRPr lang="es-MX" dirty="0" smtClean="0"/>
          </a:p>
          <a:p>
            <a:pPr lvl="1">
              <a:buBlip>
                <a:blip r:embed="rId2"/>
              </a:buBlip>
            </a:pPr>
            <a:r>
              <a:rPr lang="pt-BR" sz="2900" dirty="0" smtClean="0"/>
              <a:t>Estúdios clínicos </a:t>
            </a:r>
            <a:r>
              <a:rPr lang="pt-BR" sz="2900" dirty="0"/>
              <a:t>fases I a IV</a:t>
            </a:r>
            <a:r>
              <a:rPr lang="pt-BR" sz="2900" dirty="0" smtClean="0"/>
              <a:t>.</a:t>
            </a:r>
          </a:p>
          <a:p>
            <a:pPr lvl="1">
              <a:buBlip>
                <a:blip r:embed="rId2"/>
              </a:buBlip>
            </a:pPr>
            <a:r>
              <a:rPr lang="es-MX" sz="2900" dirty="0" smtClean="0"/>
              <a:t>Reporte </a:t>
            </a:r>
            <a:r>
              <a:rPr lang="es-MX" sz="2900" dirty="0"/>
              <a:t>periódico de seguridad</a:t>
            </a:r>
            <a:r>
              <a:rPr lang="es-MX" sz="2900" dirty="0" smtClean="0"/>
              <a:t>.</a:t>
            </a:r>
          </a:p>
          <a:p>
            <a:pPr lvl="1">
              <a:buBlip>
                <a:blip r:embed="rId2"/>
              </a:buBlip>
            </a:pPr>
            <a:r>
              <a:rPr lang="es-MX" sz="2900" dirty="0" smtClean="0"/>
              <a:t>Informe </a:t>
            </a:r>
            <a:r>
              <a:rPr lang="es-MX" sz="2900" dirty="0"/>
              <a:t>de seguridad en México</a:t>
            </a:r>
            <a:r>
              <a:rPr lang="es-MX" sz="2900" dirty="0" smtClean="0"/>
              <a:t>.</a:t>
            </a:r>
          </a:p>
          <a:p>
            <a:pPr lvl="1">
              <a:buBlip>
                <a:blip r:embed="rId2"/>
              </a:buBlip>
            </a:pPr>
            <a:r>
              <a:rPr lang="es-MX" sz="2900" dirty="0" smtClean="0"/>
              <a:t>Reportes </a:t>
            </a:r>
            <a:r>
              <a:rPr lang="es-MX" sz="2900" dirty="0"/>
              <a:t>de seguridad de estudios clínicos</a:t>
            </a:r>
            <a:r>
              <a:rPr lang="es-MX" sz="2900" dirty="0" smtClean="0"/>
              <a:t>.</a:t>
            </a:r>
          </a:p>
          <a:p>
            <a:pPr lvl="1">
              <a:buBlip>
                <a:blip r:embed="rId2"/>
              </a:buBlip>
            </a:pPr>
            <a:r>
              <a:rPr lang="es-MX" sz="2900" dirty="0" smtClean="0"/>
              <a:t>Generación </a:t>
            </a:r>
            <a:r>
              <a:rPr lang="es-MX" sz="2900" dirty="0"/>
              <a:t>de señales</a:t>
            </a:r>
            <a:r>
              <a:rPr lang="es-MX" sz="2900" dirty="0" smtClean="0"/>
              <a:t>.</a:t>
            </a:r>
          </a:p>
          <a:p>
            <a:pPr lvl="1">
              <a:buBlip>
                <a:blip r:embed="rId2"/>
              </a:buBlip>
            </a:pPr>
            <a:r>
              <a:rPr lang="es-MX" sz="2900" dirty="0" smtClean="0"/>
              <a:t>Bases </a:t>
            </a:r>
            <a:r>
              <a:rPr lang="es-MX" sz="2900" dirty="0"/>
              <a:t>de datos epidemiológicas</a:t>
            </a:r>
            <a:r>
              <a:rPr lang="es-MX" sz="2900" dirty="0" smtClean="0"/>
              <a:t>.</a:t>
            </a:r>
          </a:p>
          <a:p>
            <a:pPr lvl="1">
              <a:buBlip>
                <a:blip r:embed="rId2"/>
              </a:buBlip>
            </a:pPr>
            <a:r>
              <a:rPr lang="es-MX" sz="2900" dirty="0" smtClean="0"/>
              <a:t>Planes </a:t>
            </a:r>
            <a:r>
              <a:rPr lang="es-MX" sz="2900" dirty="0"/>
              <a:t>de manejo de riesgos.</a:t>
            </a:r>
          </a:p>
        </p:txBody>
      </p:sp>
      <p:pic>
        <p:nvPicPr>
          <p:cNvPr id="25602" name="Picture 2" descr="https://encrypted-tbn3.gstatic.com/images?q=tbn:ANd9GcREPyu0_L4N8-sioBbuTm8m78xWvN3jHMi4rE1aNE5XOY0t9fnhTg"/>
          <p:cNvPicPr>
            <a:picLocks noChangeAspect="1" noChangeArrowheads="1"/>
          </p:cNvPicPr>
          <p:nvPr/>
        </p:nvPicPr>
        <p:blipFill>
          <a:blip r:embed="rId3"/>
          <a:srcRect t="21000" b="28000"/>
          <a:stretch>
            <a:fillRect/>
          </a:stretch>
        </p:blipFill>
        <p:spPr bwMode="auto">
          <a:xfrm>
            <a:off x="4500562" y="3714752"/>
            <a:ext cx="4527177" cy="2857520"/>
          </a:xfrm>
          <a:prstGeom prst="rect">
            <a:avLst/>
          </a:prstGeom>
          <a:noFill/>
        </p:spPr>
      </p:pic>
    </p:spTree>
    <p:extLst>
      <p:ext uri="{BB962C8B-B14F-4D97-AF65-F5344CB8AC3E}">
        <p14:creationId xmlns:p14="http://schemas.microsoft.com/office/powerpoint/2010/main" val="1874394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714612" y="274638"/>
            <a:ext cx="4071966" cy="1143000"/>
          </a:xfrm>
        </p:spPr>
        <p:txBody>
          <a:bodyPr/>
          <a:lstStyle/>
          <a:p>
            <a:r>
              <a:rPr lang="es-MX" b="1" dirty="0">
                <a:solidFill>
                  <a:srgbClr val="002060"/>
                </a:solidFill>
              </a:rPr>
              <a:t>Notificación</a:t>
            </a:r>
            <a:endParaRPr lang="es-MX" dirty="0">
              <a:solidFill>
                <a:srgbClr val="002060"/>
              </a:solidFill>
            </a:endParaRPr>
          </a:p>
        </p:txBody>
      </p:sp>
      <p:sp>
        <p:nvSpPr>
          <p:cNvPr id="3" name="2 Marcador de contenido"/>
          <p:cNvSpPr>
            <a:spLocks noGrp="1"/>
          </p:cNvSpPr>
          <p:nvPr>
            <p:ph idx="1"/>
          </p:nvPr>
        </p:nvSpPr>
        <p:spPr>
          <a:xfrm>
            <a:off x="500034" y="1571612"/>
            <a:ext cx="8229600" cy="1257295"/>
          </a:xfrm>
        </p:spPr>
        <p:txBody>
          <a:bodyPr>
            <a:normAutofit fontScale="70000" lnSpcReduction="20000"/>
          </a:bodyPr>
          <a:lstStyle/>
          <a:p>
            <a:pPr algn="just">
              <a:buFont typeface="Wingdings" pitchFamily="2" charset="2"/>
              <a:buChar char="q"/>
            </a:pPr>
            <a:r>
              <a:rPr lang="es-MX" dirty="0"/>
              <a:t>Los profesionales de la salud tienen la obligación de notificar todas las sospechas, eventos </a:t>
            </a:r>
            <a:r>
              <a:rPr lang="es-MX" dirty="0" smtClean="0"/>
              <a:t>y reacciones </a:t>
            </a:r>
            <a:r>
              <a:rPr lang="es-MX" dirty="0"/>
              <a:t>adversas, tanto esperadas como inesperadas, de que tengan conocimiento, en forma directa a </a:t>
            </a:r>
            <a:r>
              <a:rPr lang="es-MX" dirty="0" smtClean="0"/>
              <a:t>los centros </a:t>
            </a:r>
            <a:r>
              <a:rPr lang="es-MX" dirty="0"/>
              <a:t>o a las unidades de farmacovigilancia.</a:t>
            </a:r>
          </a:p>
        </p:txBody>
      </p:sp>
      <p:pic>
        <p:nvPicPr>
          <p:cNvPr id="24578" name="Picture 2" descr="http://www.laboratoriosconcordia.com.mx/imgs/farmacovigilancia.jpg"/>
          <p:cNvPicPr>
            <a:picLocks noChangeAspect="1" noChangeArrowheads="1"/>
          </p:cNvPicPr>
          <p:nvPr/>
        </p:nvPicPr>
        <p:blipFill>
          <a:blip r:embed="rId2"/>
          <a:srcRect/>
          <a:stretch>
            <a:fillRect/>
          </a:stretch>
        </p:blipFill>
        <p:spPr bwMode="auto">
          <a:xfrm>
            <a:off x="1357290" y="3714752"/>
            <a:ext cx="6780052" cy="2066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16644203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1428728" y="357166"/>
            <a:ext cx="6143668" cy="1143000"/>
          </a:xfrm>
        </p:spPr>
        <p:txBody>
          <a:bodyPr/>
          <a:lstStyle/>
          <a:p>
            <a:pPr>
              <a:buFont typeface="Wingdings" pitchFamily="2" charset="2"/>
              <a:buChar char="q"/>
            </a:pPr>
            <a:r>
              <a:rPr lang="es-MX" sz="2400" b="1" dirty="0" smtClean="0"/>
              <a:t> La </a:t>
            </a:r>
            <a:r>
              <a:rPr lang="es-MX" sz="2400" b="1" dirty="0"/>
              <a:t>notificación se llevará a cabo:</a:t>
            </a:r>
          </a:p>
        </p:txBody>
      </p:sp>
      <p:sp>
        <p:nvSpPr>
          <p:cNvPr id="3" name="2 Marcador de contenido"/>
          <p:cNvSpPr>
            <a:spLocks noGrp="1"/>
          </p:cNvSpPr>
          <p:nvPr>
            <p:ph idx="1"/>
          </p:nvPr>
        </p:nvSpPr>
        <p:spPr>
          <a:xfrm>
            <a:off x="571472" y="2285992"/>
            <a:ext cx="8072494" cy="2257428"/>
          </a:xfrm>
        </p:spPr>
        <p:txBody>
          <a:bodyPr>
            <a:normAutofit/>
          </a:bodyPr>
          <a:lstStyle/>
          <a:p>
            <a:pPr>
              <a:buBlip>
                <a:blip r:embed="rId2"/>
              </a:buBlip>
            </a:pPr>
            <a:r>
              <a:rPr lang="es-MX" sz="2000" dirty="0"/>
              <a:t>Durante la atención médica.</a:t>
            </a:r>
          </a:p>
          <a:p>
            <a:pPr>
              <a:buBlip>
                <a:blip r:embed="rId2"/>
              </a:buBlip>
            </a:pPr>
            <a:r>
              <a:rPr lang="es-MX" sz="2000" dirty="0" smtClean="0"/>
              <a:t>En </a:t>
            </a:r>
            <a:r>
              <a:rPr lang="es-MX" sz="2000" dirty="0"/>
              <a:t>los estudios clínicos fase I, II, III y IV de intervención, de los cuales se reportarán todos </a:t>
            </a:r>
            <a:r>
              <a:rPr lang="es-MX" sz="2000" dirty="0" smtClean="0"/>
              <a:t>los eventos adversos.</a:t>
            </a:r>
          </a:p>
          <a:p>
            <a:pPr>
              <a:buBlip>
                <a:blip r:embed="rId2"/>
              </a:buBlip>
            </a:pPr>
            <a:r>
              <a:rPr lang="es-MX" sz="2000" dirty="0" smtClean="0"/>
              <a:t>Durante </a:t>
            </a:r>
            <a:r>
              <a:rPr lang="es-MX" sz="2000" dirty="0"/>
              <a:t>las actividades del plan de manejo de riesgos.</a:t>
            </a:r>
          </a:p>
          <a:p>
            <a:pPr>
              <a:buBlip>
                <a:blip r:embed="rId2"/>
              </a:buBlip>
            </a:pPr>
            <a:r>
              <a:rPr lang="es-MX" sz="2000" dirty="0" smtClean="0"/>
              <a:t>Durante </a:t>
            </a:r>
            <a:r>
              <a:rPr lang="es-MX" sz="2000" dirty="0"/>
              <a:t>el Programa Nacional de Vacunación.</a:t>
            </a:r>
          </a:p>
        </p:txBody>
      </p:sp>
      <p:pic>
        <p:nvPicPr>
          <p:cNvPr id="23554" name="Picture 2" descr="https://encrypted-tbn0.gstatic.com/images?q=tbn:ANd9GcRqEbPbLANMqbtBy9-m4jTs_7DUDs1V32A2ug5obIovXGGNYoErSA"/>
          <p:cNvPicPr>
            <a:picLocks noChangeAspect="1" noChangeArrowheads="1"/>
          </p:cNvPicPr>
          <p:nvPr/>
        </p:nvPicPr>
        <p:blipFill>
          <a:blip r:embed="rId3"/>
          <a:srcRect/>
          <a:stretch>
            <a:fillRect/>
          </a:stretch>
        </p:blipFill>
        <p:spPr bwMode="auto">
          <a:xfrm>
            <a:off x="1500166" y="4714884"/>
            <a:ext cx="2771775" cy="1647825"/>
          </a:xfrm>
          <a:prstGeom prst="rect">
            <a:avLst/>
          </a:prstGeom>
          <a:ln>
            <a:noFill/>
          </a:ln>
          <a:effectLst>
            <a:outerShdw blurRad="292100" dist="139700" dir="2700000" algn="tl" rotWithShape="0">
              <a:srgbClr val="333333">
                <a:alpha val="65000"/>
              </a:srgbClr>
            </a:outerShdw>
          </a:effectLst>
        </p:spPr>
      </p:pic>
      <p:pic>
        <p:nvPicPr>
          <p:cNvPr id="23556" name="Picture 4" descr="https://encrypted-tbn2.gstatic.com/images?q=tbn:ANd9GcTcprVz606JWQ4dGEGnCDOgHkIOFXvAXpTPzMKJtDRlGPuqWYi3aA"/>
          <p:cNvPicPr>
            <a:picLocks noChangeAspect="1" noChangeArrowheads="1"/>
          </p:cNvPicPr>
          <p:nvPr/>
        </p:nvPicPr>
        <p:blipFill>
          <a:blip r:embed="rId4"/>
          <a:srcRect/>
          <a:stretch>
            <a:fillRect/>
          </a:stretch>
        </p:blipFill>
        <p:spPr bwMode="auto">
          <a:xfrm>
            <a:off x="4643438" y="4714884"/>
            <a:ext cx="3971925" cy="16430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7382392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785794"/>
            <a:ext cx="8229600" cy="1143000"/>
          </a:xfrm>
        </p:spPr>
        <p:txBody>
          <a:bodyPr>
            <a:normAutofit/>
          </a:bodyPr>
          <a:lstStyle/>
          <a:p>
            <a:pPr>
              <a:buFont typeface="Wingdings" pitchFamily="2" charset="2"/>
              <a:buChar char="q"/>
            </a:pPr>
            <a:r>
              <a:rPr lang="es-MX" sz="2400" b="1" dirty="0"/>
              <a:t>Los medios de envío de notificaciones serán los siguientes:</a:t>
            </a:r>
          </a:p>
        </p:txBody>
      </p:sp>
      <p:sp>
        <p:nvSpPr>
          <p:cNvPr id="3" name="2 Marcador de contenido"/>
          <p:cNvSpPr>
            <a:spLocks noGrp="1"/>
          </p:cNvSpPr>
          <p:nvPr>
            <p:ph idx="1"/>
          </p:nvPr>
        </p:nvSpPr>
        <p:spPr>
          <a:xfrm>
            <a:off x="500034" y="2571744"/>
            <a:ext cx="8229600" cy="1971675"/>
          </a:xfrm>
        </p:spPr>
        <p:txBody>
          <a:bodyPr>
            <a:normAutofit fontScale="70000" lnSpcReduction="20000"/>
          </a:bodyPr>
          <a:lstStyle/>
          <a:p>
            <a:pPr>
              <a:buBlip>
                <a:blip r:embed="rId2"/>
              </a:buBlip>
            </a:pPr>
            <a:r>
              <a:rPr lang="es-MX" dirty="0"/>
              <a:t>Por correo </a:t>
            </a:r>
            <a:r>
              <a:rPr lang="es-MX" dirty="0" smtClean="0"/>
              <a:t>electrónico: farmacovigilancia@cofepris.gob.mx</a:t>
            </a:r>
            <a:endParaRPr lang="es-MX" dirty="0"/>
          </a:p>
          <a:p>
            <a:pPr>
              <a:buBlip>
                <a:blip r:embed="rId2"/>
              </a:buBlip>
            </a:pPr>
            <a:r>
              <a:rPr lang="es-MX" dirty="0" smtClean="0"/>
              <a:t>Por </a:t>
            </a:r>
            <a:r>
              <a:rPr lang="es-MX" dirty="0"/>
              <a:t>teléfono: (55) 50805200 extensión: 1452.</a:t>
            </a:r>
          </a:p>
          <a:p>
            <a:pPr>
              <a:buBlip>
                <a:blip r:embed="rId2"/>
              </a:buBlip>
            </a:pPr>
            <a:r>
              <a:rPr lang="es-MX" dirty="0" smtClean="0"/>
              <a:t>A </a:t>
            </a:r>
            <a:r>
              <a:rPr lang="es-MX" dirty="0"/>
              <a:t>través del Centro Integral de Servicios (CIS) en Oklahoma No. 14, Col. Nápoles, C.P. </a:t>
            </a:r>
            <a:r>
              <a:rPr lang="es-MX" dirty="0" smtClean="0"/>
              <a:t>03810, </a:t>
            </a:r>
            <a:r>
              <a:rPr lang="es-MX" dirty="0" err="1" smtClean="0"/>
              <a:t>Deleg</a:t>
            </a:r>
            <a:r>
              <a:rPr lang="es-MX" dirty="0"/>
              <a:t>. Benito Juárez, México, D.F.</a:t>
            </a:r>
          </a:p>
          <a:p>
            <a:pPr>
              <a:buBlip>
                <a:blip r:embed="rId2"/>
              </a:buBlip>
            </a:pPr>
            <a:r>
              <a:rPr lang="es-MX" dirty="0" smtClean="0"/>
              <a:t>A </a:t>
            </a:r>
            <a:r>
              <a:rPr lang="es-MX" dirty="0"/>
              <a:t>través de la página de la COFEPRIS. www.cofepris.gob.mx</a:t>
            </a:r>
          </a:p>
        </p:txBody>
      </p:sp>
    </p:spTree>
    <p:extLst>
      <p:ext uri="{BB962C8B-B14F-4D97-AF65-F5344CB8AC3E}">
        <p14:creationId xmlns:p14="http://schemas.microsoft.com/office/powerpoint/2010/main" val="32143790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migueljara.com/wp-content/uploads/2013/09/Calma-total1-300x258.jpg"/>
          <p:cNvPicPr>
            <a:picLocks noChangeAspect="1" noChangeArrowheads="1"/>
          </p:cNvPicPr>
          <p:nvPr/>
        </p:nvPicPr>
        <p:blipFill>
          <a:blip r:embed="rId2"/>
          <a:srcRect r="8824" b="10259"/>
          <a:stretch>
            <a:fillRect/>
          </a:stretch>
        </p:blipFill>
        <p:spPr bwMode="auto">
          <a:xfrm>
            <a:off x="6858016" y="4929198"/>
            <a:ext cx="2214578" cy="1874558"/>
          </a:xfrm>
          <a:prstGeom prst="rect">
            <a:avLst/>
          </a:prstGeom>
          <a:noFill/>
        </p:spPr>
      </p:pic>
      <p:sp>
        <p:nvSpPr>
          <p:cNvPr id="2" name="1 Título"/>
          <p:cNvSpPr>
            <a:spLocks noGrp="1"/>
          </p:cNvSpPr>
          <p:nvPr>
            <p:ph type="title"/>
          </p:nvPr>
        </p:nvSpPr>
        <p:spPr/>
        <p:txBody>
          <a:bodyPr>
            <a:noAutofit/>
          </a:bodyPr>
          <a:lstStyle/>
          <a:p>
            <a:pPr algn="just">
              <a:buFont typeface="Wingdings" pitchFamily="2" charset="2"/>
              <a:buChar char="q"/>
            </a:pPr>
            <a:r>
              <a:rPr lang="es-MX" sz="2400" b="1" dirty="0"/>
              <a:t>En el Sistema Nacional de Salud, las notificaciones deberán llevarse a cabo en los periodos que a</a:t>
            </a:r>
            <a:br>
              <a:rPr lang="es-MX" sz="2400" b="1" dirty="0"/>
            </a:br>
            <a:r>
              <a:rPr lang="es-MX" sz="2400" b="1" dirty="0"/>
              <a:t>continuación se estipulan:</a:t>
            </a:r>
          </a:p>
        </p:txBody>
      </p:sp>
      <p:sp>
        <p:nvSpPr>
          <p:cNvPr id="3" name="2 Marcador de contenido"/>
          <p:cNvSpPr>
            <a:spLocks noGrp="1"/>
          </p:cNvSpPr>
          <p:nvPr>
            <p:ph idx="1"/>
          </p:nvPr>
        </p:nvSpPr>
        <p:spPr>
          <a:xfrm>
            <a:off x="428596" y="1857364"/>
            <a:ext cx="8229600" cy="3571899"/>
          </a:xfrm>
        </p:spPr>
        <p:txBody>
          <a:bodyPr>
            <a:normAutofit fontScale="62500" lnSpcReduction="20000"/>
          </a:bodyPr>
          <a:lstStyle/>
          <a:p>
            <a:pPr>
              <a:buFont typeface="Wingdings" pitchFamily="2" charset="2"/>
              <a:buChar char="v"/>
            </a:pPr>
            <a:r>
              <a:rPr lang="es-MX" b="1" dirty="0" smtClean="0"/>
              <a:t>En </a:t>
            </a:r>
            <a:r>
              <a:rPr lang="es-MX" b="1" dirty="0"/>
              <a:t>la atención médica, se tendrá la obligación de notificar a cualquier integrante del PPFV </a:t>
            </a:r>
            <a:r>
              <a:rPr lang="es-MX" b="1" dirty="0" smtClean="0"/>
              <a:t>las sospechas </a:t>
            </a:r>
            <a:r>
              <a:rPr lang="es-MX" b="1" dirty="0"/>
              <a:t>de reacciones adversas:</a:t>
            </a:r>
          </a:p>
          <a:p>
            <a:pPr>
              <a:buNone/>
            </a:pPr>
            <a:r>
              <a:rPr lang="es-MX" b="1" dirty="0" smtClean="0"/>
              <a:t>                     </a:t>
            </a:r>
          </a:p>
          <a:p>
            <a:pPr lvl="1">
              <a:buBlip>
                <a:blip r:embed="rId3"/>
              </a:buBlip>
            </a:pPr>
            <a:r>
              <a:rPr lang="es-MX" dirty="0" smtClean="0"/>
              <a:t>Graves </a:t>
            </a:r>
            <a:r>
              <a:rPr lang="es-MX" dirty="0"/>
              <a:t>(serio), en un periodo de no más de 15 días naturales posteriores a su identificación</a:t>
            </a:r>
            <a:r>
              <a:rPr lang="es-MX" dirty="0" smtClean="0"/>
              <a:t>.</a:t>
            </a:r>
          </a:p>
          <a:p>
            <a:pPr lvl="1">
              <a:buBlip>
                <a:blip r:embed="rId3"/>
              </a:buBlip>
            </a:pPr>
            <a:endParaRPr lang="es-MX" dirty="0" smtClean="0"/>
          </a:p>
          <a:p>
            <a:pPr lvl="1">
              <a:buBlip>
                <a:blip r:embed="rId3"/>
              </a:buBlip>
            </a:pPr>
            <a:r>
              <a:rPr lang="es-MX" dirty="0" smtClean="0"/>
              <a:t>No </a:t>
            </a:r>
            <a:r>
              <a:rPr lang="es-MX" dirty="0"/>
              <a:t>graves (leves, moderadas y severas), en un periodo de no más de 30 días naturales </a:t>
            </a:r>
            <a:r>
              <a:rPr lang="es-MX" dirty="0" smtClean="0"/>
              <a:t>posteriores a </a:t>
            </a:r>
            <a:r>
              <a:rPr lang="es-MX" dirty="0"/>
              <a:t>su identificación</a:t>
            </a:r>
            <a:r>
              <a:rPr lang="es-MX" dirty="0" smtClean="0"/>
              <a:t>.</a:t>
            </a:r>
          </a:p>
          <a:p>
            <a:pPr lvl="1">
              <a:buNone/>
            </a:pPr>
            <a:endParaRPr lang="es-MX" dirty="0" smtClean="0"/>
          </a:p>
          <a:p>
            <a:pPr lvl="1">
              <a:buBlip>
                <a:blip r:embed="rId3"/>
              </a:buBlip>
            </a:pPr>
            <a:r>
              <a:rPr lang="es-MX" dirty="0" smtClean="0"/>
              <a:t>En </a:t>
            </a:r>
            <a:r>
              <a:rPr lang="es-MX" dirty="0"/>
              <a:t>el caso de que se presenten tres o más casos semejantes de sospechas de </a:t>
            </a:r>
            <a:r>
              <a:rPr lang="es-MX" dirty="0" smtClean="0"/>
              <a:t>reacciones adversas</a:t>
            </a:r>
            <a:r>
              <a:rPr lang="es-MX" dirty="0"/>
              <a:t>, con el mismo medicamento y en el mismo lugar, en un periodo no mayor a 24 horas, donde </a:t>
            </a:r>
            <a:r>
              <a:rPr lang="es-MX" dirty="0" smtClean="0"/>
              <a:t>se presuma </a:t>
            </a:r>
            <a:r>
              <a:rPr lang="es-MX" dirty="0"/>
              <a:t>que existe algún </a:t>
            </a:r>
            <a:r>
              <a:rPr lang="es-MX" dirty="0" smtClean="0"/>
              <a:t>riesgo.</a:t>
            </a:r>
            <a:endParaRPr lang="es-MX" dirty="0"/>
          </a:p>
        </p:txBody>
      </p:sp>
      <p:pic>
        <p:nvPicPr>
          <p:cNvPr id="20484" name="Picture 4" descr="https://encrypted-tbn2.gstatic.com/images?q=tbn:ANd9GcRHGtlLaJs7D5noqc4XAMtJHlkpIamPAjINniWq7vj9lp1fTstt0dgWZQqb"/>
          <p:cNvPicPr>
            <a:picLocks noChangeAspect="1" noChangeArrowheads="1"/>
          </p:cNvPicPr>
          <p:nvPr/>
        </p:nvPicPr>
        <p:blipFill>
          <a:blip r:embed="rId4"/>
          <a:srcRect/>
          <a:stretch>
            <a:fillRect/>
          </a:stretch>
        </p:blipFill>
        <p:spPr bwMode="auto">
          <a:xfrm>
            <a:off x="785786" y="5172074"/>
            <a:ext cx="2705100" cy="1685926"/>
          </a:xfrm>
          <a:prstGeom prst="rect">
            <a:avLst/>
          </a:prstGeom>
          <a:noFill/>
        </p:spPr>
      </p:pic>
    </p:spTree>
    <p:extLst>
      <p:ext uri="{BB962C8B-B14F-4D97-AF65-F5344CB8AC3E}">
        <p14:creationId xmlns:p14="http://schemas.microsoft.com/office/powerpoint/2010/main" val="305804599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500042"/>
            <a:ext cx="8229600" cy="5072098"/>
          </a:xfrm>
        </p:spPr>
        <p:txBody>
          <a:bodyPr>
            <a:normAutofit fontScale="40000" lnSpcReduction="20000"/>
          </a:bodyPr>
          <a:lstStyle/>
          <a:p>
            <a:pPr>
              <a:buFont typeface="Wingdings" pitchFamily="2" charset="2"/>
              <a:buChar char="v"/>
            </a:pPr>
            <a:r>
              <a:rPr lang="es-MX" sz="6000" b="1" dirty="0" smtClean="0"/>
              <a:t>Centros </a:t>
            </a:r>
            <a:r>
              <a:rPr lang="es-MX" sz="6000" b="1" dirty="0"/>
              <a:t>Estatales, Institucionales y Unidades de Farmacovigilancia Hospitalarias</a:t>
            </a:r>
            <a:r>
              <a:rPr lang="es-MX" sz="6000" b="1" dirty="0" smtClean="0"/>
              <a:t>.</a:t>
            </a:r>
          </a:p>
          <a:p>
            <a:pPr>
              <a:buFont typeface="Wingdings" pitchFamily="2" charset="2"/>
              <a:buChar char="v"/>
            </a:pPr>
            <a:endParaRPr lang="es-MX" b="1" dirty="0"/>
          </a:p>
          <a:p>
            <a:pPr>
              <a:buFont typeface="Wingdings" pitchFamily="2" charset="2"/>
              <a:buChar char="v"/>
            </a:pPr>
            <a:endParaRPr lang="es-MX" sz="2900" dirty="0"/>
          </a:p>
          <a:p>
            <a:pPr lvl="2">
              <a:buBlip>
                <a:blip r:embed="rId2"/>
              </a:buBlip>
            </a:pPr>
            <a:r>
              <a:rPr lang="es-MX" sz="4200" dirty="0" smtClean="0"/>
              <a:t>Los </a:t>
            </a:r>
            <a:r>
              <a:rPr lang="es-MX" sz="4200" dirty="0"/>
              <a:t>Centros Estatales e Institucionales tendrán la obligación de notificar al </a:t>
            </a:r>
            <a:r>
              <a:rPr lang="es-MX" sz="4200" dirty="0" smtClean="0"/>
              <a:t>CNFV.</a:t>
            </a:r>
          </a:p>
          <a:p>
            <a:pPr lvl="2">
              <a:buNone/>
            </a:pPr>
            <a:endParaRPr lang="es-MX" sz="4200" dirty="0" smtClean="0"/>
          </a:p>
          <a:p>
            <a:pPr lvl="2">
              <a:buBlip>
                <a:blip r:embed="rId2"/>
              </a:buBlip>
            </a:pPr>
            <a:r>
              <a:rPr lang="es-MX" sz="4200" dirty="0" smtClean="0"/>
              <a:t>Graves </a:t>
            </a:r>
            <a:r>
              <a:rPr lang="es-MX" sz="4200" dirty="0"/>
              <a:t>(serio), en un periodo máximo de 15 días naturales a partir de su identificación</a:t>
            </a:r>
            <a:r>
              <a:rPr lang="es-MX" sz="4200" dirty="0" smtClean="0"/>
              <a:t>.</a:t>
            </a:r>
          </a:p>
          <a:p>
            <a:pPr lvl="2">
              <a:buNone/>
            </a:pPr>
            <a:endParaRPr lang="es-MX" sz="4200" dirty="0" smtClean="0"/>
          </a:p>
          <a:p>
            <a:pPr lvl="2">
              <a:buBlip>
                <a:blip r:embed="rId2"/>
              </a:buBlip>
            </a:pPr>
            <a:r>
              <a:rPr lang="es-MX" sz="4200" dirty="0" smtClean="0"/>
              <a:t>No </a:t>
            </a:r>
            <a:r>
              <a:rPr lang="es-MX" sz="4200" dirty="0"/>
              <a:t>graves (Leves, moderadas y severas), en un periodo máximo de 30 </a:t>
            </a:r>
            <a:r>
              <a:rPr lang="es-MX" sz="4200" dirty="0" smtClean="0"/>
              <a:t>días.</a:t>
            </a:r>
          </a:p>
          <a:p>
            <a:pPr lvl="2">
              <a:buNone/>
            </a:pPr>
            <a:endParaRPr lang="es-MX" sz="4200" dirty="0" smtClean="0"/>
          </a:p>
          <a:p>
            <a:pPr lvl="2">
              <a:buBlip>
                <a:blip r:embed="rId2"/>
              </a:buBlip>
            </a:pPr>
            <a:r>
              <a:rPr lang="es-MX" sz="4200" dirty="0" smtClean="0"/>
              <a:t>En </a:t>
            </a:r>
            <a:r>
              <a:rPr lang="es-MX" sz="4200" dirty="0"/>
              <a:t>el caso de unidades de farmacovigilancia hospitalarias enviarán la notificación a su </a:t>
            </a:r>
            <a:r>
              <a:rPr lang="es-MX" sz="4200" dirty="0" smtClean="0"/>
              <a:t>centro estatal </a:t>
            </a:r>
            <a:r>
              <a:rPr lang="es-MX" sz="4200" dirty="0"/>
              <a:t>correspondiente en los tiempos </a:t>
            </a:r>
            <a:r>
              <a:rPr lang="es-MX" sz="4200" dirty="0" smtClean="0"/>
              <a:t>establecidos.</a:t>
            </a:r>
          </a:p>
          <a:p>
            <a:pPr lvl="2">
              <a:buNone/>
            </a:pPr>
            <a:endParaRPr lang="es-MX" sz="4200" dirty="0" smtClean="0"/>
          </a:p>
          <a:p>
            <a:pPr lvl="2">
              <a:buBlip>
                <a:blip r:embed="rId2"/>
              </a:buBlip>
            </a:pPr>
            <a:r>
              <a:rPr lang="es-MX" sz="4200" dirty="0" smtClean="0"/>
              <a:t>En </a:t>
            </a:r>
            <a:r>
              <a:rPr lang="es-MX" sz="4200" dirty="0"/>
              <a:t>el caso de que se presenten tres o más casos semejantes de sospechas de </a:t>
            </a:r>
            <a:r>
              <a:rPr lang="es-MX" sz="4200" dirty="0" smtClean="0"/>
              <a:t>reacciones adversas</a:t>
            </a:r>
            <a:r>
              <a:rPr lang="es-MX" sz="4200" dirty="0"/>
              <a:t>, con el mismo medicamento y en el mismo lugar, </a:t>
            </a:r>
            <a:r>
              <a:rPr lang="es-MX" sz="4200" dirty="0" smtClean="0"/>
              <a:t>deberán </a:t>
            </a:r>
            <a:r>
              <a:rPr lang="es-MX" sz="4200" dirty="0"/>
              <a:t>reportarse en un periodo no mayor a 24 horas o al siguiente </a:t>
            </a:r>
            <a:r>
              <a:rPr lang="es-MX" sz="4200" dirty="0" smtClean="0"/>
              <a:t>día hábil</a:t>
            </a:r>
            <a:r>
              <a:rPr lang="es-MX" sz="3600" dirty="0"/>
              <a:t>.</a:t>
            </a:r>
          </a:p>
        </p:txBody>
      </p:sp>
    </p:spTree>
    <p:extLst>
      <p:ext uri="{BB962C8B-B14F-4D97-AF65-F5344CB8AC3E}">
        <p14:creationId xmlns:p14="http://schemas.microsoft.com/office/powerpoint/2010/main" val="288866400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farmacovigilancia_importancia.png"/>
          <p:cNvPicPr>
            <a:picLocks noChangeAspect="1"/>
          </p:cNvPicPr>
          <p:nvPr/>
        </p:nvPicPr>
        <p:blipFill>
          <a:blip r:embed="rId2" cstate="print"/>
          <a:stretch>
            <a:fillRect/>
          </a:stretch>
        </p:blipFill>
        <p:spPr>
          <a:xfrm>
            <a:off x="0" y="0"/>
            <a:ext cx="2461522" cy="2425144"/>
          </a:xfrm>
          <a:prstGeom prst="rect">
            <a:avLst/>
          </a:prstGeom>
        </p:spPr>
      </p:pic>
      <p:sp>
        <p:nvSpPr>
          <p:cNvPr id="2" name="1 Título"/>
          <p:cNvSpPr>
            <a:spLocks noGrp="1"/>
          </p:cNvSpPr>
          <p:nvPr>
            <p:ph type="ctrTitle"/>
          </p:nvPr>
        </p:nvSpPr>
        <p:spPr>
          <a:xfrm>
            <a:off x="611560" y="2247008"/>
            <a:ext cx="7772400" cy="1037976"/>
          </a:xfrm>
        </p:spPr>
        <p:txBody>
          <a:bodyPr>
            <a:normAutofit/>
          </a:bodyPr>
          <a:lstStyle/>
          <a:p>
            <a:r>
              <a:rPr lang="es-MX" sz="60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rgbClr val="00B050">
                      <a:alpha val="60000"/>
                    </a:srgbClr>
                  </a:glow>
                  <a:reflection blurRad="12700" stA="28000" endPos="45000" dist="1000" dir="5400000" sy="-100000" algn="bl" rotWithShape="0"/>
                </a:effectLst>
              </a:rPr>
              <a:t>FARMACOVIGILANCIA</a:t>
            </a:r>
            <a:endParaRPr lang="es-MX" sz="60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glow rad="101600">
                  <a:srgbClr val="00B050">
                    <a:alpha val="60000"/>
                  </a:srgbClr>
                </a:glow>
                <a:reflection blurRad="12700" stA="28000" endPos="45000" dist="1000" dir="5400000" sy="-100000" algn="bl" rotWithShape="0"/>
              </a:effectLst>
            </a:endParaRPr>
          </a:p>
        </p:txBody>
      </p:sp>
      <p:sp>
        <p:nvSpPr>
          <p:cNvPr id="3" name="2 Subtítulo"/>
          <p:cNvSpPr>
            <a:spLocks noGrp="1"/>
          </p:cNvSpPr>
          <p:nvPr>
            <p:ph type="subTitle" idx="1"/>
          </p:nvPr>
        </p:nvSpPr>
        <p:spPr>
          <a:xfrm>
            <a:off x="827584" y="3429000"/>
            <a:ext cx="7488832" cy="1752600"/>
          </a:xfrm>
        </p:spPr>
        <p:txBody>
          <a:bodyPr/>
          <a:lstStyle/>
          <a:p>
            <a:r>
              <a:rPr lang="es-MX"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NORMA Oficial Mexicana NOM-220-SSA1-2012, Instalación y operación de la farmacovigilancia.</a:t>
            </a:r>
          </a:p>
        </p:txBody>
      </p:sp>
      <p:pic>
        <p:nvPicPr>
          <p:cNvPr id="5" name="4 Imagen" descr="farmacovigilancia_definicion.png"/>
          <p:cNvPicPr>
            <a:picLocks noChangeAspect="1"/>
          </p:cNvPicPr>
          <p:nvPr/>
        </p:nvPicPr>
        <p:blipFill>
          <a:blip r:embed="rId3" cstate="print"/>
          <a:stretch>
            <a:fillRect/>
          </a:stretch>
        </p:blipFill>
        <p:spPr>
          <a:xfrm>
            <a:off x="6156176" y="260648"/>
            <a:ext cx="2748384" cy="2052876"/>
          </a:xfrm>
          <a:prstGeom prst="rect">
            <a:avLst/>
          </a:prstGeom>
        </p:spPr>
      </p:pic>
      <p:pic>
        <p:nvPicPr>
          <p:cNvPr id="6" name="5 Imagen" descr="farmacovigilancia_importancia.png"/>
          <p:cNvPicPr>
            <a:picLocks noChangeAspect="1"/>
          </p:cNvPicPr>
          <p:nvPr/>
        </p:nvPicPr>
        <p:blipFill>
          <a:blip r:embed="rId2" cstate="print"/>
          <a:stretch>
            <a:fillRect/>
          </a:stretch>
        </p:blipFill>
        <p:spPr>
          <a:xfrm>
            <a:off x="6660232" y="4437112"/>
            <a:ext cx="2461522" cy="2425144"/>
          </a:xfrm>
          <a:prstGeom prst="rect">
            <a:avLst/>
          </a:prstGeom>
        </p:spPr>
      </p:pic>
      <p:pic>
        <p:nvPicPr>
          <p:cNvPr id="7" name="6 Imagen" descr="farmacovigilancia_definicion.png"/>
          <p:cNvPicPr>
            <a:picLocks noChangeAspect="1"/>
          </p:cNvPicPr>
          <p:nvPr/>
        </p:nvPicPr>
        <p:blipFill>
          <a:blip r:embed="rId3" cstate="print"/>
          <a:stretch>
            <a:fillRect/>
          </a:stretch>
        </p:blipFill>
        <p:spPr>
          <a:xfrm>
            <a:off x="35496" y="4805124"/>
            <a:ext cx="2748384" cy="2052876"/>
          </a:xfrm>
          <a:prstGeom prst="rect">
            <a:avLst/>
          </a:prstGeom>
        </p:spPr>
      </p:pic>
    </p:spTree>
    <p:extLst>
      <p:ext uri="{BB962C8B-B14F-4D97-AF65-F5344CB8AC3E}">
        <p14:creationId xmlns:p14="http://schemas.microsoft.com/office/powerpoint/2010/main" val="2763323341"/>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dissolv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dissolv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dissolv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Effect transition="in" filter="dissolve">
                                      <p:cBhvr>
                                        <p:cTn id="32"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1142984"/>
            <a:ext cx="8229600" cy="1143000"/>
          </a:xfrm>
        </p:spPr>
        <p:txBody>
          <a:bodyPr>
            <a:normAutofit fontScale="90000"/>
          </a:bodyPr>
          <a:lstStyle/>
          <a:p>
            <a:pPr algn="just">
              <a:buFont typeface="Wingdings" pitchFamily="2" charset="2"/>
              <a:buChar char="v"/>
            </a:pPr>
            <a:r>
              <a:rPr lang="es-MX" sz="2700" b="1" dirty="0" smtClean="0"/>
              <a:t>Unidades de farmacovigilancia de las empresas farmacéuticas, tendrán la obligación de notificar al</a:t>
            </a:r>
            <a:br>
              <a:rPr lang="es-MX" sz="2700" b="1" dirty="0" smtClean="0"/>
            </a:br>
            <a:r>
              <a:rPr lang="es-MX" sz="2700" b="1" dirty="0" smtClean="0"/>
              <a:t>CNFV</a:t>
            </a:r>
            <a:r>
              <a:rPr lang="es-MX" sz="2700" dirty="0" smtClean="0"/>
              <a:t>:</a:t>
            </a:r>
            <a:r>
              <a:rPr lang="es-MX" dirty="0" smtClean="0"/>
              <a:t/>
            </a:r>
            <a:br>
              <a:rPr lang="es-MX" dirty="0" smtClean="0"/>
            </a:br>
            <a:endParaRPr lang="es-MX" dirty="0"/>
          </a:p>
        </p:txBody>
      </p:sp>
      <p:sp>
        <p:nvSpPr>
          <p:cNvPr id="3" name="2 Marcador de contenido"/>
          <p:cNvSpPr>
            <a:spLocks noGrp="1"/>
          </p:cNvSpPr>
          <p:nvPr>
            <p:ph idx="1"/>
          </p:nvPr>
        </p:nvSpPr>
        <p:spPr>
          <a:xfrm>
            <a:off x="4143372" y="2571744"/>
            <a:ext cx="4657700" cy="4000528"/>
          </a:xfrm>
        </p:spPr>
        <p:txBody>
          <a:bodyPr>
            <a:normAutofit/>
          </a:bodyPr>
          <a:lstStyle/>
          <a:p>
            <a:pPr algn="just">
              <a:buBlip>
                <a:blip r:embed="rId2"/>
              </a:buBlip>
            </a:pPr>
            <a:r>
              <a:rPr lang="es-MX" sz="2000" dirty="0" smtClean="0"/>
              <a:t>Graves </a:t>
            </a:r>
            <a:r>
              <a:rPr lang="es-MX" sz="2000" dirty="0"/>
              <a:t>(serio), en un periodo máximo de 15 días naturales a partir de su identificación.</a:t>
            </a:r>
          </a:p>
          <a:p>
            <a:pPr algn="just">
              <a:buBlip>
                <a:blip r:embed="rId2"/>
              </a:buBlip>
            </a:pPr>
            <a:r>
              <a:rPr lang="es-MX" sz="2000" dirty="0" smtClean="0"/>
              <a:t>No </a:t>
            </a:r>
            <a:r>
              <a:rPr lang="es-MX" sz="2000" dirty="0"/>
              <a:t>graves (Leves, moderadas y severas), en un periodo máximo de 30 días naturales contados </a:t>
            </a:r>
            <a:r>
              <a:rPr lang="es-MX" sz="2000" dirty="0" smtClean="0"/>
              <a:t>a partir </a:t>
            </a:r>
            <a:r>
              <a:rPr lang="es-MX" sz="2000" dirty="0"/>
              <a:t>de su identificación.</a:t>
            </a:r>
          </a:p>
          <a:p>
            <a:pPr algn="just">
              <a:buBlip>
                <a:blip r:embed="rId2"/>
              </a:buBlip>
            </a:pPr>
            <a:r>
              <a:rPr lang="es-MX" sz="2000" dirty="0" smtClean="0"/>
              <a:t>En </a:t>
            </a:r>
            <a:r>
              <a:rPr lang="es-MX" sz="2000" dirty="0"/>
              <a:t>el caso de que se presenten tres o más casos semejantes del mismo lote de la vacuna y en </a:t>
            </a:r>
            <a:r>
              <a:rPr lang="es-MX" sz="2000" dirty="0" smtClean="0"/>
              <a:t>el mismo lugar</a:t>
            </a:r>
            <a:r>
              <a:rPr lang="es-MX" sz="2000" dirty="0"/>
              <a:t>.</a:t>
            </a:r>
          </a:p>
        </p:txBody>
      </p:sp>
      <p:pic>
        <p:nvPicPr>
          <p:cNvPr id="18434" name="Picture 2" descr="https://encrypted-tbn1.gstatic.com/images?q=tbn:ANd9GcRk39doJfz8Pocb72sPdrPO-bU675ESeDwoDrI5mMo1lPewTEWs"/>
          <p:cNvPicPr>
            <a:picLocks noChangeAspect="1" noChangeArrowheads="1"/>
          </p:cNvPicPr>
          <p:nvPr/>
        </p:nvPicPr>
        <p:blipFill>
          <a:blip r:embed="rId3"/>
          <a:srcRect/>
          <a:stretch>
            <a:fillRect/>
          </a:stretch>
        </p:blipFill>
        <p:spPr bwMode="auto">
          <a:xfrm>
            <a:off x="642910" y="2714620"/>
            <a:ext cx="3224215" cy="301943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6379012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00034" y="500042"/>
            <a:ext cx="8229600" cy="1143000"/>
          </a:xfrm>
        </p:spPr>
        <p:txBody>
          <a:bodyPr>
            <a:normAutofit/>
          </a:bodyPr>
          <a:lstStyle/>
          <a:p>
            <a:pPr algn="just">
              <a:buFont typeface="Wingdings" pitchFamily="2" charset="2"/>
              <a:buChar char="v"/>
            </a:pPr>
            <a:r>
              <a:rPr lang="es-MX" sz="2400" b="1" dirty="0" smtClean="0"/>
              <a:t>Estudios clínicos fases I, II, III y IV de intervención, tendrán la obligación de notificar al CNFV:</a:t>
            </a:r>
            <a:endParaRPr lang="es-MX" sz="2400" dirty="0"/>
          </a:p>
        </p:txBody>
      </p:sp>
      <p:sp>
        <p:nvSpPr>
          <p:cNvPr id="3" name="2 Marcador de contenido"/>
          <p:cNvSpPr>
            <a:spLocks noGrp="1"/>
          </p:cNvSpPr>
          <p:nvPr>
            <p:ph idx="1"/>
          </p:nvPr>
        </p:nvSpPr>
        <p:spPr>
          <a:xfrm>
            <a:off x="571472" y="1785926"/>
            <a:ext cx="8229600" cy="3000396"/>
          </a:xfrm>
        </p:spPr>
        <p:txBody>
          <a:bodyPr>
            <a:normAutofit fontScale="62500" lnSpcReduction="20000"/>
          </a:bodyPr>
          <a:lstStyle/>
          <a:p>
            <a:pPr>
              <a:buBlip>
                <a:blip r:embed="rId2"/>
              </a:buBlip>
            </a:pPr>
            <a:r>
              <a:rPr lang="es-MX" dirty="0" smtClean="0"/>
              <a:t>Graves </a:t>
            </a:r>
            <a:r>
              <a:rPr lang="es-MX" dirty="0"/>
              <a:t>que sucedan en el extranjero, deberán incluirse en el reporte de seguridad final del </a:t>
            </a:r>
            <a:r>
              <a:rPr lang="es-MX" dirty="0" smtClean="0"/>
              <a:t>estudio, sólo </a:t>
            </a:r>
            <a:r>
              <a:rPr lang="es-MX" dirty="0"/>
              <a:t>en caso de que el estudio tenga un centro de investigación en México</a:t>
            </a:r>
            <a:r>
              <a:rPr lang="es-MX" dirty="0" smtClean="0"/>
              <a:t>.</a:t>
            </a:r>
          </a:p>
          <a:p>
            <a:pPr>
              <a:buBlip>
                <a:blip r:embed="rId2"/>
              </a:buBlip>
            </a:pPr>
            <a:endParaRPr lang="es-MX" dirty="0"/>
          </a:p>
          <a:p>
            <a:pPr>
              <a:buBlip>
                <a:blip r:embed="rId2"/>
              </a:buBlip>
            </a:pPr>
            <a:r>
              <a:rPr lang="es-MX" dirty="0" smtClean="0"/>
              <a:t>Graves </a:t>
            </a:r>
            <a:r>
              <a:rPr lang="es-MX" dirty="0"/>
              <a:t>(serio), en un periodo máximo de 15 días naturales a partir de su identificación </a:t>
            </a:r>
            <a:r>
              <a:rPr lang="es-MX" dirty="0" smtClean="0"/>
              <a:t>que sucedan </a:t>
            </a:r>
            <a:r>
              <a:rPr lang="es-MX" dirty="0"/>
              <a:t>en sujetos dentro del territorio nacional</a:t>
            </a:r>
            <a:r>
              <a:rPr lang="es-MX" dirty="0" smtClean="0"/>
              <a:t>.</a:t>
            </a:r>
          </a:p>
          <a:p>
            <a:pPr>
              <a:buBlip>
                <a:blip r:embed="rId2"/>
              </a:buBlip>
            </a:pPr>
            <a:endParaRPr lang="es-MX" dirty="0"/>
          </a:p>
          <a:p>
            <a:pPr>
              <a:buBlip>
                <a:blip r:embed="rId2"/>
              </a:buBlip>
            </a:pPr>
            <a:r>
              <a:rPr lang="es-MX" dirty="0" smtClean="0"/>
              <a:t>No </a:t>
            </a:r>
            <a:r>
              <a:rPr lang="es-MX" dirty="0"/>
              <a:t>graves (leves, moderados y severos), que sucedan en sujetos dentro del territorio </a:t>
            </a:r>
            <a:r>
              <a:rPr lang="es-MX" dirty="0" smtClean="0"/>
              <a:t>nacional, deberán </a:t>
            </a:r>
            <a:r>
              <a:rPr lang="es-MX" dirty="0"/>
              <a:t>incluirse en el reporte de seguridad final del estudio.</a:t>
            </a:r>
          </a:p>
        </p:txBody>
      </p:sp>
      <p:pic>
        <p:nvPicPr>
          <p:cNvPr id="4" name="Picture 2" descr="https://encrypted-tbn3.gstatic.com/images?q=tbn:ANd9GcREPyu0_L4N8-sioBbuTm8m78xWvN3jHMi4rE1aNE5XOY0t9fnhTg"/>
          <p:cNvPicPr>
            <a:picLocks noChangeAspect="1" noChangeArrowheads="1"/>
          </p:cNvPicPr>
          <p:nvPr/>
        </p:nvPicPr>
        <p:blipFill>
          <a:blip r:embed="rId3"/>
          <a:srcRect t="21000" b="28000"/>
          <a:stretch>
            <a:fillRect/>
          </a:stretch>
        </p:blipFill>
        <p:spPr bwMode="auto">
          <a:xfrm>
            <a:off x="2786050" y="4406300"/>
            <a:ext cx="3884235" cy="2451700"/>
          </a:xfrm>
          <a:prstGeom prst="rect">
            <a:avLst/>
          </a:prstGeom>
          <a:noFill/>
        </p:spPr>
      </p:pic>
    </p:spTree>
    <p:extLst>
      <p:ext uri="{BB962C8B-B14F-4D97-AF65-F5344CB8AC3E}">
        <p14:creationId xmlns:p14="http://schemas.microsoft.com/office/powerpoint/2010/main" val="2709372910"/>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57158" y="571480"/>
            <a:ext cx="8329642" cy="1357322"/>
          </a:xfrm>
        </p:spPr>
        <p:txBody>
          <a:bodyPr>
            <a:normAutofit fontScale="90000"/>
          </a:bodyPr>
          <a:lstStyle/>
          <a:p>
            <a:pPr algn="l">
              <a:buFont typeface="Wingdings" pitchFamily="2" charset="2"/>
              <a:buChar char="v"/>
            </a:pPr>
            <a:r>
              <a:rPr lang="es-MX" sz="2200" b="1" dirty="0"/>
              <a:t>E</a:t>
            </a:r>
            <a:r>
              <a:rPr lang="es-MX" sz="2200" b="1" dirty="0" smtClean="0"/>
              <a:t>studios clínicos de no intervención, deberán notificar al CNFV todos los eventos adversos, reacciones adversas o sospechas de reacciones adversas ocurridos en pacientes dentro del territorio</a:t>
            </a:r>
            <a:br>
              <a:rPr lang="es-MX" sz="2200" b="1" dirty="0" smtClean="0"/>
            </a:br>
            <a:r>
              <a:rPr lang="es-MX" sz="2200" b="1" dirty="0" smtClean="0"/>
              <a:t>nacional.</a:t>
            </a:r>
            <a:r>
              <a:rPr lang="es-MX" dirty="0" smtClean="0"/>
              <a:t/>
            </a:r>
            <a:br>
              <a:rPr lang="es-MX" dirty="0" smtClean="0"/>
            </a:br>
            <a:endParaRPr lang="es-MX" dirty="0"/>
          </a:p>
        </p:txBody>
      </p:sp>
      <p:sp>
        <p:nvSpPr>
          <p:cNvPr id="3" name="2 Marcador de contenido"/>
          <p:cNvSpPr>
            <a:spLocks noGrp="1"/>
          </p:cNvSpPr>
          <p:nvPr>
            <p:ph idx="1"/>
          </p:nvPr>
        </p:nvSpPr>
        <p:spPr>
          <a:xfrm>
            <a:off x="500034" y="2357430"/>
            <a:ext cx="8229600" cy="3268667"/>
          </a:xfrm>
        </p:spPr>
        <p:txBody>
          <a:bodyPr>
            <a:normAutofit fontScale="62500" lnSpcReduction="20000"/>
          </a:bodyPr>
          <a:lstStyle/>
          <a:p>
            <a:pPr algn="just">
              <a:buBlip>
                <a:blip r:embed="rId2"/>
              </a:buBlip>
            </a:pPr>
            <a:r>
              <a:rPr lang="es-MX" dirty="0" smtClean="0"/>
              <a:t>Estudios </a:t>
            </a:r>
            <a:r>
              <a:rPr lang="es-MX" dirty="0"/>
              <a:t>clínicos de no intervención, deberán notificar al CNFV todos los eventos </a:t>
            </a:r>
            <a:r>
              <a:rPr lang="es-MX" dirty="0" smtClean="0"/>
              <a:t>adversos.</a:t>
            </a:r>
            <a:endParaRPr lang="es-MX" dirty="0"/>
          </a:p>
          <a:p>
            <a:pPr algn="just">
              <a:buBlip>
                <a:blip r:embed="rId2"/>
              </a:buBlip>
            </a:pPr>
            <a:r>
              <a:rPr lang="es-MX" dirty="0" smtClean="0"/>
              <a:t>Graves </a:t>
            </a:r>
            <a:r>
              <a:rPr lang="es-MX" dirty="0"/>
              <a:t>(serio), en un periodo máximo de 15 días naturales a partir de su identificación.</a:t>
            </a:r>
          </a:p>
          <a:p>
            <a:pPr algn="just">
              <a:buBlip>
                <a:blip r:embed="rId2"/>
              </a:buBlip>
            </a:pPr>
            <a:r>
              <a:rPr lang="es-MX" dirty="0" smtClean="0"/>
              <a:t>En </a:t>
            </a:r>
            <a:r>
              <a:rPr lang="es-MX" dirty="0"/>
              <a:t>el caso de que se reporten tres casos iguales con el mismo medicamento y en el mismo </a:t>
            </a:r>
            <a:r>
              <a:rPr lang="es-MX" dirty="0" smtClean="0"/>
              <a:t>lugar, deberán </a:t>
            </a:r>
            <a:r>
              <a:rPr lang="es-MX" dirty="0"/>
              <a:t>ser reportadas en un periodo no mayor a 24 hrs</a:t>
            </a:r>
            <a:r>
              <a:rPr lang="es-MX" dirty="0" smtClean="0"/>
              <a:t>..</a:t>
            </a:r>
            <a:endParaRPr lang="es-MX" dirty="0"/>
          </a:p>
          <a:p>
            <a:pPr algn="just">
              <a:buBlip>
                <a:blip r:embed="rId2"/>
              </a:buBlip>
            </a:pPr>
            <a:r>
              <a:rPr lang="es-MX" dirty="0" smtClean="0"/>
              <a:t>No </a:t>
            </a:r>
            <a:r>
              <a:rPr lang="es-MX" dirty="0"/>
              <a:t>graves (leves, moderadas y severas) en un periodo máximo de 30 días naturales contados </a:t>
            </a:r>
            <a:r>
              <a:rPr lang="es-MX" dirty="0" smtClean="0"/>
              <a:t>a partir </a:t>
            </a:r>
            <a:r>
              <a:rPr lang="es-MX" dirty="0"/>
              <a:t>de su identificación.</a:t>
            </a:r>
          </a:p>
          <a:p>
            <a:pPr algn="just">
              <a:buBlip>
                <a:blip r:embed="rId2"/>
              </a:buBlip>
            </a:pPr>
            <a:r>
              <a:rPr lang="es-MX" dirty="0" smtClean="0"/>
              <a:t>Dependiendo </a:t>
            </a:r>
            <a:r>
              <a:rPr lang="es-MX" dirty="0"/>
              <a:t>de la molécula, el diseño y objetivo del estudio podrán modificarse los </a:t>
            </a:r>
            <a:r>
              <a:rPr lang="es-MX" dirty="0" smtClean="0"/>
              <a:t>tiempos.</a:t>
            </a:r>
            <a:endParaRPr lang="es-MX" dirty="0"/>
          </a:p>
        </p:txBody>
      </p:sp>
    </p:spTree>
    <p:extLst>
      <p:ext uri="{BB962C8B-B14F-4D97-AF65-F5344CB8AC3E}">
        <p14:creationId xmlns:p14="http://schemas.microsoft.com/office/powerpoint/2010/main" val="3839788068"/>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357166"/>
            <a:ext cx="8229600" cy="1143000"/>
          </a:xfrm>
        </p:spPr>
        <p:txBody>
          <a:bodyPr>
            <a:normAutofit fontScale="90000"/>
          </a:bodyPr>
          <a:lstStyle/>
          <a:p>
            <a:pPr algn="just">
              <a:buFont typeface="Wingdings" pitchFamily="2" charset="2"/>
              <a:buChar char="v"/>
            </a:pPr>
            <a:r>
              <a:rPr lang="es-MX" sz="2700" b="1" dirty="0" smtClean="0"/>
              <a:t>En los estudios de </a:t>
            </a:r>
            <a:r>
              <a:rPr lang="es-MX" sz="2700" b="1" dirty="0" err="1" smtClean="0"/>
              <a:t>bioequivalencia</a:t>
            </a:r>
            <a:r>
              <a:rPr lang="es-MX" sz="2700" b="1" dirty="0" smtClean="0"/>
              <a:t> tendrán la obligación de notificar al CNFV, en el formato que se disponga para tal fin.</a:t>
            </a:r>
            <a:r>
              <a:rPr lang="es-MX" b="1" dirty="0" smtClean="0"/>
              <a:t/>
            </a:r>
            <a:br>
              <a:rPr lang="es-MX" b="1" dirty="0" smtClean="0"/>
            </a:br>
            <a:endParaRPr lang="es-MX" b="1" dirty="0"/>
          </a:p>
        </p:txBody>
      </p:sp>
      <p:sp>
        <p:nvSpPr>
          <p:cNvPr id="3" name="2 Marcador de contenido"/>
          <p:cNvSpPr>
            <a:spLocks noGrp="1"/>
          </p:cNvSpPr>
          <p:nvPr>
            <p:ph idx="1"/>
          </p:nvPr>
        </p:nvSpPr>
        <p:spPr>
          <a:xfrm>
            <a:off x="357158" y="2143116"/>
            <a:ext cx="3786214" cy="3929090"/>
          </a:xfrm>
        </p:spPr>
        <p:txBody>
          <a:bodyPr>
            <a:normAutofit/>
          </a:bodyPr>
          <a:lstStyle/>
          <a:p>
            <a:pPr algn="just">
              <a:buBlip>
                <a:blip r:embed="rId2"/>
              </a:buBlip>
            </a:pPr>
            <a:r>
              <a:rPr lang="es-MX" sz="2000" dirty="0" smtClean="0"/>
              <a:t>Graves</a:t>
            </a:r>
            <a:r>
              <a:rPr lang="es-MX" sz="2000" dirty="0"/>
              <a:t>, que sucedan en sujetos dentro del territorio nacional, en un periodo de no más de 15 </a:t>
            </a:r>
            <a:r>
              <a:rPr lang="es-MX" sz="2000" dirty="0" smtClean="0"/>
              <a:t>días naturales </a:t>
            </a:r>
            <a:r>
              <a:rPr lang="es-MX" sz="2000" dirty="0"/>
              <a:t>posteriores a su identificación</a:t>
            </a:r>
            <a:r>
              <a:rPr lang="es-MX" sz="2000" dirty="0" smtClean="0"/>
              <a:t>.</a:t>
            </a:r>
          </a:p>
          <a:p>
            <a:pPr algn="just">
              <a:buNone/>
            </a:pPr>
            <a:endParaRPr lang="es-MX" sz="2000" dirty="0"/>
          </a:p>
          <a:p>
            <a:pPr algn="just">
              <a:buBlip>
                <a:blip r:embed="rId2"/>
              </a:buBlip>
            </a:pPr>
            <a:r>
              <a:rPr lang="es-MX" sz="2000" dirty="0" smtClean="0"/>
              <a:t>No </a:t>
            </a:r>
            <a:r>
              <a:rPr lang="es-MX" sz="2000" dirty="0"/>
              <a:t>graves (leves, moderados y severos), que sucedan en sujetos dentro del territorio nacional, </a:t>
            </a:r>
            <a:r>
              <a:rPr lang="es-MX" sz="2000" dirty="0" smtClean="0"/>
              <a:t>en el </a:t>
            </a:r>
            <a:r>
              <a:rPr lang="es-MX" sz="2000" dirty="0"/>
              <a:t>reporte de seguridad final.</a:t>
            </a:r>
          </a:p>
        </p:txBody>
      </p:sp>
      <p:pic>
        <p:nvPicPr>
          <p:cNvPr id="15362" name="Picture 2" descr="http://www.encolombia.com/medicina/academedicina/images/academ24158-grafico14.jpg"/>
          <p:cNvPicPr>
            <a:picLocks noChangeAspect="1" noChangeArrowheads="1"/>
          </p:cNvPicPr>
          <p:nvPr/>
        </p:nvPicPr>
        <p:blipFill>
          <a:blip r:embed="rId3"/>
          <a:srcRect/>
          <a:stretch>
            <a:fillRect/>
          </a:stretch>
        </p:blipFill>
        <p:spPr bwMode="auto">
          <a:xfrm>
            <a:off x="5072066" y="1293530"/>
            <a:ext cx="3500462" cy="5207304"/>
          </a:xfrm>
          <a:prstGeom prst="rect">
            <a:avLst/>
          </a:prstGeom>
          <a:noFill/>
        </p:spPr>
      </p:pic>
    </p:spTree>
    <p:extLst>
      <p:ext uri="{BB962C8B-B14F-4D97-AF65-F5344CB8AC3E}">
        <p14:creationId xmlns:p14="http://schemas.microsoft.com/office/powerpoint/2010/main" val="170521402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500050"/>
            <a:ext cx="8229600" cy="1143000"/>
          </a:xfrm>
        </p:spPr>
        <p:txBody>
          <a:bodyPr>
            <a:normAutofit fontScale="90000"/>
          </a:bodyPr>
          <a:lstStyle/>
          <a:p>
            <a:pPr algn="just">
              <a:buFont typeface="Wingdings" pitchFamily="2" charset="2"/>
              <a:buChar char="v"/>
            </a:pPr>
            <a:r>
              <a:rPr lang="es-MX" sz="2700" b="1" dirty="0" smtClean="0"/>
              <a:t> Durante el Programa Nacional de Vacunación, tendrán la obligación de notificar directamente al CNFV o al </a:t>
            </a:r>
            <a:r>
              <a:rPr lang="es-MX" sz="2700" b="1" dirty="0" err="1" smtClean="0"/>
              <a:t>CeNSIA</a:t>
            </a:r>
            <a:r>
              <a:rPr lang="es-MX" sz="2700" b="1" dirty="0" smtClean="0"/>
              <a:t> los ETAV:</a:t>
            </a:r>
            <a:r>
              <a:rPr lang="es-MX" b="1" dirty="0" smtClean="0"/>
              <a:t/>
            </a:r>
            <a:br>
              <a:rPr lang="es-MX" b="1" dirty="0" smtClean="0"/>
            </a:br>
            <a:endParaRPr lang="es-MX" dirty="0"/>
          </a:p>
        </p:txBody>
      </p:sp>
      <p:sp>
        <p:nvSpPr>
          <p:cNvPr id="3" name="2 Marcador de contenido"/>
          <p:cNvSpPr>
            <a:spLocks noGrp="1"/>
          </p:cNvSpPr>
          <p:nvPr>
            <p:ph idx="1"/>
          </p:nvPr>
        </p:nvSpPr>
        <p:spPr>
          <a:xfrm>
            <a:off x="571472" y="1857364"/>
            <a:ext cx="8229600" cy="2857520"/>
          </a:xfrm>
        </p:spPr>
        <p:txBody>
          <a:bodyPr>
            <a:normAutofit fontScale="62500" lnSpcReduction="20000"/>
          </a:bodyPr>
          <a:lstStyle/>
          <a:p>
            <a:pPr>
              <a:buBlip>
                <a:blip r:embed="rId2"/>
              </a:buBlip>
            </a:pPr>
            <a:r>
              <a:rPr lang="es-MX" dirty="0" smtClean="0"/>
              <a:t>Graves, en un periodo de no más de 2 días hábiles posteriores a su identificación.</a:t>
            </a:r>
          </a:p>
          <a:p>
            <a:pPr>
              <a:buNone/>
            </a:pPr>
            <a:endParaRPr lang="es-MX" dirty="0" smtClean="0"/>
          </a:p>
          <a:p>
            <a:pPr>
              <a:buBlip>
                <a:blip r:embed="rId2"/>
              </a:buBlip>
            </a:pPr>
            <a:r>
              <a:rPr lang="es-MX" dirty="0" smtClean="0"/>
              <a:t>No graves (leves, moderadas y severas) en un periodo máximo de 30 días hábiles contados a partir de su identificación.</a:t>
            </a:r>
          </a:p>
          <a:p>
            <a:pPr>
              <a:buNone/>
            </a:pPr>
            <a:endParaRPr lang="es-MX" dirty="0" smtClean="0"/>
          </a:p>
          <a:p>
            <a:pPr>
              <a:buBlip>
                <a:blip r:embed="rId2"/>
              </a:buBlip>
            </a:pPr>
            <a:r>
              <a:rPr lang="es-MX" dirty="0" smtClean="0"/>
              <a:t>En el caso de que se presenten tres o más casos semejantes del mismo lote de la vacuna y en el mismo lugar, donde se presuma que existe algún riesgo, deberán reportarse en un periodo no mayor a 24 horas o al siguiente día hábil.</a:t>
            </a:r>
            <a:endParaRPr lang="es-MX" dirty="0"/>
          </a:p>
        </p:txBody>
      </p:sp>
      <p:pic>
        <p:nvPicPr>
          <p:cNvPr id="4" name="Picture 2" descr="http://www.migueljara.com/wp-content/uploads/2013/09/Calma-total1-300x258.jpg"/>
          <p:cNvPicPr>
            <a:picLocks noChangeAspect="1" noChangeArrowheads="1"/>
          </p:cNvPicPr>
          <p:nvPr/>
        </p:nvPicPr>
        <p:blipFill>
          <a:blip r:embed="rId3"/>
          <a:srcRect r="8824" b="10259"/>
          <a:stretch>
            <a:fillRect/>
          </a:stretch>
        </p:blipFill>
        <p:spPr bwMode="auto">
          <a:xfrm>
            <a:off x="2786050" y="4786322"/>
            <a:ext cx="2214578" cy="1874558"/>
          </a:xfrm>
          <a:prstGeom prst="rect">
            <a:avLst/>
          </a:prstGeom>
          <a:noFill/>
        </p:spPr>
      </p:pic>
      <p:pic>
        <p:nvPicPr>
          <p:cNvPr id="5" name="Picture 4" descr="https://encrypted-tbn2.gstatic.com/images?q=tbn:ANd9GcRHGtlLaJs7D5noqc4XAMtJHlkpIamPAjINniWq7vj9lp1fTstt0dgWZQqb"/>
          <p:cNvPicPr>
            <a:picLocks noChangeAspect="1" noChangeArrowheads="1"/>
          </p:cNvPicPr>
          <p:nvPr/>
        </p:nvPicPr>
        <p:blipFill>
          <a:blip r:embed="rId4"/>
          <a:srcRect/>
          <a:stretch>
            <a:fillRect/>
          </a:stretch>
        </p:blipFill>
        <p:spPr bwMode="auto">
          <a:xfrm>
            <a:off x="5500694" y="4929198"/>
            <a:ext cx="2705100" cy="1685926"/>
          </a:xfrm>
          <a:prstGeom prst="rect">
            <a:avLst/>
          </a:prstGeom>
          <a:noFill/>
        </p:spPr>
      </p:pic>
    </p:spTree>
    <p:extLst>
      <p:ext uri="{BB962C8B-B14F-4D97-AF65-F5344CB8AC3E}">
        <p14:creationId xmlns:p14="http://schemas.microsoft.com/office/powerpoint/2010/main" val="256193659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285728"/>
            <a:ext cx="8229600" cy="1143000"/>
          </a:xfrm>
        </p:spPr>
        <p:txBody>
          <a:bodyPr>
            <a:noAutofit/>
          </a:bodyPr>
          <a:lstStyle/>
          <a:p>
            <a:pPr algn="l"/>
            <a:r>
              <a:rPr lang="es-MX" sz="2400" b="1" dirty="0"/>
              <a:t>Funciones, responsabilidades y actividades de los integrantes del Programa Permanente </a:t>
            </a:r>
            <a:r>
              <a:rPr lang="es-MX" sz="2400" b="1" dirty="0" smtClean="0"/>
              <a:t>de Farmacovigilancia</a:t>
            </a:r>
            <a:endParaRPr lang="es-MX" sz="2400" dirty="0"/>
          </a:p>
        </p:txBody>
      </p:sp>
      <p:sp>
        <p:nvSpPr>
          <p:cNvPr id="3" name="2 Marcador de contenido"/>
          <p:cNvSpPr>
            <a:spLocks noGrp="1"/>
          </p:cNvSpPr>
          <p:nvPr>
            <p:ph idx="1"/>
          </p:nvPr>
        </p:nvSpPr>
        <p:spPr>
          <a:xfrm>
            <a:off x="500034" y="1785926"/>
            <a:ext cx="8229600" cy="2786082"/>
          </a:xfrm>
        </p:spPr>
        <p:txBody>
          <a:bodyPr>
            <a:normAutofit fontScale="55000" lnSpcReduction="20000"/>
          </a:bodyPr>
          <a:lstStyle/>
          <a:p>
            <a:pPr>
              <a:buFont typeface="Wingdings" pitchFamily="2" charset="2"/>
              <a:buChar char="q"/>
            </a:pPr>
            <a:r>
              <a:rPr lang="es-MX" b="1" dirty="0" smtClean="0"/>
              <a:t>Disposiciones </a:t>
            </a:r>
            <a:r>
              <a:rPr lang="es-MX" b="1" dirty="0"/>
              <a:t>generales</a:t>
            </a:r>
            <a:r>
              <a:rPr lang="es-MX" b="1" dirty="0" smtClean="0"/>
              <a:t>.</a:t>
            </a:r>
          </a:p>
          <a:p>
            <a:pPr>
              <a:buNone/>
            </a:pPr>
            <a:endParaRPr lang="es-MX" b="1" dirty="0"/>
          </a:p>
          <a:p>
            <a:pPr>
              <a:buBlip>
                <a:blip r:embed="rId2"/>
              </a:buBlip>
            </a:pPr>
            <a:r>
              <a:rPr lang="es-MX" dirty="0" smtClean="0"/>
              <a:t>Realizar </a:t>
            </a:r>
            <a:r>
              <a:rPr lang="es-MX" dirty="0"/>
              <a:t>obligatoriamente la gestión de las notificaciones recibidas en su ámbito correspondiente.</a:t>
            </a:r>
          </a:p>
          <a:p>
            <a:pPr>
              <a:buBlip>
                <a:blip r:embed="rId2"/>
              </a:buBlip>
            </a:pPr>
            <a:r>
              <a:rPr lang="es-MX" dirty="0" smtClean="0"/>
              <a:t>Fomentar</a:t>
            </a:r>
            <a:r>
              <a:rPr lang="es-MX" dirty="0"/>
              <a:t>, en su ámbito correspondiente, la notificación obligada, oportuna y de calidad.</a:t>
            </a:r>
          </a:p>
          <a:p>
            <a:pPr>
              <a:buBlip>
                <a:blip r:embed="rId2"/>
              </a:buBlip>
            </a:pPr>
            <a:r>
              <a:rPr lang="es-MX" dirty="0" smtClean="0"/>
              <a:t>Promover </a:t>
            </a:r>
            <a:r>
              <a:rPr lang="es-MX" dirty="0"/>
              <a:t>y cumplir las BPFV en su </a:t>
            </a:r>
            <a:r>
              <a:rPr lang="es-MX" dirty="0" smtClean="0"/>
              <a:t>ámbito correspondiente</a:t>
            </a:r>
            <a:r>
              <a:rPr lang="es-MX" dirty="0"/>
              <a:t>.</a:t>
            </a:r>
          </a:p>
          <a:p>
            <a:pPr>
              <a:buBlip>
                <a:blip r:embed="rId2"/>
              </a:buBlip>
            </a:pPr>
            <a:r>
              <a:rPr lang="es-MX" dirty="0" smtClean="0"/>
              <a:t>Con </a:t>
            </a:r>
            <a:r>
              <a:rPr lang="es-MX" dirty="0"/>
              <a:t>el objetivo de evaluar de manera adecuada la causalidad, se requiere que las </a:t>
            </a:r>
            <a:r>
              <a:rPr lang="es-MX" dirty="0" smtClean="0"/>
              <a:t>notificaciones cumplan </a:t>
            </a:r>
            <a:r>
              <a:rPr lang="es-MX" dirty="0"/>
              <a:t>cuando menos con la calidad de información grado 2.</a:t>
            </a:r>
          </a:p>
        </p:txBody>
      </p:sp>
      <p:pic>
        <p:nvPicPr>
          <p:cNvPr id="13314" name="Picture 2" descr="https://encrypted-tbn3.gstatic.com/images?q=tbn:ANd9GcQIihuRlexkLIV_wKFdjfcCdkQUxnVMS3E3lzoJZDHRw7aRI5emmA"/>
          <p:cNvPicPr>
            <a:picLocks noChangeAspect="1" noChangeArrowheads="1"/>
          </p:cNvPicPr>
          <p:nvPr/>
        </p:nvPicPr>
        <p:blipFill>
          <a:blip r:embed="rId3"/>
          <a:srcRect/>
          <a:stretch>
            <a:fillRect/>
          </a:stretch>
        </p:blipFill>
        <p:spPr bwMode="auto">
          <a:xfrm>
            <a:off x="1500166" y="4572008"/>
            <a:ext cx="6015074" cy="17145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884175033"/>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285728"/>
            <a:ext cx="8229600" cy="4714908"/>
          </a:xfrm>
        </p:spPr>
        <p:txBody>
          <a:bodyPr>
            <a:normAutofit fontScale="77500" lnSpcReduction="20000"/>
          </a:bodyPr>
          <a:lstStyle/>
          <a:p>
            <a:pPr>
              <a:buFont typeface="Wingdings" pitchFamily="2" charset="2"/>
              <a:buChar char="q"/>
            </a:pPr>
            <a:r>
              <a:rPr lang="es-MX" b="1" dirty="0" smtClean="0"/>
              <a:t>Todos </a:t>
            </a:r>
            <a:r>
              <a:rPr lang="es-MX" b="1" dirty="0"/>
              <a:t>los integrantes del PPFV deberán emplear para la notificación, los instrumentos o </a:t>
            </a:r>
            <a:r>
              <a:rPr lang="es-MX" b="1" dirty="0" smtClean="0"/>
              <a:t>formatos que </a:t>
            </a:r>
            <a:r>
              <a:rPr lang="es-MX" b="1" dirty="0"/>
              <a:t>establezca el CNFV.</a:t>
            </a:r>
          </a:p>
          <a:p>
            <a:endParaRPr lang="es-MX" b="1" dirty="0" smtClean="0"/>
          </a:p>
          <a:p>
            <a:pPr>
              <a:buBlip>
                <a:blip r:embed="rId2"/>
              </a:buBlip>
            </a:pPr>
            <a:r>
              <a:rPr lang="es-MX" sz="2600" dirty="0" smtClean="0"/>
              <a:t>Las </a:t>
            </a:r>
            <a:r>
              <a:rPr lang="es-MX" sz="2600" dirty="0"/>
              <a:t>notificaciones pueden ser enviadas al CNFV por cualquiera de los siguientes medios: </a:t>
            </a:r>
            <a:r>
              <a:rPr lang="es-MX" sz="2600" dirty="0" smtClean="0"/>
              <a:t>vía electrónica</a:t>
            </a:r>
            <a:r>
              <a:rPr lang="es-MX" sz="2600" dirty="0"/>
              <a:t>, teléfono y Centro Integral de Servicios de COFEPRIS. Estas recibirán confirmación de recepción</a:t>
            </a:r>
            <a:r>
              <a:rPr lang="es-MX" sz="2600" dirty="0" smtClean="0"/>
              <a:t>.</a:t>
            </a:r>
          </a:p>
          <a:p>
            <a:pPr>
              <a:buBlip>
                <a:blip r:embed="rId2"/>
              </a:buBlip>
            </a:pPr>
            <a:r>
              <a:rPr lang="es-MX" sz="2600" dirty="0" smtClean="0"/>
              <a:t>Deberá </a:t>
            </a:r>
            <a:r>
              <a:rPr lang="es-MX" sz="2600" dirty="0"/>
              <a:t>realizarse seguimiento de las notificaciones en las siguientes situaciones</a:t>
            </a:r>
            <a:r>
              <a:rPr lang="es-MX" sz="2600" dirty="0" smtClean="0"/>
              <a:t>:</a:t>
            </a:r>
          </a:p>
          <a:p>
            <a:pPr>
              <a:buNone/>
            </a:pPr>
            <a:endParaRPr lang="es-MX" sz="2600" dirty="0"/>
          </a:p>
          <a:p>
            <a:pPr lvl="1">
              <a:buBlip>
                <a:blip r:embed="rId3"/>
              </a:buBlip>
            </a:pPr>
            <a:r>
              <a:rPr lang="es-MX" sz="2400" dirty="0" smtClean="0"/>
              <a:t>Durante </a:t>
            </a:r>
            <a:r>
              <a:rPr lang="es-MX" sz="2400" dirty="0"/>
              <a:t>el embarazo, en los primeros seis meses de vida del recién nacido; el reporte </a:t>
            </a:r>
            <a:r>
              <a:rPr lang="es-MX" sz="2400" dirty="0" smtClean="0"/>
              <a:t>deberá enviarse </a:t>
            </a:r>
            <a:r>
              <a:rPr lang="es-MX" sz="2400" dirty="0"/>
              <a:t>al integrante </a:t>
            </a:r>
            <a:r>
              <a:rPr lang="es-MX" sz="2400" dirty="0" smtClean="0"/>
              <a:t>PPFV.</a:t>
            </a:r>
          </a:p>
          <a:p>
            <a:pPr lvl="1">
              <a:buNone/>
            </a:pPr>
            <a:endParaRPr lang="es-MX" sz="2400" dirty="0" smtClean="0"/>
          </a:p>
          <a:p>
            <a:pPr lvl="1">
              <a:buBlip>
                <a:blip r:embed="rId3"/>
              </a:buBlip>
            </a:pPr>
            <a:r>
              <a:rPr lang="es-MX" sz="2400" dirty="0" smtClean="0"/>
              <a:t>Durante </a:t>
            </a:r>
            <a:r>
              <a:rPr lang="es-MX" sz="2400" dirty="0"/>
              <a:t>la lactancia solamente para aquellos medicamentos que se excreten por leche </a:t>
            </a:r>
            <a:r>
              <a:rPr lang="es-MX" sz="2400" dirty="0" smtClean="0"/>
              <a:t>materna, durante </a:t>
            </a:r>
            <a:r>
              <a:rPr lang="es-MX" sz="2400" dirty="0"/>
              <a:t>todo el ciclo que dure la lactancia y tres meses después de haber </a:t>
            </a:r>
            <a:r>
              <a:rPr lang="es-MX" sz="2400" dirty="0" smtClean="0"/>
              <a:t>concluido</a:t>
            </a:r>
            <a:r>
              <a:rPr lang="es-MX" sz="2400" dirty="0"/>
              <a:t>.</a:t>
            </a:r>
          </a:p>
          <a:p>
            <a:pPr>
              <a:buNone/>
            </a:pPr>
            <a:endParaRPr lang="es-MX" dirty="0"/>
          </a:p>
        </p:txBody>
      </p:sp>
      <p:pic>
        <p:nvPicPr>
          <p:cNvPr id="12290" name="Picture 2" descr="https://encrypted-tbn0.gstatic.com/images?q=tbn:ANd9GcTQA8XX3ZL2lR5tuAzdwv5sAvw2lG9aQAILRWbnxDs55qUniscZ"/>
          <p:cNvPicPr>
            <a:picLocks noChangeAspect="1" noChangeArrowheads="1"/>
          </p:cNvPicPr>
          <p:nvPr/>
        </p:nvPicPr>
        <p:blipFill>
          <a:blip r:embed="rId4"/>
          <a:srcRect/>
          <a:stretch>
            <a:fillRect/>
          </a:stretch>
        </p:blipFill>
        <p:spPr bwMode="auto">
          <a:xfrm>
            <a:off x="1000100" y="5143512"/>
            <a:ext cx="3428976" cy="1714488"/>
          </a:xfrm>
          <a:prstGeom prst="rect">
            <a:avLst/>
          </a:prstGeom>
          <a:noFill/>
        </p:spPr>
      </p:pic>
      <p:pic>
        <p:nvPicPr>
          <p:cNvPr id="12292" name="Picture 4" descr="http://www.safetydoc.es/blog/wp-content/uploads/2009/09/farmacia.jpg"/>
          <p:cNvPicPr>
            <a:picLocks noChangeAspect="1" noChangeArrowheads="1"/>
          </p:cNvPicPr>
          <p:nvPr/>
        </p:nvPicPr>
        <p:blipFill>
          <a:blip r:embed="rId5"/>
          <a:srcRect/>
          <a:stretch>
            <a:fillRect/>
          </a:stretch>
        </p:blipFill>
        <p:spPr bwMode="auto">
          <a:xfrm>
            <a:off x="6429387" y="4857761"/>
            <a:ext cx="1936601" cy="2000240"/>
          </a:xfrm>
          <a:prstGeom prst="rect">
            <a:avLst/>
          </a:prstGeom>
          <a:noFill/>
        </p:spPr>
      </p:pic>
    </p:spTree>
    <p:extLst>
      <p:ext uri="{BB962C8B-B14F-4D97-AF65-F5344CB8AC3E}">
        <p14:creationId xmlns:p14="http://schemas.microsoft.com/office/powerpoint/2010/main" val="232735508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714356"/>
            <a:ext cx="8229600" cy="2257427"/>
          </a:xfrm>
        </p:spPr>
        <p:txBody>
          <a:bodyPr>
            <a:normAutofit fontScale="62500" lnSpcReduction="20000"/>
          </a:bodyPr>
          <a:lstStyle/>
          <a:p>
            <a:pPr algn="just">
              <a:buBlip>
                <a:blip r:embed="rId2"/>
              </a:buBlip>
            </a:pPr>
            <a:r>
              <a:rPr lang="es-MX" dirty="0" smtClean="0"/>
              <a:t>Las notificaciones de seguimiento deben realizarse solamente cuando la información complementaria pudiera modificar la evaluación, conforme a los lineamientos del CNFV listados en el sitio oficial del CNFV de la COFEPRIS (www.cofepris.gob.mx</a:t>
            </a:r>
            <a:r>
              <a:rPr lang="es-MX" dirty="0"/>
              <a:t>)</a:t>
            </a:r>
            <a:r>
              <a:rPr lang="es-MX" dirty="0" smtClean="0"/>
              <a:t>.</a:t>
            </a:r>
          </a:p>
          <a:p>
            <a:pPr algn="just">
              <a:buNone/>
            </a:pPr>
            <a:endParaRPr lang="es-MX" dirty="0" smtClean="0"/>
          </a:p>
          <a:p>
            <a:pPr algn="just">
              <a:buBlip>
                <a:blip r:embed="rId2"/>
              </a:buBlip>
            </a:pPr>
            <a:r>
              <a:rPr lang="es-MX" dirty="0" smtClean="0"/>
              <a:t>Para el caso de medicamentos biotecnológicos, biológicos y vacunas, las notificaciones además de cumplir con la calidad de información grado 2, deben indicar el nombre del fabricante.</a:t>
            </a:r>
          </a:p>
          <a:p>
            <a:endParaRPr lang="es-MX" dirty="0"/>
          </a:p>
        </p:txBody>
      </p:sp>
      <p:pic>
        <p:nvPicPr>
          <p:cNvPr id="11266" name="Picture 2" descr="https://encrypted-tbn2.gstatic.com/images?q=tbn:ANd9GcT81zxLioqhbB7f1mYEaxy-wVAisudVxd35g9J-EzA59wsLAe9F"/>
          <p:cNvPicPr>
            <a:picLocks noChangeAspect="1" noChangeArrowheads="1"/>
          </p:cNvPicPr>
          <p:nvPr/>
        </p:nvPicPr>
        <p:blipFill>
          <a:blip r:embed="rId3"/>
          <a:srcRect/>
          <a:stretch>
            <a:fillRect/>
          </a:stretch>
        </p:blipFill>
        <p:spPr bwMode="auto">
          <a:xfrm>
            <a:off x="714348" y="4286256"/>
            <a:ext cx="3227336" cy="1943103"/>
          </a:xfrm>
          <a:prstGeom prst="rect">
            <a:avLst/>
          </a:prstGeom>
          <a:ln>
            <a:noFill/>
          </a:ln>
          <a:effectLst>
            <a:outerShdw blurRad="292100" dist="139700" dir="2700000" algn="tl" rotWithShape="0">
              <a:srgbClr val="333333">
                <a:alpha val="65000"/>
              </a:srgbClr>
            </a:outerShdw>
          </a:effectLst>
        </p:spPr>
      </p:pic>
      <p:pic>
        <p:nvPicPr>
          <p:cNvPr id="11268" name="Picture 4" descr="http://www.apmprofil.com/sites/default/files/colage_pharma_552.jpg"/>
          <p:cNvPicPr>
            <a:picLocks noChangeAspect="1" noChangeArrowheads="1"/>
          </p:cNvPicPr>
          <p:nvPr/>
        </p:nvPicPr>
        <p:blipFill>
          <a:blip r:embed="rId4"/>
          <a:srcRect/>
          <a:stretch>
            <a:fillRect/>
          </a:stretch>
        </p:blipFill>
        <p:spPr bwMode="auto">
          <a:xfrm>
            <a:off x="4214810" y="3929066"/>
            <a:ext cx="4099922" cy="257177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84066616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buFont typeface="Wingdings" pitchFamily="2" charset="2"/>
              <a:buChar char="q"/>
            </a:pPr>
            <a:r>
              <a:rPr lang="es-MX" sz="2400" b="1" dirty="0"/>
              <a:t>Del CNFV.</a:t>
            </a:r>
          </a:p>
        </p:txBody>
      </p:sp>
      <p:sp>
        <p:nvSpPr>
          <p:cNvPr id="3" name="2 Marcador de contenido"/>
          <p:cNvSpPr>
            <a:spLocks noGrp="1"/>
          </p:cNvSpPr>
          <p:nvPr>
            <p:ph idx="1"/>
          </p:nvPr>
        </p:nvSpPr>
        <p:spPr/>
        <p:txBody>
          <a:bodyPr>
            <a:normAutofit/>
          </a:bodyPr>
          <a:lstStyle/>
          <a:p>
            <a:pPr algn="just">
              <a:buBlip>
                <a:blip r:embed="rId2"/>
              </a:buBlip>
            </a:pPr>
            <a:r>
              <a:rPr lang="es-MX" sz="2000" dirty="0" smtClean="0"/>
              <a:t>Establecer </a:t>
            </a:r>
            <a:r>
              <a:rPr lang="es-MX" sz="2000" dirty="0"/>
              <a:t>y difundir las políticas, lineamientos, criterios, metodologías, programas, </a:t>
            </a:r>
            <a:r>
              <a:rPr lang="es-MX" sz="2000" dirty="0" smtClean="0"/>
              <a:t>manuales, procedimientos </a:t>
            </a:r>
            <a:r>
              <a:rPr lang="es-MX" sz="2000" dirty="0"/>
              <a:t>y formatos en materia de </a:t>
            </a:r>
            <a:r>
              <a:rPr lang="es-MX" sz="2000" dirty="0" smtClean="0"/>
              <a:t>farmacovigilancia.</a:t>
            </a:r>
          </a:p>
          <a:p>
            <a:pPr algn="just">
              <a:buNone/>
            </a:pPr>
            <a:endParaRPr lang="es-MX" sz="2000" dirty="0"/>
          </a:p>
          <a:p>
            <a:pPr algn="just">
              <a:buBlip>
                <a:blip r:embed="rId2"/>
              </a:buBlip>
            </a:pPr>
            <a:r>
              <a:rPr lang="es-MX" sz="2000" dirty="0" smtClean="0"/>
              <a:t>Administrar </a:t>
            </a:r>
            <a:r>
              <a:rPr lang="es-MX" sz="2000" dirty="0"/>
              <a:t>la información de seguridad de los medicamentos</a:t>
            </a:r>
            <a:r>
              <a:rPr lang="es-MX" sz="2000" dirty="0" smtClean="0"/>
              <a:t>.</a:t>
            </a:r>
          </a:p>
          <a:p>
            <a:pPr algn="just">
              <a:buNone/>
            </a:pPr>
            <a:endParaRPr lang="es-MX" sz="2000" dirty="0"/>
          </a:p>
          <a:p>
            <a:pPr algn="just">
              <a:buBlip>
                <a:blip r:embed="rId2"/>
              </a:buBlip>
            </a:pPr>
            <a:r>
              <a:rPr lang="es-MX" sz="2000" dirty="0" smtClean="0"/>
              <a:t>Diseñar </a:t>
            </a:r>
            <a:r>
              <a:rPr lang="es-MX" sz="2000" dirty="0"/>
              <a:t>y promover las acciones, en materia de seguridad, que contribuyan al bienestar de </a:t>
            </a:r>
            <a:r>
              <a:rPr lang="es-MX" sz="2000" dirty="0" smtClean="0"/>
              <a:t>los pacientes </a:t>
            </a:r>
            <a:r>
              <a:rPr lang="es-MX" sz="2000" dirty="0"/>
              <a:t>y al uso racional de los </a:t>
            </a:r>
            <a:r>
              <a:rPr lang="es-MX" sz="2000" dirty="0" smtClean="0"/>
              <a:t>medicamentos.</a:t>
            </a:r>
          </a:p>
          <a:p>
            <a:pPr algn="just">
              <a:buNone/>
            </a:pPr>
            <a:endParaRPr lang="es-MX" sz="2000" dirty="0"/>
          </a:p>
          <a:p>
            <a:pPr algn="just">
              <a:buBlip>
                <a:blip r:embed="rId2"/>
              </a:buBlip>
            </a:pPr>
            <a:r>
              <a:rPr lang="es-MX" sz="2000" dirty="0" smtClean="0"/>
              <a:t>Evaluar </a:t>
            </a:r>
            <a:r>
              <a:rPr lang="es-MX" sz="2000" dirty="0"/>
              <a:t>el perfil de seguridad y en consecuencia la relación riesgo/beneficio de medicamentos </a:t>
            </a:r>
            <a:r>
              <a:rPr lang="es-MX" sz="2000" dirty="0" smtClean="0"/>
              <a:t>y retroalimentar </a:t>
            </a:r>
            <a:r>
              <a:rPr lang="es-MX" sz="2000" dirty="0"/>
              <a:t>al </a:t>
            </a:r>
            <a:r>
              <a:rPr lang="es-MX" sz="2000" dirty="0" smtClean="0"/>
              <a:t>laboratorio.</a:t>
            </a:r>
            <a:endParaRPr lang="es-MX" sz="2000" dirty="0"/>
          </a:p>
        </p:txBody>
      </p:sp>
    </p:spTree>
    <p:extLst>
      <p:ext uri="{BB962C8B-B14F-4D97-AF65-F5344CB8AC3E}">
        <p14:creationId xmlns:p14="http://schemas.microsoft.com/office/powerpoint/2010/main" val="277103375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57242" y="1000108"/>
            <a:ext cx="8229600" cy="5143536"/>
          </a:xfrm>
        </p:spPr>
        <p:txBody>
          <a:bodyPr>
            <a:normAutofit/>
          </a:bodyPr>
          <a:lstStyle/>
          <a:p>
            <a:pPr algn="just">
              <a:buBlip>
                <a:blip r:embed="rId2"/>
              </a:buBlip>
            </a:pPr>
            <a:r>
              <a:rPr lang="es-MX" sz="2000" dirty="0" smtClean="0"/>
              <a:t>Coordinar </a:t>
            </a:r>
            <a:r>
              <a:rPr lang="es-MX" sz="2000" dirty="0"/>
              <a:t>y vigilar las actividades de Farmacovigilancia realizadas por los integrantes del </a:t>
            </a:r>
            <a:r>
              <a:rPr lang="es-MX" sz="2000" dirty="0" smtClean="0"/>
              <a:t>PPFV.</a:t>
            </a:r>
          </a:p>
          <a:p>
            <a:pPr algn="just">
              <a:buNone/>
            </a:pPr>
            <a:endParaRPr lang="es-MX" sz="2000" dirty="0"/>
          </a:p>
          <a:p>
            <a:pPr algn="just">
              <a:buBlip>
                <a:blip r:embed="rId2"/>
              </a:buBlip>
            </a:pPr>
            <a:r>
              <a:rPr lang="es-MX" sz="2000" dirty="0" smtClean="0"/>
              <a:t>Asignar </a:t>
            </a:r>
            <a:r>
              <a:rPr lang="es-MX" sz="2000" dirty="0"/>
              <a:t>los códigos de identificación para los estudios clínicos </a:t>
            </a:r>
            <a:r>
              <a:rPr lang="es-MX" sz="2000" dirty="0" smtClean="0"/>
              <a:t>de farmacovigilancia </a:t>
            </a:r>
            <a:r>
              <a:rPr lang="es-MX" sz="2000" dirty="0"/>
              <a:t>intensiva o </a:t>
            </a:r>
            <a:r>
              <a:rPr lang="es-MX" sz="2000" dirty="0" smtClean="0"/>
              <a:t>de post-comercialización </a:t>
            </a:r>
            <a:r>
              <a:rPr lang="es-MX" sz="2000" dirty="0"/>
              <a:t>temprana</a:t>
            </a:r>
            <a:r>
              <a:rPr lang="es-MX" sz="2000" dirty="0" smtClean="0"/>
              <a:t>.</a:t>
            </a:r>
          </a:p>
          <a:p>
            <a:pPr algn="just">
              <a:buNone/>
            </a:pPr>
            <a:endParaRPr lang="es-MX" sz="2000" dirty="0"/>
          </a:p>
          <a:p>
            <a:pPr algn="just">
              <a:buBlip>
                <a:blip r:embed="rId2"/>
              </a:buBlip>
            </a:pPr>
            <a:r>
              <a:rPr lang="es-MX" sz="2000" dirty="0" smtClean="0"/>
              <a:t>Actuar </a:t>
            </a:r>
            <a:r>
              <a:rPr lang="es-MX" sz="2000" dirty="0"/>
              <a:t>como centro de referencia, en materia de Farmacovigilancia, en el país</a:t>
            </a:r>
            <a:r>
              <a:rPr lang="es-MX" sz="2000" dirty="0" smtClean="0"/>
              <a:t>.</a:t>
            </a:r>
          </a:p>
          <a:p>
            <a:pPr algn="just">
              <a:buBlip>
                <a:blip r:embed="rId2"/>
              </a:buBlip>
            </a:pPr>
            <a:endParaRPr lang="es-MX" sz="2000" dirty="0"/>
          </a:p>
          <a:p>
            <a:pPr algn="just">
              <a:buBlip>
                <a:blip r:embed="rId2"/>
              </a:buBlip>
            </a:pPr>
            <a:r>
              <a:rPr lang="es-MX" sz="2000" dirty="0" smtClean="0"/>
              <a:t>Contar </a:t>
            </a:r>
            <a:r>
              <a:rPr lang="es-MX" sz="2000" dirty="0"/>
              <a:t>con un Comité Técnico Científico el cual fungirá como órgano asesor de consulta para </a:t>
            </a:r>
            <a:r>
              <a:rPr lang="es-MX" sz="2000" dirty="0" smtClean="0"/>
              <a:t>la evaluación </a:t>
            </a:r>
            <a:r>
              <a:rPr lang="es-MX" sz="2000" dirty="0"/>
              <a:t>de casos específicos y toma de decisiones</a:t>
            </a:r>
            <a:r>
              <a:rPr lang="es-MX" sz="2000" dirty="0" smtClean="0"/>
              <a:t>.</a:t>
            </a:r>
          </a:p>
          <a:p>
            <a:pPr algn="just">
              <a:buNone/>
            </a:pPr>
            <a:endParaRPr lang="es-MX" sz="2000" dirty="0"/>
          </a:p>
          <a:p>
            <a:pPr algn="just">
              <a:buBlip>
                <a:blip r:embed="rId2"/>
              </a:buBlip>
            </a:pPr>
            <a:r>
              <a:rPr lang="es-MX" sz="2000" dirty="0" smtClean="0"/>
              <a:t>Elaborar </a:t>
            </a:r>
            <a:r>
              <a:rPr lang="es-MX" sz="2000" dirty="0"/>
              <a:t>las Reglas </a:t>
            </a:r>
            <a:r>
              <a:rPr lang="es-MX" sz="2000" dirty="0" smtClean="0"/>
              <a:t>de </a:t>
            </a:r>
            <a:r>
              <a:rPr lang="es-MX" sz="2000" dirty="0"/>
              <a:t>Operación del Comité Técnico Científico.</a:t>
            </a:r>
          </a:p>
        </p:txBody>
      </p:sp>
    </p:spTree>
    <p:extLst>
      <p:ext uri="{BB962C8B-B14F-4D97-AF65-F5344CB8AC3E}">
        <p14:creationId xmlns:p14="http://schemas.microsoft.com/office/powerpoint/2010/main" val="7926077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23528" y="620688"/>
            <a:ext cx="8229600" cy="2188840"/>
          </a:xfrm>
        </p:spPr>
        <p:txBody>
          <a:bodyPr>
            <a:normAutofit/>
          </a:bodyPr>
          <a:lstStyle/>
          <a:p>
            <a:pPr algn="ctr">
              <a:buNone/>
            </a:pPr>
            <a:r>
              <a:rPr lang="es-MX" sz="3600" i="1" u="sng" dirty="0" smtClean="0">
                <a:effectLst>
                  <a:glow rad="101600">
                    <a:schemeClr val="accent1">
                      <a:satMod val="175000"/>
                      <a:alpha val="40000"/>
                    </a:schemeClr>
                  </a:glow>
                </a:effectLst>
              </a:rPr>
              <a:t>“Establece </a:t>
            </a:r>
            <a:r>
              <a:rPr lang="es-MX" sz="3600" i="1" u="sng" dirty="0">
                <a:effectLst>
                  <a:glow rad="101600">
                    <a:schemeClr val="accent1">
                      <a:satMod val="175000"/>
                      <a:alpha val="40000"/>
                    </a:schemeClr>
                  </a:glow>
                </a:effectLst>
              </a:rPr>
              <a:t>los lineamientos sobre los </a:t>
            </a:r>
            <a:r>
              <a:rPr lang="es-MX" sz="3600" i="1" u="sng" dirty="0" smtClean="0">
                <a:effectLst>
                  <a:glow rad="101600">
                    <a:schemeClr val="accent1">
                      <a:satMod val="175000"/>
                      <a:alpha val="40000"/>
                    </a:schemeClr>
                  </a:glow>
                </a:effectLst>
              </a:rPr>
              <a:t>cuales se </a:t>
            </a:r>
            <a:r>
              <a:rPr lang="es-MX" sz="3600" i="1" u="sng" dirty="0">
                <a:effectLst>
                  <a:glow rad="101600">
                    <a:schemeClr val="accent1">
                      <a:satMod val="175000"/>
                      <a:alpha val="40000"/>
                    </a:schemeClr>
                  </a:glow>
                </a:effectLst>
              </a:rPr>
              <a:t>deben realizar las actividades de </a:t>
            </a:r>
            <a:r>
              <a:rPr lang="es-MX" sz="3600" i="1" u="sng" dirty="0" smtClean="0">
                <a:effectLst>
                  <a:glow rad="101600">
                    <a:schemeClr val="accent1">
                      <a:satMod val="175000"/>
                      <a:alpha val="40000"/>
                    </a:schemeClr>
                  </a:glow>
                </a:effectLst>
              </a:rPr>
              <a:t>la Farmacovigilancia”.</a:t>
            </a:r>
            <a:endParaRPr lang="es-MX" sz="3600" i="1" u="sng" dirty="0">
              <a:effectLst>
                <a:glow rad="101600">
                  <a:schemeClr val="accent1">
                    <a:satMod val="175000"/>
                    <a:alpha val="40000"/>
                  </a:schemeClr>
                </a:glow>
              </a:effectLst>
            </a:endParaRPr>
          </a:p>
        </p:txBody>
      </p:sp>
      <p:pic>
        <p:nvPicPr>
          <p:cNvPr id="5" name="4 Imagen" descr="Farmacovigilancia.gif"/>
          <p:cNvPicPr>
            <a:picLocks noChangeAspect="1"/>
          </p:cNvPicPr>
          <p:nvPr/>
        </p:nvPicPr>
        <p:blipFill>
          <a:blip r:embed="rId2" cstate="print"/>
          <a:stretch>
            <a:fillRect/>
          </a:stretch>
        </p:blipFill>
        <p:spPr>
          <a:xfrm>
            <a:off x="1763688" y="2780928"/>
            <a:ext cx="5390064" cy="3456384"/>
          </a:xfrm>
          <a:prstGeom prst="rect">
            <a:avLst/>
          </a:prstGeom>
        </p:spPr>
      </p:pic>
    </p:spTree>
    <p:extLst>
      <p:ext uri="{BB962C8B-B14F-4D97-AF65-F5344CB8AC3E}">
        <p14:creationId xmlns:p14="http://schemas.microsoft.com/office/powerpoint/2010/main" val="701569003"/>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par>
                                <p:cTn id="10" presetID="29"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428604"/>
            <a:ext cx="8229600" cy="3543312"/>
          </a:xfrm>
        </p:spPr>
        <p:txBody>
          <a:bodyPr>
            <a:normAutofit/>
          </a:bodyPr>
          <a:lstStyle/>
          <a:p>
            <a:pPr algn="just">
              <a:buBlip>
                <a:blip r:embed="rId2"/>
              </a:buBlip>
            </a:pPr>
            <a:r>
              <a:rPr lang="es-MX" sz="2000" dirty="0" smtClean="0"/>
              <a:t>Avalar </a:t>
            </a:r>
            <a:r>
              <a:rPr lang="es-MX" sz="2000" dirty="0"/>
              <a:t>los estudios clínicos de farmacovigilancia intensiva o de post-comercialización temprana.</a:t>
            </a:r>
          </a:p>
          <a:p>
            <a:pPr algn="just">
              <a:buBlip>
                <a:blip r:embed="rId2"/>
              </a:buBlip>
            </a:pPr>
            <a:r>
              <a:rPr lang="es-MX" sz="2000" dirty="0" smtClean="0"/>
              <a:t>Emitir </a:t>
            </a:r>
            <a:r>
              <a:rPr lang="es-MX" sz="2000" dirty="0"/>
              <a:t>opinión técnica al Comité de moléculas nuevas respecto a la seguridad del producto.</a:t>
            </a:r>
          </a:p>
          <a:p>
            <a:pPr algn="just">
              <a:buBlip>
                <a:blip r:embed="rId2"/>
              </a:buBlip>
            </a:pPr>
            <a:r>
              <a:rPr lang="es-MX" sz="2000" dirty="0" smtClean="0"/>
              <a:t>Realizar </a:t>
            </a:r>
            <a:r>
              <a:rPr lang="es-MX" sz="2000" dirty="0"/>
              <a:t>el Dictamen Técnico de Farmacovigilancia en la prórroga de registros.</a:t>
            </a:r>
          </a:p>
          <a:p>
            <a:pPr algn="just">
              <a:buBlip>
                <a:blip r:embed="rId2"/>
              </a:buBlip>
            </a:pPr>
            <a:r>
              <a:rPr lang="es-MX" sz="2000" dirty="0" smtClean="0"/>
              <a:t>Monitorear </a:t>
            </a:r>
            <a:r>
              <a:rPr lang="es-MX" sz="2000" dirty="0"/>
              <a:t>el cumplimiento de las BPFV de los integrantes del PPFV.</a:t>
            </a:r>
          </a:p>
          <a:p>
            <a:pPr algn="just">
              <a:buBlip>
                <a:blip r:embed="rId2"/>
              </a:buBlip>
            </a:pPr>
            <a:r>
              <a:rPr lang="es-MX" sz="2000" dirty="0" smtClean="0"/>
              <a:t>Solicitar </a:t>
            </a:r>
            <a:r>
              <a:rPr lang="es-MX" sz="2000" dirty="0"/>
              <a:t>la suspensión de un estudio clínico cuando se identifique que los riesgos superan </a:t>
            </a:r>
            <a:r>
              <a:rPr lang="es-MX" sz="2000" dirty="0" smtClean="0"/>
              <a:t>los beneficios </a:t>
            </a:r>
            <a:r>
              <a:rPr lang="es-MX" sz="2000" dirty="0"/>
              <a:t>de continuar con el estudio.</a:t>
            </a:r>
          </a:p>
        </p:txBody>
      </p:sp>
      <p:pic>
        <p:nvPicPr>
          <p:cNvPr id="8194" name="Picture 2" descr="https://encrypted-tbn2.gstatic.com/images?q=tbn:ANd9GcRLq2Nwsj4OBN5pvGdYb72gl2bY2q5FGS7n0tIUyj6Yqd9A5uzH"/>
          <p:cNvPicPr>
            <a:picLocks noChangeAspect="1" noChangeArrowheads="1"/>
          </p:cNvPicPr>
          <p:nvPr/>
        </p:nvPicPr>
        <p:blipFill>
          <a:blip r:embed="rId3"/>
          <a:srcRect/>
          <a:stretch>
            <a:fillRect/>
          </a:stretch>
        </p:blipFill>
        <p:spPr bwMode="auto">
          <a:xfrm>
            <a:off x="2500298" y="3857628"/>
            <a:ext cx="3429024" cy="228186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10533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642918"/>
            <a:ext cx="8229600" cy="1143000"/>
          </a:xfrm>
        </p:spPr>
        <p:txBody>
          <a:bodyPr>
            <a:normAutofit/>
          </a:bodyPr>
          <a:lstStyle/>
          <a:p>
            <a:pPr>
              <a:buFont typeface="Wingdings" pitchFamily="2" charset="2"/>
              <a:buChar char="v"/>
            </a:pPr>
            <a:r>
              <a:rPr lang="es-MX" sz="2400" b="1" dirty="0"/>
              <a:t>Del Comité Técnico Científico del CNFV.</a:t>
            </a:r>
          </a:p>
        </p:txBody>
      </p:sp>
      <p:sp>
        <p:nvSpPr>
          <p:cNvPr id="3" name="2 Marcador de contenido"/>
          <p:cNvSpPr>
            <a:spLocks noGrp="1"/>
          </p:cNvSpPr>
          <p:nvPr>
            <p:ph idx="1"/>
          </p:nvPr>
        </p:nvSpPr>
        <p:spPr>
          <a:xfrm>
            <a:off x="571472" y="2214554"/>
            <a:ext cx="8229600" cy="1685924"/>
          </a:xfrm>
        </p:spPr>
        <p:txBody>
          <a:bodyPr>
            <a:normAutofit/>
          </a:bodyPr>
          <a:lstStyle/>
          <a:p>
            <a:pPr>
              <a:buBlip>
                <a:blip r:embed="rId2"/>
              </a:buBlip>
            </a:pPr>
            <a:r>
              <a:rPr lang="es-MX" sz="2000" dirty="0" smtClean="0"/>
              <a:t>Asesorar </a:t>
            </a:r>
            <a:r>
              <a:rPr lang="es-MX" sz="2000" dirty="0"/>
              <a:t>al CNFV en materia de seguridad de medicamentos</a:t>
            </a:r>
            <a:r>
              <a:rPr lang="es-MX" sz="2000" dirty="0" smtClean="0"/>
              <a:t>.</a:t>
            </a:r>
          </a:p>
          <a:p>
            <a:pPr>
              <a:buNone/>
            </a:pPr>
            <a:endParaRPr lang="es-MX" sz="2000" dirty="0"/>
          </a:p>
          <a:p>
            <a:pPr>
              <a:buBlip>
                <a:blip r:embed="rId2"/>
              </a:buBlip>
            </a:pPr>
            <a:r>
              <a:rPr lang="es-MX" sz="2000" dirty="0" smtClean="0"/>
              <a:t>Aprobar </a:t>
            </a:r>
            <a:r>
              <a:rPr lang="es-MX" sz="2000" dirty="0"/>
              <a:t>sus Reglas de Operación.</a:t>
            </a:r>
          </a:p>
        </p:txBody>
      </p:sp>
    </p:spTree>
    <p:extLst>
      <p:ext uri="{BB962C8B-B14F-4D97-AF65-F5344CB8AC3E}">
        <p14:creationId xmlns:p14="http://schemas.microsoft.com/office/powerpoint/2010/main" val="116417411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pPr>
              <a:buFont typeface="Wingdings" pitchFamily="2" charset="2"/>
              <a:buChar char="v"/>
            </a:pPr>
            <a:r>
              <a:rPr lang="es-MX" sz="2400" b="1" dirty="0"/>
              <a:t>De los Centros Estatales de Farmacovigilancia (CE).</a:t>
            </a:r>
          </a:p>
        </p:txBody>
      </p:sp>
      <p:sp>
        <p:nvSpPr>
          <p:cNvPr id="3" name="2 Marcador de contenido"/>
          <p:cNvSpPr>
            <a:spLocks noGrp="1"/>
          </p:cNvSpPr>
          <p:nvPr>
            <p:ph idx="1"/>
          </p:nvPr>
        </p:nvSpPr>
        <p:spPr/>
        <p:txBody>
          <a:bodyPr>
            <a:normAutofit fontScale="77500" lnSpcReduction="20000"/>
          </a:bodyPr>
          <a:lstStyle/>
          <a:p>
            <a:pPr>
              <a:buBlip>
                <a:blip r:embed="rId2"/>
              </a:buBlip>
            </a:pPr>
            <a:r>
              <a:rPr lang="es-MX" sz="3100" dirty="0"/>
              <a:t>Elaborar y cumplir con un manual de procedimientos previamente avalado por el CNFV que </a:t>
            </a:r>
            <a:r>
              <a:rPr lang="es-MX" sz="3100" dirty="0" smtClean="0"/>
              <a:t>aseguren que </a:t>
            </a:r>
            <a:r>
              <a:rPr lang="es-MX" sz="3100" dirty="0"/>
              <a:t>existen los medios adecuados para</a:t>
            </a:r>
            <a:r>
              <a:rPr lang="es-MX" sz="3100" dirty="0" smtClean="0"/>
              <a:t>:</a:t>
            </a:r>
          </a:p>
          <a:p>
            <a:pPr>
              <a:buNone/>
            </a:pPr>
            <a:endParaRPr lang="es-MX" dirty="0"/>
          </a:p>
          <a:p>
            <a:pPr lvl="2" algn="just">
              <a:buBlip>
                <a:blip r:embed="rId3"/>
              </a:buBlip>
            </a:pPr>
            <a:r>
              <a:rPr lang="es-MX" sz="2600" dirty="0" smtClean="0"/>
              <a:t>Recibir</a:t>
            </a:r>
            <a:r>
              <a:rPr lang="es-MX" sz="2600" dirty="0"/>
              <a:t>, registrar y codificar cualquier notificación de todas las fuentes posibles</a:t>
            </a:r>
            <a:r>
              <a:rPr lang="es-MX" sz="2600" dirty="0" smtClean="0"/>
              <a:t>.</a:t>
            </a:r>
          </a:p>
          <a:p>
            <a:pPr lvl="2" algn="just">
              <a:buBlip>
                <a:blip r:embed="rId3"/>
              </a:buBlip>
            </a:pPr>
            <a:r>
              <a:rPr lang="es-MX" sz="2600" dirty="0" smtClean="0"/>
              <a:t>Detectar </a:t>
            </a:r>
            <a:r>
              <a:rPr lang="es-MX" sz="2600" dirty="0"/>
              <a:t>la posible duplicidad de notificaciones</a:t>
            </a:r>
            <a:r>
              <a:rPr lang="es-MX" sz="2600" dirty="0" smtClean="0"/>
              <a:t>.</a:t>
            </a:r>
          </a:p>
          <a:p>
            <a:pPr lvl="2" algn="just">
              <a:buBlip>
                <a:blip r:embed="rId3"/>
              </a:buBlip>
            </a:pPr>
            <a:r>
              <a:rPr lang="es-MX" sz="2600" dirty="0" smtClean="0"/>
              <a:t>Validar </a:t>
            </a:r>
            <a:r>
              <a:rPr lang="es-MX" sz="2600" dirty="0"/>
              <a:t>los datos verificando todas las fuentes documentales accesibles</a:t>
            </a:r>
            <a:r>
              <a:rPr lang="es-MX" sz="2600" dirty="0" smtClean="0"/>
              <a:t>.</a:t>
            </a:r>
          </a:p>
          <a:p>
            <a:pPr lvl="2" algn="just">
              <a:buBlip>
                <a:blip r:embed="rId3"/>
              </a:buBlip>
            </a:pPr>
            <a:r>
              <a:rPr lang="es-MX" sz="2600" dirty="0" smtClean="0"/>
              <a:t>Enviar </a:t>
            </a:r>
            <a:r>
              <a:rPr lang="es-MX" sz="2600" dirty="0"/>
              <a:t>las notificaciones al CNFV en los tiempos </a:t>
            </a:r>
            <a:r>
              <a:rPr lang="es-MX" sz="2600" dirty="0" smtClean="0"/>
              <a:t>establecidos.</a:t>
            </a:r>
          </a:p>
          <a:p>
            <a:pPr lvl="2" algn="just">
              <a:buBlip>
                <a:blip r:embed="rId3"/>
              </a:buBlip>
            </a:pPr>
            <a:r>
              <a:rPr lang="es-MX" sz="2600" dirty="0" smtClean="0"/>
              <a:t>Realizar </a:t>
            </a:r>
            <a:r>
              <a:rPr lang="es-MX" sz="2600" dirty="0"/>
              <a:t>la valoración de la causalidad de las notificaciones</a:t>
            </a:r>
            <a:r>
              <a:rPr lang="es-MX" sz="2600" dirty="0" smtClean="0"/>
              <a:t>.</a:t>
            </a:r>
          </a:p>
          <a:p>
            <a:pPr lvl="2" algn="just">
              <a:buBlip>
                <a:blip r:embed="rId3"/>
              </a:buBlip>
            </a:pPr>
            <a:r>
              <a:rPr lang="es-MX" sz="2600" dirty="0" smtClean="0"/>
              <a:t>Conservar </a:t>
            </a:r>
            <a:r>
              <a:rPr lang="es-MX" sz="2600" dirty="0"/>
              <a:t>todos los datos concernientes a la recolección y documentación del informe. </a:t>
            </a:r>
            <a:endParaRPr lang="es-MX" sz="2600" dirty="0" smtClean="0"/>
          </a:p>
          <a:p>
            <a:pPr lvl="2" algn="just">
              <a:buBlip>
                <a:blip r:embed="rId3"/>
              </a:buBlip>
            </a:pPr>
            <a:r>
              <a:rPr lang="es-MX" sz="2600" dirty="0" smtClean="0"/>
              <a:t>Garantizar </a:t>
            </a:r>
            <a:r>
              <a:rPr lang="es-MX" sz="2600" dirty="0"/>
              <a:t>la confidencialidad y privacidad de la identidad de los pacientes y notifica</a:t>
            </a:r>
          </a:p>
        </p:txBody>
      </p:sp>
    </p:spTree>
    <p:extLst>
      <p:ext uri="{BB962C8B-B14F-4D97-AF65-F5344CB8AC3E}">
        <p14:creationId xmlns:p14="http://schemas.microsoft.com/office/powerpoint/2010/main" val="193470046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2428868"/>
            <a:ext cx="8229600" cy="3757626"/>
          </a:xfrm>
        </p:spPr>
        <p:txBody>
          <a:bodyPr>
            <a:normAutofit/>
          </a:bodyPr>
          <a:lstStyle/>
          <a:p>
            <a:pPr algn="just">
              <a:buBlip>
                <a:blip r:embed="rId2"/>
              </a:buBlip>
            </a:pPr>
            <a:r>
              <a:rPr lang="es-MX" sz="2000" dirty="0" smtClean="0"/>
              <a:t>Implementar </a:t>
            </a:r>
            <a:r>
              <a:rPr lang="es-MX" sz="2000" dirty="0"/>
              <a:t>convenios con instituciones de educación superior formadoras de profesionales de </a:t>
            </a:r>
            <a:r>
              <a:rPr lang="es-MX" sz="2000" dirty="0" smtClean="0"/>
              <a:t>la salud </a:t>
            </a:r>
            <a:r>
              <a:rPr lang="es-MX" sz="2000" dirty="0"/>
              <a:t>y asociaciones de profesionales de las ciencias </a:t>
            </a:r>
            <a:r>
              <a:rPr lang="es-MX" sz="2000" dirty="0" smtClean="0"/>
              <a:t>químicas.</a:t>
            </a:r>
          </a:p>
          <a:p>
            <a:pPr algn="just">
              <a:buBlip>
                <a:blip r:embed="rId2"/>
              </a:buBlip>
            </a:pPr>
            <a:r>
              <a:rPr lang="es-MX" sz="2000" dirty="0" smtClean="0"/>
              <a:t>Sistematizar </a:t>
            </a:r>
            <a:r>
              <a:rPr lang="es-MX" sz="2000" dirty="0"/>
              <a:t>el proceso de farmacovigilancia y de las </a:t>
            </a:r>
            <a:r>
              <a:rPr lang="es-MX" sz="2000" dirty="0" smtClean="0"/>
              <a:t>notificaciones.</a:t>
            </a:r>
          </a:p>
          <a:p>
            <a:pPr algn="just">
              <a:buBlip>
                <a:blip r:embed="rId2"/>
              </a:buBlip>
            </a:pPr>
            <a:r>
              <a:rPr lang="es-MX" sz="2000" dirty="0" smtClean="0"/>
              <a:t>Colaborar </a:t>
            </a:r>
            <a:r>
              <a:rPr lang="es-MX" sz="2000" dirty="0"/>
              <a:t>con el CNFV en las actividades relacionadas con la seguridad de los medicamentos, </a:t>
            </a:r>
            <a:r>
              <a:rPr lang="es-MX" sz="2000" dirty="0" smtClean="0"/>
              <a:t>en la </a:t>
            </a:r>
            <a:r>
              <a:rPr lang="es-MX" sz="2000" dirty="0"/>
              <a:t>entidad.</a:t>
            </a:r>
          </a:p>
          <a:p>
            <a:pPr algn="just">
              <a:buBlip>
                <a:blip r:embed="rId2"/>
              </a:buBlip>
            </a:pPr>
            <a:r>
              <a:rPr lang="es-MX" sz="2000" dirty="0" smtClean="0"/>
              <a:t>Distribuir </a:t>
            </a:r>
            <a:r>
              <a:rPr lang="es-MX" sz="2000" dirty="0"/>
              <a:t>los formatos de Aviso de sospechas de reacciones adversas de los medicamentos a </a:t>
            </a:r>
            <a:r>
              <a:rPr lang="es-MX" sz="2000" dirty="0" smtClean="0"/>
              <a:t>los profesionales </a:t>
            </a:r>
            <a:r>
              <a:rPr lang="es-MX" sz="2000" dirty="0"/>
              <a:t>de la salud de su Entidad Federativa.</a:t>
            </a:r>
          </a:p>
          <a:p>
            <a:pPr algn="just">
              <a:buBlip>
                <a:blip r:embed="rId2"/>
              </a:buBlip>
            </a:pPr>
            <a:r>
              <a:rPr lang="es-MX" sz="2000" dirty="0" smtClean="0"/>
              <a:t>Establecer </a:t>
            </a:r>
            <a:r>
              <a:rPr lang="es-MX" sz="2000" dirty="0"/>
              <a:t>un sistema interno de garantía de </a:t>
            </a:r>
            <a:r>
              <a:rPr lang="es-MX" sz="2000" dirty="0" smtClean="0"/>
              <a:t>calidad.</a:t>
            </a:r>
            <a:endParaRPr lang="es-MX" sz="2000" dirty="0"/>
          </a:p>
        </p:txBody>
      </p:sp>
      <p:pic>
        <p:nvPicPr>
          <p:cNvPr id="4" name="Picture 2" descr="http://www.aspenlabs.com.mx/_FARMACOVIGILA/images/farmacovigilancia.jpg"/>
          <p:cNvPicPr>
            <a:picLocks noChangeAspect="1" noChangeArrowheads="1"/>
          </p:cNvPicPr>
          <p:nvPr/>
        </p:nvPicPr>
        <p:blipFill>
          <a:blip r:embed="rId3"/>
          <a:srcRect/>
          <a:stretch>
            <a:fillRect/>
          </a:stretch>
        </p:blipFill>
        <p:spPr bwMode="auto">
          <a:xfrm>
            <a:off x="2000232" y="285728"/>
            <a:ext cx="5119670"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774672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85720" y="2143116"/>
            <a:ext cx="8229600" cy="1143000"/>
          </a:xfrm>
        </p:spPr>
        <p:txBody>
          <a:bodyPr>
            <a:normAutofit/>
          </a:bodyPr>
          <a:lstStyle/>
          <a:p>
            <a:pPr>
              <a:buFont typeface="Wingdings" pitchFamily="2" charset="2"/>
              <a:buChar char="v"/>
            </a:pPr>
            <a:r>
              <a:rPr lang="es-MX" sz="2400" b="1" dirty="0" smtClean="0"/>
              <a:t>Centros Institucionales de farmacovigilancia (CI).</a:t>
            </a:r>
            <a:endParaRPr lang="es-MX" sz="2400" dirty="0"/>
          </a:p>
        </p:txBody>
      </p:sp>
      <p:sp>
        <p:nvSpPr>
          <p:cNvPr id="3" name="2 Marcador de contenido"/>
          <p:cNvSpPr>
            <a:spLocks noGrp="1"/>
          </p:cNvSpPr>
          <p:nvPr>
            <p:ph idx="1"/>
          </p:nvPr>
        </p:nvSpPr>
        <p:spPr>
          <a:xfrm>
            <a:off x="357158" y="2928934"/>
            <a:ext cx="8229600" cy="3625857"/>
          </a:xfrm>
        </p:spPr>
        <p:txBody>
          <a:bodyPr>
            <a:normAutofit/>
          </a:bodyPr>
          <a:lstStyle/>
          <a:p>
            <a:pPr>
              <a:buNone/>
            </a:pPr>
            <a:endParaRPr lang="es-MX" b="1" dirty="0" smtClean="0"/>
          </a:p>
          <a:p>
            <a:pPr algn="just">
              <a:buBlip>
                <a:blip r:embed="rId2"/>
              </a:buBlip>
            </a:pPr>
            <a:r>
              <a:rPr lang="es-MX" sz="2000" dirty="0" smtClean="0"/>
              <a:t>Contar </a:t>
            </a:r>
            <a:r>
              <a:rPr lang="es-MX" sz="2000" dirty="0"/>
              <a:t>con un responsable de Farmacovigilancia que deberá tener un perfil profesional </a:t>
            </a:r>
            <a:r>
              <a:rPr lang="es-MX" sz="2000" dirty="0" smtClean="0"/>
              <a:t>relacionado con </a:t>
            </a:r>
            <a:r>
              <a:rPr lang="es-MX" sz="2000" dirty="0"/>
              <a:t>las ciencias químicas, médicas o farmacéuticas.</a:t>
            </a:r>
          </a:p>
          <a:p>
            <a:pPr algn="just">
              <a:buBlip>
                <a:blip r:embed="rId2"/>
              </a:buBlip>
            </a:pPr>
            <a:r>
              <a:rPr lang="es-MX" sz="2000" dirty="0" smtClean="0"/>
              <a:t>Informar </a:t>
            </a:r>
            <a:r>
              <a:rPr lang="es-MX" sz="2000" dirty="0"/>
              <a:t>al CNFV de la identidad o remplazo del responsable.</a:t>
            </a:r>
          </a:p>
          <a:p>
            <a:pPr algn="just">
              <a:buBlip>
                <a:blip r:embed="rId2"/>
              </a:buBlip>
            </a:pPr>
            <a:r>
              <a:rPr lang="es-MX" sz="2000" dirty="0" smtClean="0"/>
              <a:t>Elaborar </a:t>
            </a:r>
            <a:r>
              <a:rPr lang="es-MX" sz="2000" dirty="0"/>
              <a:t>y cumplir con un manual de procedimientos previamente avalado por el CNFV, que </a:t>
            </a:r>
            <a:r>
              <a:rPr lang="es-MX" sz="2000" dirty="0" smtClean="0"/>
              <a:t>asegure que </a:t>
            </a:r>
            <a:r>
              <a:rPr lang="es-MX" sz="2000" dirty="0"/>
              <a:t>existan los medios adecuados </a:t>
            </a:r>
            <a:r>
              <a:rPr lang="es-MX" sz="2000" dirty="0" smtClean="0"/>
              <a:t>para.</a:t>
            </a:r>
            <a:endParaRPr lang="es-MX" sz="2000" dirty="0"/>
          </a:p>
        </p:txBody>
      </p:sp>
      <p:pic>
        <p:nvPicPr>
          <p:cNvPr id="4098" name="Picture 2" descr="http://www.aspenlabs.com.mx/_FARMACOVIGILA/images/farmacovigilancia.jpg"/>
          <p:cNvPicPr>
            <a:picLocks noChangeAspect="1" noChangeArrowheads="1"/>
          </p:cNvPicPr>
          <p:nvPr/>
        </p:nvPicPr>
        <p:blipFill>
          <a:blip r:embed="rId3"/>
          <a:srcRect/>
          <a:stretch>
            <a:fillRect/>
          </a:stretch>
        </p:blipFill>
        <p:spPr bwMode="auto">
          <a:xfrm>
            <a:off x="2000232" y="285728"/>
            <a:ext cx="5119670"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0469066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571472" y="1928802"/>
            <a:ext cx="8229600" cy="1143000"/>
          </a:xfrm>
        </p:spPr>
        <p:txBody>
          <a:bodyPr>
            <a:normAutofit/>
          </a:bodyPr>
          <a:lstStyle/>
          <a:p>
            <a:pPr algn="just">
              <a:buFont typeface="Wingdings" pitchFamily="2" charset="2"/>
              <a:buChar char="v"/>
            </a:pPr>
            <a:r>
              <a:rPr lang="es-MX" sz="2400" b="1" dirty="0"/>
              <a:t>De las Unidades de Farmacovigilancia Hospitalaria del Sistema Nacional de Salud.</a:t>
            </a:r>
          </a:p>
        </p:txBody>
      </p:sp>
      <p:sp>
        <p:nvSpPr>
          <p:cNvPr id="3" name="2 Marcador de contenido"/>
          <p:cNvSpPr>
            <a:spLocks noGrp="1"/>
          </p:cNvSpPr>
          <p:nvPr>
            <p:ph idx="1"/>
          </p:nvPr>
        </p:nvSpPr>
        <p:spPr>
          <a:xfrm>
            <a:off x="500034" y="3143224"/>
            <a:ext cx="8229600" cy="3714776"/>
          </a:xfrm>
        </p:spPr>
        <p:txBody>
          <a:bodyPr>
            <a:normAutofit/>
          </a:bodyPr>
          <a:lstStyle/>
          <a:p>
            <a:pPr algn="just">
              <a:buBlip>
                <a:blip r:embed="rId2"/>
              </a:buBlip>
            </a:pPr>
            <a:r>
              <a:rPr lang="es-MX" sz="2000" dirty="0"/>
              <a:t>Todos los Hospitales y Clínicas del Sistema Nacional de Salud deberán establecer su Unidad </a:t>
            </a:r>
            <a:r>
              <a:rPr lang="es-MX" sz="2000" dirty="0" smtClean="0"/>
              <a:t>de Farmacovigilancia, designando un responsable, que deberá tener un perfil profesional relacionado con las </a:t>
            </a:r>
            <a:r>
              <a:rPr lang="pt-BR" sz="2000" dirty="0" err="1" smtClean="0"/>
              <a:t>ciencias</a:t>
            </a:r>
            <a:r>
              <a:rPr lang="pt-BR" sz="2000" dirty="0" smtClean="0"/>
              <a:t> </a:t>
            </a:r>
            <a:r>
              <a:rPr lang="pt-BR" sz="2000" dirty="0"/>
              <a:t>químicas, médicas o </a:t>
            </a:r>
            <a:r>
              <a:rPr lang="pt-BR" sz="2000" dirty="0" err="1"/>
              <a:t>farmacéuticas</a:t>
            </a:r>
            <a:r>
              <a:rPr lang="pt-BR" sz="2000" dirty="0" smtClean="0"/>
              <a:t>.</a:t>
            </a:r>
          </a:p>
          <a:p>
            <a:pPr algn="just">
              <a:buNone/>
            </a:pPr>
            <a:endParaRPr lang="pt-BR" sz="2000" dirty="0"/>
          </a:p>
          <a:p>
            <a:pPr algn="just">
              <a:buBlip>
                <a:blip r:embed="rId2"/>
              </a:buBlip>
            </a:pPr>
            <a:r>
              <a:rPr lang="es-MX" sz="2000" dirty="0" smtClean="0"/>
              <a:t>Informar </a:t>
            </a:r>
            <a:r>
              <a:rPr lang="es-MX" sz="2000" dirty="0"/>
              <a:t>al CE, CI o CNFV, según corresponda de la identidad de las personas asignadas </a:t>
            </a:r>
            <a:r>
              <a:rPr lang="es-MX" sz="2000" dirty="0" smtClean="0"/>
              <a:t>en farmacovigilancia </a:t>
            </a:r>
            <a:r>
              <a:rPr lang="es-MX" sz="2000" dirty="0"/>
              <a:t>o cualquier modificación</a:t>
            </a:r>
            <a:r>
              <a:rPr lang="es-MX" sz="2000" dirty="0" smtClean="0"/>
              <a:t>.</a:t>
            </a:r>
          </a:p>
          <a:p>
            <a:pPr algn="just">
              <a:buNone/>
            </a:pPr>
            <a:endParaRPr lang="es-MX" sz="2000" dirty="0"/>
          </a:p>
          <a:p>
            <a:pPr algn="just">
              <a:buBlip>
                <a:blip r:embed="rId2"/>
              </a:buBlip>
            </a:pPr>
            <a:r>
              <a:rPr lang="es-MX" sz="2000" dirty="0" smtClean="0"/>
              <a:t>Elaborar </a:t>
            </a:r>
            <a:r>
              <a:rPr lang="es-MX" sz="2000" dirty="0"/>
              <a:t>y cumplir con un manual de procedimientos avalado por el CE, CI o CNFV, </a:t>
            </a:r>
            <a:r>
              <a:rPr lang="es-MX" sz="2000" dirty="0" smtClean="0"/>
              <a:t>según corresponda </a:t>
            </a:r>
            <a:r>
              <a:rPr lang="es-MX" sz="2000" dirty="0"/>
              <a:t>el cual garantice que existen los medios para:</a:t>
            </a:r>
          </a:p>
        </p:txBody>
      </p:sp>
      <p:pic>
        <p:nvPicPr>
          <p:cNvPr id="4" name="Picture 2" descr="http://www.aspenlabs.com.mx/_FARMACOVIGILA/images/farmacovigilancia.jpg"/>
          <p:cNvPicPr>
            <a:picLocks noChangeAspect="1" noChangeArrowheads="1"/>
          </p:cNvPicPr>
          <p:nvPr/>
        </p:nvPicPr>
        <p:blipFill>
          <a:blip r:embed="rId3"/>
          <a:srcRect/>
          <a:stretch>
            <a:fillRect/>
          </a:stretch>
        </p:blipFill>
        <p:spPr bwMode="auto">
          <a:xfrm>
            <a:off x="2000232" y="285728"/>
            <a:ext cx="5119670"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73742251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2857496"/>
            <a:ext cx="8229600" cy="3286148"/>
          </a:xfrm>
        </p:spPr>
        <p:txBody>
          <a:bodyPr>
            <a:noAutofit/>
          </a:bodyPr>
          <a:lstStyle/>
          <a:p>
            <a:pPr algn="just">
              <a:buBlip>
                <a:blip r:embed="rId2"/>
              </a:buBlip>
            </a:pPr>
            <a:r>
              <a:rPr lang="es-MX" sz="2000" dirty="0" smtClean="0"/>
              <a:t>Realizar </a:t>
            </a:r>
            <a:r>
              <a:rPr lang="es-MX" sz="2000" dirty="0"/>
              <a:t>actividades de retroalimentación al CE, CI o CNFV según corresponda y a los </a:t>
            </a:r>
            <a:r>
              <a:rPr lang="es-MX" sz="2000" dirty="0" smtClean="0"/>
              <a:t>notificadores, de </a:t>
            </a:r>
            <a:r>
              <a:rPr lang="es-MX" sz="2000" dirty="0"/>
              <a:t>las medidas administrativas relacionadas con la seguridad de los medicamentos</a:t>
            </a:r>
            <a:r>
              <a:rPr lang="es-MX" sz="2000" dirty="0" smtClean="0"/>
              <a:t>.</a:t>
            </a:r>
          </a:p>
          <a:p>
            <a:pPr algn="just">
              <a:buNone/>
            </a:pPr>
            <a:endParaRPr lang="es-MX" sz="2000" dirty="0"/>
          </a:p>
          <a:p>
            <a:pPr algn="just">
              <a:buBlip>
                <a:blip r:embed="rId2"/>
              </a:buBlip>
            </a:pPr>
            <a:r>
              <a:rPr lang="es-MX" sz="2000" dirty="0" smtClean="0"/>
              <a:t>Participar </a:t>
            </a:r>
            <a:r>
              <a:rPr lang="es-MX" sz="2000" dirty="0"/>
              <a:t>coordinadamente con el CE, CI o CNFV según corresponda en apego a las </a:t>
            </a:r>
            <a:r>
              <a:rPr lang="es-MX" sz="2000" dirty="0" smtClean="0"/>
              <a:t>disposiciones que éste establezca.</a:t>
            </a:r>
          </a:p>
          <a:p>
            <a:pPr algn="just">
              <a:buNone/>
            </a:pPr>
            <a:endParaRPr lang="es-MX" sz="2000" dirty="0" smtClean="0"/>
          </a:p>
          <a:p>
            <a:pPr algn="just">
              <a:buBlip>
                <a:blip r:embed="rId2"/>
              </a:buBlip>
            </a:pPr>
            <a:r>
              <a:rPr lang="es-MX" sz="2000" dirty="0" smtClean="0"/>
              <a:t>Implementar </a:t>
            </a:r>
            <a:r>
              <a:rPr lang="es-MX" sz="2000" dirty="0"/>
              <a:t>y coordinar un comité de Farmacovigilancia dentro del Hospital correspondiente</a:t>
            </a:r>
            <a:r>
              <a:rPr lang="es-MX" sz="2000" dirty="0" smtClean="0"/>
              <a:t>.</a:t>
            </a:r>
            <a:endParaRPr lang="es-MX" sz="2000" dirty="0"/>
          </a:p>
        </p:txBody>
      </p:sp>
      <p:pic>
        <p:nvPicPr>
          <p:cNvPr id="4" name="Picture 2" descr="http://www.aspenlabs.com.mx/_FARMACOVIGILA/images/farmacovigilancia.jpg"/>
          <p:cNvPicPr>
            <a:picLocks noChangeAspect="1" noChangeArrowheads="1"/>
          </p:cNvPicPr>
          <p:nvPr/>
        </p:nvPicPr>
        <p:blipFill>
          <a:blip r:embed="rId3"/>
          <a:srcRect/>
          <a:stretch>
            <a:fillRect/>
          </a:stretch>
        </p:blipFill>
        <p:spPr bwMode="auto">
          <a:xfrm>
            <a:off x="2000232" y="214290"/>
            <a:ext cx="5119670"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0970042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2714620"/>
            <a:ext cx="8229600" cy="3328997"/>
          </a:xfrm>
        </p:spPr>
        <p:txBody>
          <a:bodyPr>
            <a:normAutofit fontScale="62500" lnSpcReduction="20000"/>
          </a:bodyPr>
          <a:lstStyle/>
          <a:p>
            <a:pPr algn="just">
              <a:buBlip>
                <a:blip r:embed="rId2"/>
              </a:buBlip>
            </a:pPr>
            <a:r>
              <a:rPr lang="es-MX" dirty="0" smtClean="0"/>
              <a:t>Permitir que los investigadores con los que cuenta el Hospital participen en los estudios clínicos y brindar las condiciones necesarias para el desarrollo de los mismos.</a:t>
            </a:r>
          </a:p>
          <a:p>
            <a:pPr algn="just">
              <a:buNone/>
            </a:pPr>
            <a:endParaRPr lang="es-MX" dirty="0" smtClean="0"/>
          </a:p>
          <a:p>
            <a:pPr algn="just">
              <a:buBlip>
                <a:blip r:embed="rId2"/>
              </a:buBlip>
            </a:pPr>
            <a:r>
              <a:rPr lang="es-MX" dirty="0" smtClean="0"/>
              <a:t>Solicitar el aval del Comité de ética, cuando se necesite, para estudios clínicos.</a:t>
            </a:r>
          </a:p>
          <a:p>
            <a:pPr algn="just">
              <a:buNone/>
            </a:pPr>
            <a:endParaRPr lang="es-MX" dirty="0" smtClean="0"/>
          </a:p>
          <a:p>
            <a:pPr algn="just">
              <a:buBlip>
                <a:blip r:embed="rId2"/>
              </a:buBlip>
            </a:pPr>
            <a:r>
              <a:rPr lang="es-MX" dirty="0" smtClean="0"/>
              <a:t>Otorgar las facilidades para que el patrocinador del estudio clínico pueda darle seguimiento de acuerdo al protocolo aprobado.</a:t>
            </a:r>
          </a:p>
          <a:p>
            <a:pPr algn="just">
              <a:buNone/>
            </a:pPr>
            <a:endParaRPr lang="es-MX" dirty="0" smtClean="0"/>
          </a:p>
          <a:p>
            <a:pPr algn="just">
              <a:buBlip>
                <a:blip r:embed="rId2"/>
              </a:buBlip>
            </a:pPr>
            <a:r>
              <a:rPr lang="es-MX" dirty="0" smtClean="0"/>
              <a:t>Participar en los estudio fase IV que el CNFV le solicite.</a:t>
            </a:r>
          </a:p>
          <a:p>
            <a:endParaRPr lang="es-MX" dirty="0"/>
          </a:p>
        </p:txBody>
      </p:sp>
      <p:pic>
        <p:nvPicPr>
          <p:cNvPr id="4" name="Picture 2" descr="http://www.aspenlabs.com.mx/_FARMACOVIGILA/images/farmacovigilancia.jpg"/>
          <p:cNvPicPr>
            <a:picLocks noChangeAspect="1" noChangeArrowheads="1"/>
          </p:cNvPicPr>
          <p:nvPr/>
        </p:nvPicPr>
        <p:blipFill>
          <a:blip r:embed="rId3"/>
          <a:srcRect/>
          <a:stretch>
            <a:fillRect/>
          </a:stretch>
        </p:blipFill>
        <p:spPr bwMode="auto">
          <a:xfrm>
            <a:off x="2000232" y="285728"/>
            <a:ext cx="5119670" cy="16430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97558596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620688"/>
            <a:ext cx="8229600" cy="1143000"/>
          </a:xfrm>
        </p:spPr>
        <p:txBody>
          <a:bodyPr>
            <a:noAutofit/>
          </a:bodyPr>
          <a:lstStyle/>
          <a:p>
            <a:r>
              <a:rPr lang="es-MX" sz="3600" b="1" dirty="0" smtClean="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rPr>
              <a:t>De las Unidades de Farmacovigilancia de Empresas Farmacéuticas titulares de registros sanitarios.</a:t>
            </a:r>
            <a:r>
              <a:rPr lang="es-MX" sz="2800" b="1" dirty="0" smtClean="0"/>
              <a:t/>
            </a:r>
            <a:br>
              <a:rPr lang="es-MX" sz="2800" b="1" dirty="0" smtClean="0"/>
            </a:br>
            <a:endParaRPr lang="es-MX" sz="2800" b="1" dirty="0"/>
          </a:p>
        </p:txBody>
      </p:sp>
      <p:sp>
        <p:nvSpPr>
          <p:cNvPr id="3" name="2 Marcador de contenido"/>
          <p:cNvSpPr>
            <a:spLocks noGrp="1"/>
          </p:cNvSpPr>
          <p:nvPr>
            <p:ph idx="1"/>
          </p:nvPr>
        </p:nvSpPr>
        <p:spPr>
          <a:xfrm>
            <a:off x="467544" y="1844824"/>
            <a:ext cx="8229600" cy="2980928"/>
          </a:xfrm>
        </p:spPr>
        <p:txBody>
          <a:bodyPr>
            <a:normAutofit fontScale="85000" lnSpcReduction="20000"/>
          </a:bodyPr>
          <a:lstStyle/>
          <a:p>
            <a:pPr algn="just"/>
            <a:r>
              <a:rPr lang="es-MX" dirty="0" smtClean="0"/>
              <a:t>El </a:t>
            </a:r>
            <a:r>
              <a:rPr lang="es-MX" dirty="0"/>
              <a:t>titular de registro sanitario, su representante legal en México o del responsable sanitario del </a:t>
            </a:r>
            <a:r>
              <a:rPr lang="es-MX" dirty="0" smtClean="0"/>
              <a:t>titular del </a:t>
            </a:r>
            <a:r>
              <a:rPr lang="es-MX" dirty="0"/>
              <a:t>registro sanitario del medicamento conjuntamente con el responsable de la unidad de </a:t>
            </a:r>
            <a:r>
              <a:rPr lang="es-MX" dirty="0" smtClean="0"/>
              <a:t>farmacovigilancia serán </a:t>
            </a:r>
            <a:r>
              <a:rPr lang="es-MX" dirty="0"/>
              <a:t>responsables de las siguientes actividades:</a:t>
            </a:r>
          </a:p>
          <a:p>
            <a:pPr algn="just"/>
            <a:r>
              <a:rPr lang="es-MX" dirty="0" smtClean="0"/>
              <a:t>Contar </a:t>
            </a:r>
            <a:r>
              <a:rPr lang="es-MX" dirty="0"/>
              <a:t>con un responsable, que deberá tener un perfil profesional relacionado con las </a:t>
            </a:r>
            <a:r>
              <a:rPr lang="es-MX" dirty="0" smtClean="0"/>
              <a:t>ciencias químicas</a:t>
            </a:r>
            <a:r>
              <a:rPr lang="es-MX" dirty="0"/>
              <a:t>, médicas o farmacéuticas</a:t>
            </a:r>
            <a:r>
              <a:rPr lang="es-MX" dirty="0" smtClean="0"/>
              <a:t>.</a:t>
            </a:r>
            <a:endParaRPr lang="es-MX" dirty="0"/>
          </a:p>
        </p:txBody>
      </p:sp>
      <p:pic>
        <p:nvPicPr>
          <p:cNvPr id="1026" name="Picture 2" descr="https://encrypted-tbn2.gstatic.com/images?q=tbn:ANd9GcQlvMaG6_daCYY0bM2-5-MtEvOTSr6UGADdv0qwJpKuWSUGtFSvf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36096" y="4365104"/>
            <a:ext cx="2619375" cy="17430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935716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s://encrypted-tbn1.gstatic.com/images?q=tbn:ANd9GcRqk0ZoGWT6hgMFvQOfBbJ7ALQssaL6VvhAtFHP7EqQfV_wI0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04049" y="3902915"/>
            <a:ext cx="4071382" cy="27093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57200" y="476673"/>
            <a:ext cx="8229600" cy="3960439"/>
          </a:xfrm>
        </p:spPr>
        <p:txBody>
          <a:bodyPr>
            <a:normAutofit fontScale="77500" lnSpcReduction="20000"/>
          </a:bodyPr>
          <a:lstStyle/>
          <a:p>
            <a:pPr algn="just"/>
            <a:r>
              <a:rPr lang="es-MX" dirty="0" smtClean="0"/>
              <a:t>Que debe asegurar que todos los eventos adversos de los estudios clínicos y sospechas de reacciones adversas a los medicamentos recibidas en su Unidad de Farmacovigilancia, sean enviadas al CNFV.</a:t>
            </a:r>
          </a:p>
          <a:p>
            <a:pPr algn="just"/>
            <a:endParaRPr lang="es-MX" dirty="0" smtClean="0"/>
          </a:p>
          <a:p>
            <a:pPr algn="just"/>
            <a:r>
              <a:rPr lang="es-MX" dirty="0" smtClean="0"/>
              <a:t>Informar </a:t>
            </a:r>
            <a:r>
              <a:rPr lang="es-MX" dirty="0"/>
              <a:t>al CNFV la identidad del profesional responsable de la unidad de </a:t>
            </a:r>
            <a:r>
              <a:rPr lang="es-MX" dirty="0" smtClean="0"/>
              <a:t>farmacovigilancia designado</a:t>
            </a:r>
            <a:r>
              <a:rPr lang="es-MX" dirty="0"/>
              <a:t>, quien será el único interlocutor válido en términos de Farmacovigilancia ante el CNFV. </a:t>
            </a:r>
            <a:r>
              <a:rPr lang="es-MX" dirty="0" smtClean="0"/>
              <a:t>Asimismo</a:t>
            </a:r>
          </a:p>
          <a:p>
            <a:pPr algn="just"/>
            <a:endParaRPr lang="es-MX" dirty="0"/>
          </a:p>
          <a:p>
            <a:pPr algn="just"/>
            <a:r>
              <a:rPr lang="es-MX" dirty="0"/>
              <a:t>informar cualquier cambio que se produzca.</a:t>
            </a:r>
          </a:p>
        </p:txBody>
      </p:sp>
    </p:spTree>
    <p:extLst>
      <p:ext uri="{BB962C8B-B14F-4D97-AF65-F5344CB8AC3E}">
        <p14:creationId xmlns:p14="http://schemas.microsoft.com/office/powerpoint/2010/main" val="379520686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r>
              <a:rPr lang="es-MX" b="1" dirty="0" smtClean="0"/>
              <a:t>I N T R O D U C </a:t>
            </a:r>
            <a:r>
              <a:rPr lang="es-MX" b="1" dirty="0" err="1" smtClean="0"/>
              <a:t>C</a:t>
            </a:r>
            <a:r>
              <a:rPr lang="es-MX" b="1" dirty="0" smtClean="0"/>
              <a:t> I Ó N</a:t>
            </a:r>
            <a:endParaRPr lang="es-MX" b="1" dirty="0"/>
          </a:p>
        </p:txBody>
      </p:sp>
      <p:sp>
        <p:nvSpPr>
          <p:cNvPr id="3" name="2 Marcador de contenido"/>
          <p:cNvSpPr>
            <a:spLocks noGrp="1"/>
          </p:cNvSpPr>
          <p:nvPr>
            <p:ph idx="1"/>
          </p:nvPr>
        </p:nvSpPr>
        <p:spPr>
          <a:xfrm>
            <a:off x="467544" y="1423317"/>
            <a:ext cx="8219256" cy="4525963"/>
          </a:xfrm>
        </p:spPr>
        <p:txBody>
          <a:bodyPr>
            <a:normAutofit/>
          </a:bodyPr>
          <a:lstStyle/>
          <a:p>
            <a:pPr algn="just"/>
            <a:r>
              <a:rPr lang="es-MX" sz="2000" dirty="0"/>
              <a:t>El uso terapéutico de un medicamento se basa en criterios de eficacia y seguridad, considerados desde </a:t>
            </a:r>
            <a:r>
              <a:rPr lang="es-MX" sz="2000" dirty="0" smtClean="0"/>
              <a:t>la perspectiva </a:t>
            </a:r>
            <a:r>
              <a:rPr lang="es-MX" sz="2000" dirty="0"/>
              <a:t>de la relación </a:t>
            </a:r>
            <a:r>
              <a:rPr lang="es-MX" sz="2000" dirty="0" smtClean="0"/>
              <a:t>riesgo/beneficio.</a:t>
            </a:r>
          </a:p>
          <a:p>
            <a:pPr algn="just"/>
            <a:endParaRPr lang="es-MX" sz="2000" dirty="0" smtClean="0"/>
          </a:p>
          <a:p>
            <a:pPr algn="just"/>
            <a:endParaRPr lang="es-MX" sz="2000" dirty="0" smtClean="0"/>
          </a:p>
          <a:p>
            <a:pPr algn="just"/>
            <a:endParaRPr lang="es-MX" sz="2000" dirty="0" smtClean="0"/>
          </a:p>
          <a:p>
            <a:pPr algn="just"/>
            <a:endParaRPr lang="es-MX" sz="2000" dirty="0"/>
          </a:p>
          <a:p>
            <a:pPr algn="just"/>
            <a:endParaRPr lang="es-MX" sz="2000" dirty="0"/>
          </a:p>
          <a:p>
            <a:pPr algn="just"/>
            <a:r>
              <a:rPr lang="es-MX" sz="2000" dirty="0"/>
              <a:t>U</a:t>
            </a:r>
            <a:r>
              <a:rPr lang="es-MX" sz="2000" dirty="0" smtClean="0"/>
              <a:t>n </a:t>
            </a:r>
            <a:r>
              <a:rPr lang="es-MX" sz="2000" dirty="0"/>
              <a:t>medicamento es seguro cuando </a:t>
            </a:r>
            <a:r>
              <a:rPr lang="es-MX" sz="2000" dirty="0" smtClean="0"/>
              <a:t>sus riesgos </a:t>
            </a:r>
            <a:r>
              <a:rPr lang="es-MX" sz="2000" dirty="0"/>
              <a:t>se consideran aceptables con relación al beneficio terapéutico que aporta, es decir, cuando el </a:t>
            </a:r>
            <a:r>
              <a:rPr lang="es-MX" sz="2000" dirty="0" smtClean="0"/>
              <a:t>patrón de </a:t>
            </a:r>
            <a:r>
              <a:rPr lang="es-MX" sz="2000" dirty="0"/>
              <a:t>reacciones adversas resulta tolerable</a:t>
            </a:r>
            <a:r>
              <a:rPr lang="es-MX" sz="2000" dirty="0" smtClean="0"/>
              <a:t>.</a:t>
            </a:r>
          </a:p>
          <a:p>
            <a:pPr algn="just"/>
            <a:endParaRPr lang="es-MX" sz="2000" dirty="0"/>
          </a:p>
        </p:txBody>
      </p:sp>
      <p:pic>
        <p:nvPicPr>
          <p:cNvPr id="1026" name="Picture 2"/>
          <p:cNvPicPr>
            <a:picLocks noChangeAspect="1" noChangeArrowheads="1"/>
          </p:cNvPicPr>
          <p:nvPr/>
        </p:nvPicPr>
        <p:blipFill>
          <a:blip r:embed="rId3" cstate="print"/>
          <a:srcRect/>
          <a:stretch>
            <a:fillRect/>
          </a:stretch>
        </p:blipFill>
        <p:spPr bwMode="auto">
          <a:xfrm>
            <a:off x="6444208" y="4947218"/>
            <a:ext cx="2592288" cy="1866158"/>
          </a:xfrm>
          <a:prstGeom prst="rect">
            <a:avLst/>
          </a:prstGeom>
          <a:ln>
            <a:noFill/>
          </a:ln>
          <a:effectLst>
            <a:softEdge rad="112500"/>
          </a:effectLst>
        </p:spPr>
      </p:pic>
      <p:graphicFrame>
        <p:nvGraphicFramePr>
          <p:cNvPr id="1028" name="Object 13"/>
          <p:cNvGraphicFramePr>
            <a:graphicFrameLocks noChangeAspect="1"/>
          </p:cNvGraphicFramePr>
          <p:nvPr/>
        </p:nvGraphicFramePr>
        <p:xfrm>
          <a:off x="3347864" y="2348880"/>
          <a:ext cx="2127250" cy="1798638"/>
        </p:xfrm>
        <a:graphic>
          <a:graphicData uri="http://schemas.openxmlformats.org/presentationml/2006/ole">
            <mc:AlternateContent xmlns:mc="http://schemas.openxmlformats.org/markup-compatibility/2006">
              <mc:Choice xmlns:v="urn:schemas-microsoft-com:vml" Requires="v">
                <p:oleObj spid="_x0000_s1035" name="Fotografía de Photo Editor" r:id="rId4" imgW="1695687" imgH="1580952" progId="">
                  <p:embed/>
                </p:oleObj>
              </mc:Choice>
              <mc:Fallback>
                <p:oleObj name="Fotografía de Photo Editor" r:id="rId4" imgW="1695687" imgH="1580952" progId="">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347864" y="2348880"/>
                        <a:ext cx="2127250" cy="1798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938883512"/>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randombar(horizont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randombar(horizontal)">
                                      <p:cBhvr>
                                        <p:cTn id="17" dur="500"/>
                                        <p:tgtEl>
                                          <p:spTgt spid="1028"/>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nodeType="clickEffect">
                                  <p:stCondLst>
                                    <p:cond delay="0"/>
                                  </p:stCondLst>
                                  <p:childTnLst>
                                    <p:set>
                                      <p:cBhvr>
                                        <p:cTn id="21" dur="1" fill="hold">
                                          <p:stCondLst>
                                            <p:cond delay="0"/>
                                          </p:stCondLst>
                                        </p:cTn>
                                        <p:tgtEl>
                                          <p:spTgt spid="1026"/>
                                        </p:tgtEl>
                                        <p:attrNameLst>
                                          <p:attrName>style.visibility</p:attrName>
                                        </p:attrNameLst>
                                      </p:cBhvr>
                                      <p:to>
                                        <p:strVal val="visible"/>
                                      </p:to>
                                    </p:set>
                                    <p:animEffect transition="in" filter="randombar(horizontal)">
                                      <p:cBhvr>
                                        <p:cTn id="22" dur="500"/>
                                        <p:tgtEl>
                                          <p:spTgt spid="1026"/>
                                        </p:tgtEl>
                                      </p:cBhvr>
                                    </p:animEffect>
                                  </p:childTnLst>
                                </p:cTn>
                              </p:par>
                            </p:childTnLst>
                          </p:cTn>
                        </p:par>
                      </p:childTnLst>
                    </p:cTn>
                  </p:par>
                  <p:par>
                    <p:cTn id="23" fill="hold">
                      <p:stCondLst>
                        <p:cond delay="indefinite"/>
                      </p:stCondLst>
                      <p:childTnLst>
                        <p:par>
                          <p:cTn id="24" fill="hold">
                            <p:stCondLst>
                              <p:cond delay="0"/>
                            </p:stCondLst>
                            <p:childTnLst>
                              <p:par>
                                <p:cTn id="25" presetID="14" presetClass="entr" presetSubtype="10" fill="hold"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animEffect transition="in" filter="randombar(horizontal)">
                                      <p:cBhvr>
                                        <p:cTn id="2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779912" y="404664"/>
            <a:ext cx="5194919" cy="6264695"/>
          </a:xfrm>
        </p:spPr>
        <p:txBody>
          <a:bodyPr>
            <a:normAutofit fontScale="92500" lnSpcReduction="10000"/>
          </a:bodyPr>
          <a:lstStyle/>
          <a:p>
            <a:pPr algn="just"/>
            <a:r>
              <a:rPr lang="es-MX" dirty="0" smtClean="0"/>
              <a:t>Elaborar </a:t>
            </a:r>
            <a:r>
              <a:rPr lang="es-MX" dirty="0"/>
              <a:t>y vigilar el cumplimiento del manual de procedimientos del área de farmacovigilancia, </a:t>
            </a:r>
            <a:r>
              <a:rPr lang="es-MX" dirty="0" smtClean="0"/>
              <a:t>que deberá </a:t>
            </a:r>
            <a:r>
              <a:rPr lang="es-MX" dirty="0"/>
              <a:t>cumplir con lo señalado en la normatividad y guías vigentes, el cual contará con procedimientos </a:t>
            </a:r>
            <a:r>
              <a:rPr lang="es-MX" dirty="0" smtClean="0"/>
              <a:t>que contemplen </a:t>
            </a:r>
            <a:r>
              <a:rPr lang="es-MX" dirty="0"/>
              <a:t>la descripción y desarrollo de las siguientes actividades como mínimo</a:t>
            </a:r>
            <a:r>
              <a:rPr lang="es-MX" dirty="0" smtClean="0"/>
              <a:t>:</a:t>
            </a:r>
          </a:p>
          <a:p>
            <a:pPr algn="just"/>
            <a:endParaRPr lang="es-MX" dirty="0"/>
          </a:p>
          <a:p>
            <a:pPr algn="just"/>
            <a:r>
              <a:rPr lang="es-MX" dirty="0" smtClean="0"/>
              <a:t>Recibir </a:t>
            </a:r>
            <a:r>
              <a:rPr lang="es-MX" dirty="0"/>
              <a:t>y registrar cualquier notificación proveniente de</a:t>
            </a:r>
            <a:r>
              <a:rPr lang="es-MX" dirty="0" smtClean="0"/>
              <a:t>:</a:t>
            </a:r>
            <a:endParaRPr lang="es-MX" dirty="0"/>
          </a:p>
        </p:txBody>
      </p:sp>
      <p:pic>
        <p:nvPicPr>
          <p:cNvPr id="4" name="Picture 2" descr="https://encrypted-tbn1.gstatic.com/images?q=tbn:ANd9GcTuLpWjWFH7mliOdObt6tdZhgdcIl_f5LbRq1VCaPSIAFwyPSd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052736"/>
            <a:ext cx="3610447" cy="475252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4409526"/>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0"/>
            <a:ext cx="4834880" cy="6309319"/>
          </a:xfrm>
        </p:spPr>
        <p:txBody>
          <a:bodyPr>
            <a:normAutofit fontScale="85000" lnSpcReduction="10000"/>
          </a:bodyPr>
          <a:lstStyle/>
          <a:p>
            <a:pPr algn="just"/>
            <a:r>
              <a:rPr lang="es-MX" dirty="0" smtClean="0"/>
              <a:t>Cualquier fuente documental (notificaciones de pacientes y profesionales de la salud, reportes de estudios clínicos, así como de la literatura científica y médica).</a:t>
            </a:r>
          </a:p>
          <a:p>
            <a:pPr algn="just"/>
            <a:r>
              <a:rPr lang="es-MX" dirty="0" smtClean="0"/>
              <a:t>Situaciones de mal uso, errores de medicación, inefectividad terapéutica, abuso, sobredosis, transmisión de agentes infecciosos, evento relacionado con la calidad y cualquier exposición a un medicamento durante el embarazo y la lactancia.</a:t>
            </a:r>
          </a:p>
          <a:p>
            <a:pPr algn="just"/>
            <a:endParaRPr lang="es-MX" dirty="0"/>
          </a:p>
        </p:txBody>
      </p:sp>
      <p:sp>
        <p:nvSpPr>
          <p:cNvPr id="4" name="AutoShape 4" descr="data:image/jpeg;base64,/9j/4AAQSkZJRgABAQAAAQABAAD/2wBDAAkGBwgHBgkIBwgKCgkLDRYPDQwMDRsUFRAWIB0iIiAdHx8kKDQsJCYxJx8fLT0tMTU3Ojo6Iys/RD84QzQ5Ojf/2wBDAQoKCg0MDRoPDxo3JR8lNzc3Nzc3Nzc3Nzc3Nzc3Nzc3Nzc3Nzc3Nzc3Nzc3Nzc3Nzc3Nzc3Nzc3Nzc3Nzc3Nzf/wAARCAC4ARIDASIAAhEBAxEB/8QAGwAAAQUBAQAAAAAAAAAAAAAABAACAwUGAQf/xAA7EAACAQMCBAQEBQMCBQUAAAABAgMABBEFIRIxQVEGEyJhFDJCcSNSgZGhFbHRBzMkNEOC4VRicqLB/8QAGAEAAwEBAAAAAAAAAAAAAAAAAAECAwT/xAAgEQEBAAIDAAMBAQEAAAAAAAAAAQIRAyExEkFRYRMi/9oADAMBAAIRAxEAPwDSXEcIi4kgLntmqWe8dXKRxJEftvRwiuIN4XkU9yDXJD8RtdxqzD6wMGpUn/05USeJJZH9T+ScE969J1LH9PuAeXlt/avNvBzpYeJ4gpykylcn3r0HXVeTSblI88RQ8qcKvPbJMKPvVgMBcVXQSFdiKNiJbFKmIQDBqNjk1K3oTHWoQMnapsEPQZNddsdalWPhXibpVdc3GCVXn1p+HKlln4Bz3qDznY8yKiRGlO29WNpYs+Mig9oYVYsMEk1cWiSRxguv3FFWVnFCA5GT9uVST3MUILOR7KKaL3Wf8Z6r8Bokiwtwz3H4aEdM8z+1eWx2ZYbA1pvEN+dd1UCLe3h9KY5E9TU9vphEfy1y8ue8unbxYSY9sk2msRsKCuNNdTxgMrA7MNiK9CTTCdgo3pk2lDGGTNZTKxesazWj+LruwWO31GM3Fuu3HzYD3FbO2XT9YgFxYTgZ6qdvsRWcutCjkBwvCaq1sL/SJ/iNOkZG6gcm+4rTHk16jLi3420kF3abvH5sf5k/xXIruFzjOG6g7GhNF8YwzcNvqqeRLy4/pP8Airy7062vY+NQrZ3DKcH962mr4wu8fUCHO68qPtWEieW3PmtUB068tJOK1uWK/klGf5o61vQGCXCmF/4P2NOdFbtZEcJII3FMZ+GiRidd8B+/ehJUZCVcYNWgvi0Tqc1s9FnluLBJJlIboT1HesVa2Yur+CFiOB3HF7ivQkUIoVRgAYAFVE101574s0uWy1P4iBiIZzxf/FutehGsP4182fU4oTxNEiAhF6k0URWw3DwwgqTITyxTF/qd7J8/lx/lTmfuaNsrGZwGnUgfSoGwq3ituAAYAokPak/oTTkG4nfH5VY1Muj2sA2TP3arooQNqikAIwwo1C2qv6fZ/wDpl/elRnkRe/70qOi2YbVVGA5x70BexFIzxKCvcDcVcGMn6jTWg4hgjNBsZYnPiG0Rck+Yo2PPevXyoZSrDIPMGsRpGk2lnry38vEAR6QeSsetbhSCMjlQGB1+zistUaGEYVgHx2rkQ4EDEbmifEuJfEBAOyRjioYkk45jpQI4xLGp4IuEcbfpSt4cnLDlQmpXhB8qH5vbpQZmoXuCUQ79fah7S0knOcYGamstOeRuOUH9avbW2WMDYBaWjt0htLFUUEjAFHJHhdhhRUsYVvcVNtwnsKciN7BSRSyLmabgXstYjxLqj3VwdJ0vZeU0gP8A9c/3qw8Va/J5/wDTNLPFOww7j/p/+ai0bS47ODcZkO7MedYcmf1HTxYanyqHStJW1jXIGatTGOHkKlXA23pMMVlrTXe0CjfbFPZMiuha6BRobCSwA79KHltQRVlwg4prRjlU3FUyZi/0WG4B9OGPUUFYX2peHpQpDTWmfl/KPatg0PtQtxapIpVlyDSm8fDtmU1R2n6hZ6xAJbeQcXUdvvSuLQbrImQe9Y67sLrS5zeaYzKw+ZehFaXw74otdUUW12BHcDmjdfcV0Ycky9c2fFce4mg8yxYBSXhz8p5r9qt1Md1EA5BGNmHSmT2RA4kPEp/iq9mltDxwjK9U71qxqWaOSynRydg4IYcudegRniRT3GaxsMsdzFwSAFGGcHpWmtb2I268RwVGMVUKi5HVFLMcAVn2VJLmW44fU55nmBRt1J8Sw5hB071FwADamSL2pHI6frT8Btv3rhUgZzsKAjZggy2w96haRXXIwQar7y4aeUojHgB3NQeeYD6TnvU/JWlhge9Kg/6mPyClR8h8asl+9PALchmoUbiOOlGIQBgVRInilI3VcfejdIuGizBOTj6Cf7VEKRAPOglLrcqy6rOyb8l/am28OcZFWU2nwyNxheF+4oW8WW0tmaONnIG2N6DgHUrrgAgg+dudR6fYcpJRk86fp1mSTNPu7b71aqoApBxVVFydgKiMrTSBUOE9qj1F8Qge+9PtI1WPffi60e0xwJQDh5Csz4x8RSWajT7A/wDGSj1Nz8tf81Z6rqA0qwmuJDngHpH5j0FYzSbSW5uZL+99U0p4jnpWXLnqajbh493dF6Dpotk8yUlpnOWZjuTV8gwTQ6DAFTqaxkbW7SEDFc4dqS+9dNOxMNXma5uTXfq9qY3OkZ5pYwN64DSJoNwio2TcVIWwOdRs4PKlYIHnjUruNqyevaRwN8TbZVgc+nbBrXkgjeg7hFdSp3zU3+Kir8I+L72O/g03UFWeORuFZCcMv3716BPZrcjKjHvWBsNJsLHUhe3qXEzxnijghjJwe5P/AOVtNN8UaXduIC728x2CXC8Of15V1ceU125uTHv/AJG2umRwqPMbjI5e1HqoUbAD7UuLO4xims1asXSa5xY51EzUwyEc+VBJXP1L81A312fKMUZ/Ff8AgUSWLLiIjequ8Hw9wxfJL75pWnIBbzowVIP6VA4c8waO+LVee47GoZ76MDKJxGs+ly0FwP2P7Uqf8Y3tSpdfp7rQQEKN+ZqXzOHYbtQIkyNufT3qZHWMZY+o1qzHIT1O9SA0GspbkdqmVhjnTJOrb0ye5it4mlnkCIOZNRSzJFG8kjqqIMsx5AVkP6k2sXpunyLdDi3jPLH5j7mozz+K8MLlWhe+aZuKG1wn5nbBP6U+K4Vtm9J7E1XwMe9TH1jes5yX1reOHagwJjjB3dv4oqNigCEZXpVc+evMciaaJmCkBiR2zVTkif8ANQ67ff1jVRaxHNpanc9Hf/xRkJVQAMY5VPFZ2kYYpAiEnJA705oIByXB+9Y3du3RjZJqOK477VKrjG2KgaGP6WKmksLrtxA0oYwMMZzXePYb0GzOg9QrgnBAwadpaFM9Rl8HAP70PJMQtDyXSqck1NqvisfMANMkmC53oa3f4jkwHtU5WGI5c5PvTI3iklH4anHepEt5HGWcAe1QNexqd2wvYVMl0kmBGTRNDVER2sYGW9Z9660aLuqAEdcU1ZMLvzrhky3qp9ITocbmgdVs7a8hKyopPQ9RU8k4AquvboxgY5mpyykipjbXPDfiCXTb0aZqUpe3c8MMjHdD2PtW4Jz1rx7WWaXLYNbrwXrLato6rI2Z7c+XITzPY1rw8m+mXPx67jSFfeueWTTPM4eZpr3SqOdb7c7rQsDlWxiq/UVMqqpIBB2OafcXfmZUHA71WTSHjCjO2+ai5KmIeaN1Yhs/aoo4pZGCRoWZjgAd6seNXUCUb96uPDViTeC5Kny0U8LHqaUx2LlpUDwrq5AOYhnoXpV6BilT/wA4XyrBK+3EOlSRhmOW60LbrcQHguraWNl2PEux/WrKMLKvpIFOAxZOE7Dapo5CTThAvSmXAS1heeRgscalmJ7CmWmY8b6snnW+jxOQZjxzY6L0H60HbyCPCjbA5VkXvJNU1m4vpCcyOSvso5D9qv7ecMgB2fFcnJd5O3ix+MX0VzgZyaMivARjO9ZyG5K5BPLvRAudiV2PepmbS4tAsob5iK44HNapY7lwQ25o1bxSu4xVb2zuOhBYEE01lLKQTvQzS7exrqudsNmq2WtK+/vWsg3GcY3z3oRNfCxeZI+AflHejvENiL7S5Qm8qqSn+K83itryf8RmZSvIdFqNNJlNPQBrL3GBjHtUyuylSuWBGTjpWDt7ya1YLMTkfUetaXStejjI4wDtjNLd+2km50uZZsxkjlzoaKOa4xKyHyVO55Vy81jTExIqnu6LvQupeKbd4QluFAAwAKOhqi7m7+HY8DgY6VSalrT42nXfY74xVZNe3F254MjP1GuLpAdckZY7kmgdTwRa6tNJmPOSTtg5ra6XG0VqrTMONtzWD0exaHV0X6B6j+lbrzCQFHP+1PUlTbbBvm5POl5/PFCBj8ufvTwvEuxP7UWs9Ibu8IyF3PTFBFmzmVsuwyR2qW6KWqZHrlPIUIAY42kmP4h3OayrXGBdXmAhOB7Uz/T3UWt/ED25P4dxGQR7jcGgtVmLIx6GueAYGufEHn49EMbHPudhWvFNdsuazWnq0s43waGaQtzO1NJwajkkVN2OK6NuXRNnP9qmgtpZ3CxxszHritLoWm262yXDcMzSAEEjYVcqgXkAPsKqYpuSj03QEjIkuyHb8nQVeKioAFUADkBTqVXJpG3MUq7SpgxkV14WAIPQ1Q6joroxmsDjqY/8Voa5S0GKM0kR4JF4WHQ1lf8AUnU5YNFS1ib8S6fh2/KNzWt8X3yQ3kaQgZXJk96wPjaP44WVxASypxAjoKi1eLE2l01q/wCLGQOpFX9vdLOgaNh7Gq8xOB6kBFKK2Ifig9Ddgdqxyw26Mc79ryKbiGGPq796ISZccJ51Vpx8pFwwHSiIJELBZSVPesbi3xyWYEq+qE8S9RUqXo2Dpg9cVBGJEAeFwyntSYiXLEhD70RV0slZZF2bY8qSngYAk46nFVUEhR+EFh96Je+eJsgBl65q9ouO/F3BwSp6WqgvrBLW6bhX8OTcY6HrU0eqQtkxDy2HSpBKt/A8bsAeh7Gi2WdCY2VS3Onxy5HCKr20ZVOVBB9quo2YEq/zKcGntjFZW2NNKaLT0RCM7nnmhxYqJThQKsb+6trMA3MqJxcgaEguobhi8Eiupo7PcTxWqr0oxVVUpkGCOW9NlLcQRebHApbtK9CdKthLNJNjbkDV2IVROJSCT/FBBVtbRUX5sb4qAXjRpkk5J2Fa9ROrVjjyxxyrhSKhmuhGno5YoJria8IUkn37VOYCSBsVX5ieVK9jSOIEgzy7knYGg7hjKxY8uVSz3DSNwqOFeQwaiY7hcY2qLD3pT6snEEj5cR3PYCtd4as4NI04SzlIpJ8H1HBx0FZm9miguhJwebIi+lD8oPc96zetX97d3YnuJ2Z1OV7L9h0rfCzWnPnu16+bnjBMe9VAaeTUpEmclRgpnoKj8JavHq+mgkgTx+mRferG5ThuInx/7Sa010xvrb+EbkSWLW55xHb7GtBWH8LT+RqCqT6ZBwmtsM9a1xvTK+nUq5XaoipUqVAKo55VhheRzhUBJqSqPxZcmDTDGpw0x4f060Bh9SmN5cyzNkl2J3oG3gcs2VynIg9aOWMucUQI8AAVk02zc2kgTl4scB34D0pw01TzjUHritH5IY1yWJIkLHGaNHMmbv7eOGAAAcZO1VJw6gqdjRet3nAJrpj6UU8Huazeh3LIxjmORI3Fk9CedZZzbfjul3HI8LcSE46jvUpLEiaN+LHRuYqPhDZXkelKNnjbGwPY9ayb+j7e6ilGLnJccj2qebyni9BJ6b1RXD4kbIxmp7a6IADbgbZo2qSB7lZIHyG9BOBRVpOVYBuvY86kuYBd27xLzIyD71V2NwWLxuOGaM4cGlIL+NJdRBohcxbsB6x3HehZJGKErsTT7G6AHC52OxzULqI7gpn0Mcr/AIpZHFDd6ZJc3JaVyw998UXb6SsHDwEgnnV0kajcjNI4BPYUvldD4ydoFjKR5JovTrbLfEzdPlB/vUGPOmC78A3P+Klu7vgURpggc8GnjPule3L28jVyvCW7YqrWb4m6KBjkcxnOKjvJZncW1ovFcScuyjuas7LT4tKtcMeKU7u55sarXSd6vSWIpGAByHPFclvWkyucKBQ8spYE5UA0KZMtwryqdr6WMSCSHiBx2pgUIMnc9SaijlwmFyMVHLMViY8+IYFG01WznjkeQ8yao9TUZOKvpRtVRqERbkKvG6rPKdBvDWryaLq0c4J8lyFlXuvevYpgtzaCWEghgGBFeISRY2Neg/6c65xxHS7pssgzHk817V0SuXKNjYSlHR1JBBBFejwyCSJHG4YZrzYxmCUj6SfSfatt4an83TlGclGK1eLOrelSpVaSpUqVAKst40f/AJaPPckVqayfiWMzatGD8qRg0qFPbwYXiI3NSeUe1EhQDipRGMZxSMKkQjXiaqTW7o48uM7tz+1XGoTiNTvjHOsN4k1A2ts7g/jSbIOoqMq0wjNeI7wT3QtIT+HF83u1QQxjgAFCwR5fJyfc9asokrHKunGDLe4OAr7leveiA/Hz3NCBDzGxFSLhmAJKt/eoazpMQHOOtQvIYTh1PBn5h0p7yNCOKReNOpHMVMixyrksGR+X2pDaSyn8uQcTZU7gina1pxmA1CxwLhB60H/UXt96GmsptJkRJyohnHFGOLLJ7EdM1PaXxgkAkPpJ2onQ3tW294JXHA2A3PPQ9quELTW3qILruDiqjWbX4a4a9tt4nOZVXp7ii9NuUIXDcxsT1ov6cv0OinygPI9RUU85ZhGgy7HAAqC7fyJCV+R9xS04gk3Tnfkn2paV/Bs5+EtCoJ4zuT71TzXTROGBLsx9KdWNS6hfqTgb55L+Y1LZ2PwifF3f++w2H5R2oiR2m240+3M8+Gupd2OOXtQ+oXqxRPcXT4jXehp7pizS3MgVEGefSqSWSTXLhc8S2sbelTtk9zVQr14sLRrq/YXFwjRQH/bUjAPvnrR8hSFQSNzsqjmatLe7t2jSFQFtoE4WjY4xjmfeqRCHuJJ2yoYny158K9Kjeyxoj1Y4pDv0UVzGTk79Kbktv+1TqmxoUFdOwoeaDiG9WDJQ87LGhLZz0HenEVnruJUYk0PYTSW1/FcwsVaJw2RWqsvCd/qjefOpiiO6qxxmjJvB720Z4QmCOldGMunNnlK2um3UeoWUcgI9QBB7GtN4UfBuITsQQcV5r4Xlm05/g7k+kn0MOVeg6LcJDdrI52YcJNaY1lfGspVwHIyK7WiCpUqVAMkcRxs7bKoyTWUupjdXLynkxwPtVrr91wRLbIfU+7ewqniBGBSBLFXLiQRx+9TsQi1R6veCJCM4J5Z6DvSt0cir1q/SNZJJHxHGOJjXmGp6qdSvWmckLyRT0Fa69uWvH4IuHygfqHzGhm0O1uxiaJAT1Q4NZXtrLpnLTBxVnGP4qebwpd2/4lhJ5yc/LbZv070NGzI5SVWRxzVhgis8o3wylFxLz23rsiZGcbinREHHepyuRtyrOtgyzcKEOMjqK5ZXUWn3QdozJbsThGOAjHr9qfLGSM45VE8ST27xtjJ55o9KpHu/PaRJUDeZzB6dqAkDQyok5Iz8jd/aoraVrafyZz6eSSHp7GrWW2S6tjFL82Nj2p+HPE+nuJFaOQDBGNxzqnvLZtNuuAEi3c5jPb2p1ldS283wtycOvyOeTD/NWNxJDfW5t5+ZG3cHvS8P0O7/ABNm0Y+cDiUmldztb2icC4QLse9DvcLp8LwXP+6o9LfmHtS02SS8RZ7pPwk+RPzEdaZ77GaRaKH+OvNmx+Gh+kd/vRN9dLICz44BQF3cB8lcgA8gaAup2WPjkPIbDtS9F6iDUJXvJlt4wQmckDt71d2tkLW1RQu/Oq/RoAp+In5sc0dqN7xYt4T+I/PH0rTv4mfoUsLq5aJGJiVvUx+o9vtVg6ji4F7bkUJFEkCqoU8fQVYWsRVcnfNTkcjqR4xRAAUe9IDcGuTPjhSNS0jnCqOZpSWi2RCeN5FhiUvIx2UVpNH8PJEy3FygnuBuM/Kn296J0HRFsIviLrDTvz7/AGFX6jYZGB+UV08fHruuPl5N9RGkJ+oiuyW6yqVYnepwuelSLHW2mDL6r4fmdTJZyAsDkK2xqfRL5pVMFwCk8ezKedaPyqAvtLWaUXEXouF5N3HY0vjo9/rRaLfh1EEh9Q+UmrisLbTOjeoFZF5itbpl4t3ADn1rswqomjaVczSp7DHzStcXDTSHJY7DsKmQYGTQ1uuQDUksmBjpSAbUryO2t5J5m4UQZNefXd1dazOzAFIidh7VoNY8zWLoW0f/AC8bb4+tqtNP0JIFBcDPYVF7aeRnLDQiwBfiNWaaIoHzGtOlsqjAWneQMcqfxL5MsNNkgOYnYe3MH9KF1KxhvExdweocnXYj7Gtg8GelDTWYbbFK4iXTzO60+exJdT50APzgbr9xXYZVYc629zpZyWiGD/es1qehMpaW2QxSdU+lv8Vllx/jow5f0ERke1CzxEMWSuR3ZSUwzqUdTuDRYKyDIxmsrNN5q9q57YXeY8BWx1oaOeWzkFrPkrvwP29qt3hVjnfiHIioZbUzSLJKeIqMDblRswNzElwn4ueLmpHMGoYJJI3WKT/czhWOwNWAXyZFbhyBS1XyZrYKigvn0sOYpK/pt9Ztd2rCUAsu6SAcj2qXSLmJNNWIhVZRhieYHtTFupTbCLh9ZHCW6VEtuM4xRsfe0LK08jSYwmcgUIIWvL5Y8HgQ5OOtXEMXpIoe2DWd6ZDGWRj05iiUaEThoFwycI5AUDY2s6XjzSRl+PfPY9KtsfFT8ZB4F+UEfzRqKqijYs7Bw2ZDGSQ8Tt1NFqvCuwFdLCp7CxudQfgtV9OfVK3yr/k0SWpuUnoKRiXEUStJK5wqLuTWl0fSY9LC3N/iS+kHpjXfh9h/mp7K1ttNcw6enxF63zzN9P3PT7VbWlmImMsrGSZvmc/2HYVvhx67cnJy/LqOwxyOfMmxx42UcloqNKcqVKqYreMDVX2qVV2pAU8CgGgV0pThXcUyBXNsHGRsw5GpNGS5W8HlqeEbMemKINJHeF+OI4PUd6Wgv8UqqxqjdYf5pUBRZEacKih2VrljCjYH1MOlR3dxwL6d3Y4QdzR+nwCGIKxy53Y9zS9N2002C23jXf3ozg2p+1LnVaIzgpcNSYpYoCIrTDHU5FcIoAN4s9KheJGGHUH9KsOVcIB5jNLRsvq/hiw1JPxU4GHyumxFZO98J6tpxLWUi3cQ+k7PivT2Re2PtUbRqeRqLhK0x5LHkAvXhk8q6ieGTqsgxRiTI42Ir0a9022vUKXVukgI+pc1mL3wTanLWFxLbN0U+paxy4r9N8eb9UDKpGagkRVFF3Ph/XbLPBFHdoOsbYP7Gqua4lgbgvLWaJh0ZDWdwsbTkxqbYb4/ilk52odbuE7liD9jUqSrIQqcTseiqc1Oqfyh8L7napCATltqbb2l5LIRBZXDf9uB/NWkHh7U5seasVuveR8kfoKcwtF5MYERwo2p8AluZBHbo8rn6UGcVcQ6Fp1vg31y9w4+hPSP81cW4uBGItMsVhj/ADYxV48V+2WXPPpWQaHDbRi41mdUUb+Sh5/c9aOhluNTVYLBDZ2K7cQGGYe3aiIvDzTSibUbjjIPyDerhBBAgSNQAOQrfHGRy553JFZWUdrEI4UwO/U/ejBHjmRUQmZjhRUscbHdzVxKQAd808AdqSqByFOpk4MdK45wNqcKTDPKmSMFqdlsc6WMU4CgG8R613mK6QMVygG70qVKgKLTomml+LmGBj8JOw7n3NWytilSpQ6IU5FPFKlTI4UqVKgOEVzFKlQHMVzFKlQbhGaheENyODSpUgHZ3ibD8q7xJJ0waVKkZrQdVNQyRAjEkasOxGaVKiiBzZWZO8CA+y1LHaQIcx4H/aKVKp0e7UjWnEvokI/SojpkTn8aWRx2zgfxSpVWi2nht7S1H4USKe+N6T3Y5KKVKpt0cm0LTsx5/tU8ELybnYUqVEovQ1I1QDFPzvSpVc8S6KdilSoDuK7SpUycNKlSoBprhpUqA5SpUqA//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6" descr="data:image/jpeg;base64,/9j/4AAQSkZJRgABAQAAAQABAAD/2wCEAAkGBhMSEBUUExIVFBUVFRAUEBQVFRUUFBQUFRQVFBQVFBQXHCYeFxkjGRQUHy8gIycpLCwsFR4xNTAqNSYrLCkBCQoKDgwOGg8PGiwkHyUpLCkpLCwpKSwsLCkpKSkpLCksLCwsLCksKSwpKSwsKSkpKSkpLCkpLCksLCkpKSwsLP/AABEIAKwBBAMBIgACEQEDEQH/xAAcAAACAgMBAQAAAAAAAAAAAAAABAMFAQIGBwj/xAA7EAABAwIDBQUGBAYCAwAAAAABAAIRAwQFITESQVFhcQYTIoGRMkKhscHRFCNS4RUzYoLw8XKiB0OS/8QAGQEAAwEBAQAAAAAAAAAAAAAAAAIDBAEF/8QAJhEAAgIBAwQCAgMAAAAAAAAAAAECEQMSITEEE0FRFDIiYQWBsf/aAAwDAQACEQMRAD8A9xQhCABCEIAEIQgAQhCABCEIAEIQgAQhCABCEIAEIQgDBKh77I+a3c9J3Lw0TujNI2OkO0zIlR3NUAZql/jcSGy7gRpyz03JOviVV5BNMwN06nnySPLFFY4JMvab/ERO4fGck3QdIlc3QxEgy5pE6xmriwvWFmRE8NCiE0zmTHJLdFgsrVhWysQBCEIAEIQgAQhCABCEIAEIQgAQhCABCEIAEIQgAQhCABCEIAEIQgAQhCABYcUFcZ2t7RuD+4pHxHJ0bp3k/RJOagrZTHBzdIt8R7QAEtp+I6E7geqoK1cucS8+Xu5ckvSApNA4DM8Uhc4jJgFYZ5HLk9HHiUOC2/HNHl9lLaYlJ1XL3dYxqtbK9IH+cVPXRZQs7VtcOTHcArnsPvJVzTr5QPNMpWLKND9vijqcB3ib/wBh04q8p1A4AgyDoQuUcZCksL80XcWH2h9Rz+avjzU6fBmy4LVx5OpQtadQOAIMg5g8lsth54IQhAAhCEACEIQAIQhAAhCEACEIQAIQhAAhCEACEIQAIQhAAhCEAR3FTZY53AOPoJXldOsA91V3tPcSvU7lkscOLXD1BXjWKXcEwsnU+Db0lbkuJ4rkc1R/xHOZ4JTFrskADeYUdpYzBqP7tu4xJPQf5osnG7N+7dItRiW1kmbapkephRvwEU2B7H7bDq7eOHIhbU6KRsootclvbXeQhW1lfQuepshN0nlKnQ+mzo23yy66VNSrlTtuE2oXtnWdnr/PuycjJZyO8K/XBWdyWuDhqCCPJd1RqBzQRoQCPNeh089Uafg8nqseiVryboQhaTICEIQAIQhAAhCEACEIQAIQhAAhCw50IAyiUq+44KGrcwpvIkUWNssJQuer4zC1p49O8qfyIlfjTOjQqRmNc1I3GDyK734HPjzLdCSo3zne4fkPimG1uPzlVU0+CTg1yb1BkehXguNkh7hwmV7pWuCBIbtcgc/ReVYngVTbqPfSexridlzh7TiSdFnztGnpou6OfwzDO9c2Roc+kT9I81ZXNxRpPLXN8TZG1EweAG4Kzwm0DHcAQRPA7j8Fp2lwJpY6q0TUmXNB8LhvLeHRYW73PXxRUdmQWtM9wQ520HFzm5RllGXlKiZbna0T1jbHYaXETAJA0AOg6pnZEpB5OzFCxEZofbgaJltTJQXDSRkuikRbCjZVzXN3Ha8Nrd0WPaQYzb8ddFcUapdnGaWSa5Hg4y4ZeWb5IXeYSfyWdPqvPMPkuAGZ3dV6RZ0dim1vACeu9bej8s83+QpUidCFiVvPKMoWhqjitHXIXLSO0yZCVN5yQl1xG0SGkIQnEBCEIAEIWr6gAQAPfASNWuT9FmpVnVLVqoWec7NOOFGKl0lLissVnpGpWWaUjZCCEbyrB1StOvmksTxD80t4Qofx43rOzSjt8AsG1Wl7pIBgDQc5V821a0eFob0AVZgLxTtmCCSW7TstC7OCTorCnXc7P2R6n1Xo44pRXs8vK5Sk34Mmi471sKHNGXCeq0r19gZ+QCpsiSt7IlDI3qO5tW1GFr8w7y8weKqa+IOnXyTNpiBJg7wk1p7FXhlFajnMdwM0myDtN/UNRw2h9VzBxYtMOaSdxEZjmF6vc0mvplp0IIK8tuaQbVex2rHFp58D5iCsWfHodrg9PpMzmmnyhqhWkTxW4CXY9SCsoGoZaVuClBWUrbhFndJW4pgTKjw8t8QnZcNR1Ghid6H0hSY55MNYJJPAZKxrXYAlLNr0ntcx7g4PaWvbvh2SNSfJzS1wSdksTZ3neuIgeyOenwXdU8fDtCvFbCp3biwGQ1zgDxgkSurw3Eo3p4ZZQ2XBmy4Y5HqfJ6MLwnesGtzXM22LZapn+J81fvWZfj0XZrKN1wqZ2IrRt055hoLjy+vBK8oyw+y3N2EJFuDVHZufsngBMeaF25+grH7OtQhC9I8kELCiuK+y0n06rjdHUrdG1WsG/RVtzeAZkyVW4heETJzXO32KxOax5Mx6OHpvJb3mNwVX0sYLnwN0T56LnL/F9/VN9kKLn0u9dq87Xlo34LM5Nm3txijpzWlL1XrU1oyVVjOJbA2QfE7TkN5XVuJVG2EdmxdVajnFwG0cwYHCB5Lo7fsg2iQWtB/q1cOs5pTspiGjV11ZsweC148casw5cktVELaQy4DRTCN+QSF9fFmjSTu4Dqqi6r13CXNdH+bgmc1E7HC58ujo6mIMG8JP+JNJMiVzX4lT29cT81N5Wy66VRH7uIkafJQ29TxDzUjx4XDl+4Stjm5L5Ga/Fl9+ImmV5z2yBZcCoNHNG1z2cj5jIruXO8JXKdsrbaohw1aXR8/oVzNvEXpvxkVFtdSJU7Xrl7K/2XbM5at6cPJWwvAsVUemmmWZqJa5xQM1ISFxduOTZk5NAzJJ0ACv8A7BD+ZceN5zDSZa3lzK6o6hZ5VBFbb4kx2rpncAT8ktc4Fcvk0KbpMbJyYAJzkujcvS7fDWN0aB0EJptFVWIzS6n0eY4f8A+PLqPEabf7i75BXdv2Erj/2U/wDv9l3DWKQBU7SfJnfUSXByFPsnXHvUz5kfRMUuzVbe5g8yfounlCOxE58iZUW/Zxo9t5dyHhH3VpRoNYIa0AcAt5QqRhGPCJSnKXLMyhCwqCFosEqN9VKVbz/IWhySMqi2M1K8Ktvb3f6KG6vVz+IYmJMFZcmU3YOntmmM4guLxvFQAc+MDemu0F8/Z8I1OZ3CPquUZYvqP8UunWMysqWp2z0voqQxhdrWruDWgu2iATGQnfK9Zt7dlCk1gGQAA8hCqux1iWW5OxsDay3uMCJd8YCduLmTBP0+Cd7Et5bCWLXwpgEDac4xTYNXH6DiVcYJ2Z/L2q7W1Hu8TgRIE+63gAocJwoPrd64TsjZZyA1jqV1OyANY0A6lWxQ8syZ8r+qFKeC0hBpsDCOAhMVbmIB1GqguL5wMAz039Unirtkh+cu2Wk+sGOpVXJLgjHHKT3C1ru7wk5gnRRXzn7Y2CQYJOeXktaLiXZGNJTNIfmNzyzCjd7GpUt/0I/igcqtME8Yg+oWRYU3CWOIO4HMdJV0+jSOo9UnWZTHs9Uzj7Fjk9WivfVIAO4bTXzqMsvjl5rezhrM/MqPGbkMZoNp8BnXflvhQWdk4gOquJ4N+4CXyNJ3Es6dUEGEjitialF7QJcJLRxI3J6mf9KdlMgzEjf90zjaJRlpZ894y9zKxa3WZHLcQU/Y3z3uawNJc4gAATJ5L0ftt2LpXJ7+mIrNzyyFUCCWu4OIGTvVT9l8Ipgd8KIpOcPC3ac8tbuBc7fxU5Qjp/ZZZZar8E3ZjsqKIFSpDqpHUMHBvPiV07WqEPR3q4kkJJuTtjAWZSvfI79NYukb2lnbSgrKViZM44UTByJWoWV0SjMoBWEIA3lCiJWV2w0kVa6PEpS4uyRG8/LeTyWHuhV9zeQC7jkOiWcimLHbFsUviDsg5Khdc7VYMGZObzuYwauP0CZq7byS0Sd5OgnQk/RWeDYGA0w2S4y9x1ceLuXAaDmoxi5OzbOaxRpclFeWhruDWtIYMhO/mVd4T2dawZNz4wultcDbqc/gFYttIEAALRHFRgydRexRWNJmw7aiGlwDToXTnI6adVV1bcd5DcgSA0aw4zpyVjiuC1g/apVGDa9ppkz1EZpvCMI7sbVWHO3QCGjoDmpuDbpous0Yx1J/0PWFoKbAD/tQX58TQHQJn0/2mK9QHIwOBSIcBUzzyH7q0tlRkx25ajFQfmjgG/MqLtKYty4e6A70M/RF/dBlTaO8AD1St/fd5Re2Paa4HzBCi2t0aUm2mFnUESTrBHQpqvWAEjOMwuL7L3L6tozaJlpfTd/Y6FeAEMOe4qbkWUEXLMQ73IkgjqWkc40WjrZ/ulruhj5rm8MxXwNAPN/GVbMx3YLQGjPVxz9OCZZFLkZ4XD6liLJ7gC5niaZZMGCcjCz+EcPaBVXdYrmS5+cnf8glLnto+mAGZg67eY9E2uK5EfT5JcHS0qMKd9WAqfDsebWplwEOHttG7+oclFe42G+Fo2qh9lg16uPuhVUlVoxyxyjKpFd2q7QtoNgOG27+W3fPGOE71ZYdX8DZ1gT13qhscGLr5tasSXyO7EZGJ8I4AL0I4ex48bQDxGR/dT0OW6KPKopJlMKyO8TT8HzyeI3HOfRBwZ25zT6j5pe3P0N3IexM1EByZGGuBzEJinZgLiixtcUL0mFNMYpAxCdKiUp2AC2WFglMIEoJWsoJQdo1c9YWjihIPSKfGLsbQYMpzceA1PwXPXV/tcgPZHyXR4bg1Ss7vaghkHZboXzx4DmmrHsrRpVO8cS92rWn2GdBv6lDxym7NEc+PCtPLX+lfgeBuc0F2Q1jeTxPyXV29m1oW7aojL4LOe+FqjBRR52TLKbtkoatHHh5k6BL1au6fIan7BQ1biNfILrZNIZ7xo5neTqpWuBVMLuSpzdGIGq5qGcSa+2chqTw4Kju76HkDUQAFMy+LXnvcjMDmOKprq6aLpxG9rSPiD9FlySNuGFIZvrrae2R7p+aKlaWkckpe1Zc0j+ofD9lm2cXRqpNlUij7MSz8QzhcVCP7g131XQtdIzSTcINOrUM/wAxzXdIaGn5J6nbbORPqlY9nGYZeRVe39L3tI6FdYbEVaWRDTkWnmNPJcLjbDb4g4e7Vh7eujviPiuhw7EXAapeGaLclaFMTY81Jg7UN2p0B0PrCcw7Bn1iNr2R8Sta1yDWlx3BdDh2KsjZiAupJvc7LJJLYbw/B6dOIbnBEjeDkQmcFwGjSc5wMlx1fEgfp9VhtTZiSHNJyIyIPPgnaGFd7mXQ3fGrgNM9y0wXpHn5WnvNmLyiRXolgB2ttpP6W7MyPQDzVqLSdST5wpaVENAAGQyC3lalE86UvQqcMbuJHmpadvs756qWUSmpIXU2RVasDxNJHEZj7pTvGH2XDocirCUrcWDH6iDxGRSyjY0JUQlq1K2ZaPbvkcfuFuaKk4MspohWCFsVqSkKGFo4rYuUFSouMdEb3ZoUbnoSFCxqV3FSMtydVOxkIdUhbaPPv0DKYatXVhvP2CUusSa3mVU3GJF3RK5JDKDY9c3wnL1VbWuiSl31pTNnak5lTtsskok1KjlJW9xdbAyUoACWdR7wxuQLzyczdYkalYknSAtbls1GkfpcPkVLj9oyk8bJzOqhsam88CPM/wClkntLc3wdxTRZ0mTTB4GfgnqFIFnMZqquLoMbAMpCpjbhoUmpIZQbLq6xADX3VC7FGuC5qtelzpnVaurHL4pdTbKRgqJO21mH0mVW5mk4HL9DsnfQ+SgwqrkFZW1QObsuzBBBHIpGhaik4s4ZtPFv3XWzq2K3G8TFOs3aMS0/A/umOyle5vbo07drO7Y3aq1HyGjcBlqSVb4V2SF4/vHgbAJayRmTvI5BejYHg1K1p7FJoaPeO9x4krVixalbMmXqXDaIphHZ5zRNctdnIY2dkRoSTr0V7MEei0L1HUfl0zWqMVFbHnznKbuQwXLG0ojUWveJhKJ9pG0oe8R3iAom2lhz4UW2shs5lAGhuz7rSVs6vsiXQOOeQ6lVV72g8Rp0G948ZE6U2f8AJ288glfwBedqu41D+nSmOjPupPIlwWjib52J63aCk4+F0xvDSW//AFELRmKNO8dQZTLAAIAAHAaJa5w6m/VoB4jI+oUnJsuopEra4doZ+a0qFVNxhtVmdN08nfcKBnaEs8NZhA46x0Km5LzsVUH43LNxQo6V5SeNptVkczB8whFBZ0lSvlJMBUt/i2ob6rF7cF2R6JJ9ALVKRkjFeRZ1ckoAUvdBSMphSorZi3oyVb27YSdFsJmtVLRknROTsafbg6mFDVrU2CARK5+7v3kxKr31zxSuYyxvyzbtBaSNvamCD5b1SfiC3IdU/e1CGnflvVKHSATwWXJvubcWyolqXJJzUTamqicVoTmolrNw6FK6pol3LLlwLHra5hS3lfb2Y1mB/dl84VbKawV03VEHTbB9ASPinirdCydKz1XDLRtKkxg91oH3PrKn75V34gqQVCvUWx5DVu2Pd6tXVMkoHoL0WcoYpV8uYWxqpFrsys7ZXLO0Od6jvUkXlb0M3BFhQ+14A2nGAM8+C528xZ904tpksojJzxk6p/x4NWvaq5cXUqUwx5O2BvDdB0UlFoa0AZBQyTd6UaMWNJamT21JtNuy0ABTColg5bNcpWVoZDlkFRNUzUyFYEJe5smvEEApuFq5doE6Oar9k6ZdIyWV0BQp6Ile7L2f/9k="/>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8" descr="data:image/jpeg;base64,/9j/4AAQSkZJRgABAQAAAQABAAD/2wBDAAkGBwgHBgkIBwgKCgkLDRYPDQwMDRsUFRAWIB0iIiAdHx8kKDQsJCYxJx8fLT0tMTU3Ojo6Iys/RD84QzQ5Ojf/2wBDAQoKCg0MDRoPDxo3JR8lNzc3Nzc3Nzc3Nzc3Nzc3Nzc3Nzc3Nzc3Nzc3Nzc3Nzc3Nzc3Nzc3Nzc3Nzc3Nzc3Nzf/wAARCAC4ARIDASIAAhEBAxEB/8QAGwAAAQUBAQAAAAAAAAAAAAAABAACAwUGAQf/xAA7EAACAQMCBAQEBQMCBQUAAAABAgMABBEFIRIxQVEGEyJhFDJCcSNSgZGhFbHRBzMkNEOC4VRicqLB/8QAGAEAAwEBAAAAAAAAAAAAAAAAAAECAwT/xAAgEQEBAAIDAAMBAQEAAAAAAAAAAQIRAyExEkFRYRMi/9oADAMBAAIRAxEAPwDSXEcIi4kgLntmqWe8dXKRxJEftvRwiuIN4XkU9yDXJD8RtdxqzD6wMGpUn/05USeJJZH9T+ScE969J1LH9PuAeXlt/avNvBzpYeJ4gpykylcn3r0HXVeTSblI88RQ8qcKvPbJMKPvVgMBcVXQSFdiKNiJbFKmIQDBqNjk1K3oTHWoQMnapsEPQZNddsdalWPhXibpVdc3GCVXn1p+HKlln4Bz3qDznY8yKiRGlO29WNpYs+Mig9oYVYsMEk1cWiSRxguv3FFWVnFCA5GT9uVST3MUILOR7KKaL3Wf8Z6r8Bokiwtwz3H4aEdM8z+1eWx2ZYbA1pvEN+dd1UCLe3h9KY5E9TU9vphEfy1y8ue8unbxYSY9sk2msRsKCuNNdTxgMrA7MNiK9CTTCdgo3pk2lDGGTNZTKxesazWj+LruwWO31GM3Fuu3HzYD3FbO2XT9YgFxYTgZ6qdvsRWcutCjkBwvCaq1sL/SJ/iNOkZG6gcm+4rTHk16jLi3420kF3abvH5sf5k/xXIruFzjOG6g7GhNF8YwzcNvqqeRLy4/pP8Airy7062vY+NQrZ3DKcH962mr4wu8fUCHO68qPtWEieW3PmtUB068tJOK1uWK/klGf5o61vQGCXCmF/4P2NOdFbtZEcJII3FMZ+GiRidd8B+/ehJUZCVcYNWgvi0Tqc1s9FnluLBJJlIboT1HesVa2Yur+CFiOB3HF7ivQkUIoVRgAYAFVE101574s0uWy1P4iBiIZzxf/FutehGsP4182fU4oTxNEiAhF6k0URWw3DwwgqTITyxTF/qd7J8/lx/lTmfuaNsrGZwGnUgfSoGwq3ituAAYAokPak/oTTkG4nfH5VY1Muj2sA2TP3arooQNqikAIwwo1C2qv6fZ/wDpl/elRnkRe/70qOi2YbVVGA5x70BexFIzxKCvcDcVcGMn6jTWg4hgjNBsZYnPiG0Rck+Yo2PPevXyoZSrDIPMGsRpGk2lnry38vEAR6QeSsetbhSCMjlQGB1+zistUaGEYVgHx2rkQ4EDEbmifEuJfEBAOyRjioYkk45jpQI4xLGp4IuEcbfpSt4cnLDlQmpXhB8qH5vbpQZmoXuCUQ79fah7S0knOcYGamstOeRuOUH9avbW2WMDYBaWjt0htLFUUEjAFHJHhdhhRUsYVvcVNtwnsKciN7BSRSyLmabgXstYjxLqj3VwdJ0vZeU0gP8A9c/3qw8Va/J5/wDTNLPFOww7j/p/+ai0bS47ODcZkO7MedYcmf1HTxYanyqHStJW1jXIGatTGOHkKlXA23pMMVlrTXe0CjfbFPZMiuha6BRobCSwA79KHltQRVlwg4prRjlU3FUyZi/0WG4B9OGPUUFYX2peHpQpDTWmfl/KPatg0PtQtxapIpVlyDSm8fDtmU1R2n6hZ6xAJbeQcXUdvvSuLQbrImQe9Y67sLrS5zeaYzKw+ZehFaXw74otdUUW12BHcDmjdfcV0Ycky9c2fFce4mg8yxYBSXhz8p5r9qt1Md1EA5BGNmHSmT2RA4kPEp/iq9mltDxwjK9U71qxqWaOSynRydg4IYcudegRniRT3GaxsMsdzFwSAFGGcHpWmtb2I268RwVGMVUKi5HVFLMcAVn2VJLmW44fU55nmBRt1J8Sw5hB071FwADamSL2pHI6frT8Btv3rhUgZzsKAjZggy2w96haRXXIwQar7y4aeUojHgB3NQeeYD6TnvU/JWlhge9Kg/6mPyClR8h8asl+9PALchmoUbiOOlGIQBgVRInilI3VcfejdIuGizBOTj6Cf7VEKRAPOglLrcqy6rOyb8l/am28OcZFWU2nwyNxheF+4oW8WW0tmaONnIG2N6DgHUrrgAgg+dudR6fYcpJRk86fp1mSTNPu7b71aqoApBxVVFydgKiMrTSBUOE9qj1F8Qge+9PtI1WPffi60e0xwJQDh5Csz4x8RSWajT7A/wDGSj1Nz8tf81Z6rqA0qwmuJDngHpH5j0FYzSbSW5uZL+99U0p4jnpWXLnqajbh493dF6Dpotk8yUlpnOWZjuTV8gwTQ6DAFTqaxkbW7SEDFc4dqS+9dNOxMNXma5uTXfq9qY3OkZ5pYwN64DSJoNwio2TcVIWwOdRs4PKlYIHnjUruNqyevaRwN8TbZVgc+nbBrXkgjeg7hFdSp3zU3+Kir8I+L72O/g03UFWeORuFZCcMv3716BPZrcjKjHvWBsNJsLHUhe3qXEzxnijghjJwe5P/AOVtNN8UaXduIC728x2CXC8Of15V1ceU125uTHv/AJG2umRwqPMbjI5e1HqoUbAD7UuLO4xims1asXSa5xY51EzUwyEc+VBJXP1L81A312fKMUZ/Ff8AgUSWLLiIjequ8Hw9wxfJL75pWnIBbzowVIP6VA4c8waO+LVee47GoZ76MDKJxGs+ly0FwP2P7Uqf8Y3tSpdfp7rQQEKN+ZqXzOHYbtQIkyNufT3qZHWMZY+o1qzHIT1O9SA0GspbkdqmVhjnTJOrb0ye5it4mlnkCIOZNRSzJFG8kjqqIMsx5AVkP6k2sXpunyLdDi3jPLH5j7mozz+K8MLlWhe+aZuKG1wn5nbBP6U+K4Vtm9J7E1XwMe9TH1jes5yX1reOHagwJjjB3dv4oqNigCEZXpVc+evMciaaJmCkBiR2zVTkif8ANQ67ff1jVRaxHNpanc9Hf/xRkJVQAMY5VPFZ2kYYpAiEnJA705oIByXB+9Y3du3RjZJqOK477VKrjG2KgaGP6WKmksLrtxA0oYwMMZzXePYb0GzOg9QrgnBAwadpaFM9Rl8HAP70PJMQtDyXSqck1NqvisfMANMkmC53oa3f4jkwHtU5WGI5c5PvTI3iklH4anHepEt5HGWcAe1QNexqd2wvYVMl0kmBGTRNDVER2sYGW9Z9660aLuqAEdcU1ZMLvzrhky3qp9ITocbmgdVs7a8hKyopPQ9RU8k4AquvboxgY5mpyykipjbXPDfiCXTb0aZqUpe3c8MMjHdD2PtW4Jz1rx7WWaXLYNbrwXrLato6rI2Z7c+XITzPY1rw8m+mXPx67jSFfeueWTTPM4eZpr3SqOdb7c7rQsDlWxiq/UVMqqpIBB2OafcXfmZUHA71WTSHjCjO2+ai5KmIeaN1Yhs/aoo4pZGCRoWZjgAd6seNXUCUb96uPDViTeC5Kny0U8LHqaUx2LlpUDwrq5AOYhnoXpV6BilT/wA4XyrBK+3EOlSRhmOW60LbrcQHguraWNl2PEux/WrKMLKvpIFOAxZOE7Dapo5CTThAvSmXAS1heeRgscalmJ7CmWmY8b6snnW+jxOQZjxzY6L0H60HbyCPCjbA5VkXvJNU1m4vpCcyOSvso5D9qv7ecMgB2fFcnJd5O3ix+MX0VzgZyaMivARjO9ZyG5K5BPLvRAudiV2PepmbS4tAsob5iK44HNapY7lwQ25o1bxSu4xVb2zuOhBYEE01lLKQTvQzS7exrqudsNmq2WtK+/vWsg3GcY3z3oRNfCxeZI+AflHejvENiL7S5Qm8qqSn+K83itryf8RmZSvIdFqNNJlNPQBrL3GBjHtUyuylSuWBGTjpWDt7ya1YLMTkfUetaXStejjI4wDtjNLd+2km50uZZsxkjlzoaKOa4xKyHyVO55Vy81jTExIqnu6LvQupeKbd4QluFAAwAKOhqi7m7+HY8DgY6VSalrT42nXfY74xVZNe3F254MjP1GuLpAdckZY7kmgdTwRa6tNJmPOSTtg5ra6XG0VqrTMONtzWD0exaHV0X6B6j+lbrzCQFHP+1PUlTbbBvm5POl5/PFCBj8ufvTwvEuxP7UWs9Ibu8IyF3PTFBFmzmVsuwyR2qW6KWqZHrlPIUIAY42kmP4h3OayrXGBdXmAhOB7Uz/T3UWt/ED25P4dxGQR7jcGgtVmLIx6GueAYGufEHn49EMbHPudhWvFNdsuazWnq0s43waGaQtzO1NJwajkkVN2OK6NuXRNnP9qmgtpZ3CxxszHritLoWm262yXDcMzSAEEjYVcqgXkAPsKqYpuSj03QEjIkuyHb8nQVeKioAFUADkBTqVXJpG3MUq7SpgxkV14WAIPQ1Q6joroxmsDjqY/8Voa5S0GKM0kR4JF4WHQ1lf8AUnU5YNFS1ib8S6fh2/KNzWt8X3yQ3kaQgZXJk96wPjaP44WVxASypxAjoKi1eLE2l01q/wCLGQOpFX9vdLOgaNh7Gq8xOB6kBFKK2Ifig9Ddgdqxyw26Mc79ryKbiGGPq796ISZccJ51Vpx8pFwwHSiIJELBZSVPesbi3xyWYEq+qE8S9RUqXo2Dpg9cVBGJEAeFwyntSYiXLEhD70RV0slZZF2bY8qSngYAk46nFVUEhR+EFh96Je+eJsgBl65q9ouO/F3BwSp6WqgvrBLW6bhX8OTcY6HrU0eqQtkxDy2HSpBKt/A8bsAeh7Gi2WdCY2VS3Onxy5HCKr20ZVOVBB9quo2YEq/zKcGntjFZW2NNKaLT0RCM7nnmhxYqJThQKsb+6trMA3MqJxcgaEguobhi8Eiupo7PcTxWqr0oxVVUpkGCOW9NlLcQRebHApbtK9CdKthLNJNjbkDV2IVROJSCT/FBBVtbRUX5sb4qAXjRpkk5J2Fa9ROrVjjyxxyrhSKhmuhGno5YoJria8IUkn37VOYCSBsVX5ieVK9jSOIEgzy7knYGg7hjKxY8uVSz3DSNwqOFeQwaiY7hcY2qLD3pT6snEEj5cR3PYCtd4as4NI04SzlIpJ8H1HBx0FZm9miguhJwebIi+lD8oPc96zetX97d3YnuJ2Z1OV7L9h0rfCzWnPnu16+bnjBMe9VAaeTUpEmclRgpnoKj8JavHq+mgkgTx+mRferG5ThuInx/7Sa010xvrb+EbkSWLW55xHb7GtBWH8LT+RqCqT6ZBwmtsM9a1xvTK+nUq5XaoipUqVAKo55VhheRzhUBJqSqPxZcmDTDGpw0x4f060Bh9SmN5cyzNkl2J3oG3gcs2VynIg9aOWMucUQI8AAVk02zc2kgTl4scB34D0pw01TzjUHritH5IY1yWJIkLHGaNHMmbv7eOGAAAcZO1VJw6gqdjRet3nAJrpj6UU8Huazeh3LIxjmORI3Fk9CedZZzbfjul3HI8LcSE46jvUpLEiaN+LHRuYqPhDZXkelKNnjbGwPY9ayb+j7e6ilGLnJccj2qebyni9BJ6b1RXD4kbIxmp7a6IADbgbZo2qSB7lZIHyG9BOBRVpOVYBuvY86kuYBd27xLzIyD71V2NwWLxuOGaM4cGlIL+NJdRBohcxbsB6x3HehZJGKErsTT7G6AHC52OxzULqI7gpn0Mcr/AIpZHFDd6ZJc3JaVyw998UXb6SsHDwEgnnV0kajcjNI4BPYUvldD4ydoFjKR5JovTrbLfEzdPlB/vUGPOmC78A3P+Klu7vgURpggc8GnjPule3L28jVyvCW7YqrWb4m6KBjkcxnOKjvJZncW1ovFcScuyjuas7LT4tKtcMeKU7u55sarXSd6vSWIpGAByHPFclvWkyucKBQ8spYE5UA0KZMtwryqdr6WMSCSHiBx2pgUIMnc9SaijlwmFyMVHLMViY8+IYFG01WznjkeQ8yao9TUZOKvpRtVRqERbkKvG6rPKdBvDWryaLq0c4J8lyFlXuvevYpgtzaCWEghgGBFeISRY2Neg/6c65xxHS7pssgzHk817V0SuXKNjYSlHR1JBBBFejwyCSJHG4YZrzYxmCUj6SfSfatt4an83TlGclGK1eLOrelSpVaSpUqVAKst40f/AJaPPckVqayfiWMzatGD8qRg0qFPbwYXiI3NSeUe1EhQDipRGMZxSMKkQjXiaqTW7o48uM7tz+1XGoTiNTvjHOsN4k1A2ts7g/jSbIOoqMq0wjNeI7wT3QtIT+HF83u1QQxjgAFCwR5fJyfc9asokrHKunGDLe4OAr7leveiA/Hz3NCBDzGxFSLhmAJKt/eoazpMQHOOtQvIYTh1PBn5h0p7yNCOKReNOpHMVMixyrksGR+X2pDaSyn8uQcTZU7gina1pxmA1CxwLhB60H/UXt96GmsptJkRJyohnHFGOLLJ7EdM1PaXxgkAkPpJ2onQ3tW294JXHA2A3PPQ9quELTW3qILruDiqjWbX4a4a9tt4nOZVXp7ii9NuUIXDcxsT1ov6cv0OinygPI9RUU85ZhGgy7HAAqC7fyJCV+R9xS04gk3Tnfkn2paV/Bs5+EtCoJ4zuT71TzXTROGBLsx9KdWNS6hfqTgb55L+Y1LZ2PwifF3f++w2H5R2oiR2m240+3M8+Gupd2OOXtQ+oXqxRPcXT4jXehp7pizS3MgVEGefSqSWSTXLhc8S2sbelTtk9zVQr14sLRrq/YXFwjRQH/bUjAPvnrR8hSFQSNzsqjmatLe7t2jSFQFtoE4WjY4xjmfeqRCHuJJ2yoYny158K9Kjeyxoj1Y4pDv0UVzGTk79Kbktv+1TqmxoUFdOwoeaDiG9WDJQ87LGhLZz0HenEVnruJUYk0PYTSW1/FcwsVaJw2RWqsvCd/qjefOpiiO6qxxmjJvB720Z4QmCOldGMunNnlK2um3UeoWUcgI9QBB7GtN4UfBuITsQQcV5r4Xlm05/g7k+kn0MOVeg6LcJDdrI52YcJNaY1lfGspVwHIyK7WiCpUqVAMkcRxs7bKoyTWUupjdXLynkxwPtVrr91wRLbIfU+7ewqniBGBSBLFXLiQRx+9TsQi1R6veCJCM4J5Z6DvSt0cir1q/SNZJJHxHGOJjXmGp6qdSvWmckLyRT0Fa69uWvH4IuHygfqHzGhm0O1uxiaJAT1Q4NZXtrLpnLTBxVnGP4qebwpd2/4lhJ5yc/LbZv070NGzI5SVWRxzVhgis8o3wylFxLz23rsiZGcbinREHHepyuRtyrOtgyzcKEOMjqK5ZXUWn3QdozJbsThGOAjHr9qfLGSM45VE8ST27xtjJ55o9KpHu/PaRJUDeZzB6dqAkDQyok5Iz8jd/aoraVrafyZz6eSSHp7GrWW2S6tjFL82Nj2p+HPE+nuJFaOQDBGNxzqnvLZtNuuAEi3c5jPb2p1ldS283wtycOvyOeTD/NWNxJDfW5t5+ZG3cHvS8P0O7/ABNm0Y+cDiUmldztb2icC4QLse9DvcLp8LwXP+6o9LfmHtS02SS8RZ7pPwk+RPzEdaZ77GaRaKH+OvNmx+Gh+kd/vRN9dLICz44BQF3cB8lcgA8gaAup2WPjkPIbDtS9F6iDUJXvJlt4wQmckDt71d2tkLW1RQu/Oq/RoAp+In5sc0dqN7xYt4T+I/PH0rTv4mfoUsLq5aJGJiVvUx+o9vtVg6ji4F7bkUJFEkCqoU8fQVYWsRVcnfNTkcjqR4xRAAUe9IDcGuTPjhSNS0jnCqOZpSWi2RCeN5FhiUvIx2UVpNH8PJEy3FygnuBuM/Kn296J0HRFsIviLrDTvz7/AGFX6jYZGB+UV08fHruuPl5N9RGkJ+oiuyW6yqVYnepwuelSLHW2mDL6r4fmdTJZyAsDkK2xqfRL5pVMFwCk8ezKedaPyqAvtLWaUXEXouF5N3HY0vjo9/rRaLfh1EEh9Q+UmrisLbTOjeoFZF5itbpl4t3ADn1rswqomjaVczSp7DHzStcXDTSHJY7DsKmQYGTQ1uuQDUksmBjpSAbUryO2t5J5m4UQZNefXd1dazOzAFIidh7VoNY8zWLoW0f/AC8bb4+tqtNP0JIFBcDPYVF7aeRnLDQiwBfiNWaaIoHzGtOlsqjAWneQMcqfxL5MsNNkgOYnYe3MH9KF1KxhvExdweocnXYj7Gtg8GelDTWYbbFK4iXTzO60+exJdT50APzgbr9xXYZVYc629zpZyWiGD/es1qehMpaW2QxSdU+lv8Vllx/jow5f0ERke1CzxEMWSuR3ZSUwzqUdTuDRYKyDIxmsrNN5q9q57YXeY8BWx1oaOeWzkFrPkrvwP29qt3hVjnfiHIioZbUzSLJKeIqMDblRswNzElwn4ueLmpHMGoYJJI3WKT/czhWOwNWAXyZFbhyBS1XyZrYKigvn0sOYpK/pt9Ztd2rCUAsu6SAcj2qXSLmJNNWIhVZRhieYHtTFupTbCLh9ZHCW6VEtuM4xRsfe0LK08jSYwmcgUIIWvL5Y8HgQ5OOtXEMXpIoe2DWd6ZDGWRj05iiUaEThoFwycI5AUDY2s6XjzSRl+PfPY9KtsfFT8ZB4F+UEfzRqKqijYs7Bw2ZDGSQ8Tt1NFqvCuwFdLCp7CxudQfgtV9OfVK3yr/k0SWpuUnoKRiXEUStJK5wqLuTWl0fSY9LC3N/iS+kHpjXfh9h/mp7K1ttNcw6enxF63zzN9P3PT7VbWlmImMsrGSZvmc/2HYVvhx67cnJy/LqOwxyOfMmxx42UcloqNKcqVKqYreMDVX2qVV2pAU8CgGgV0pThXcUyBXNsHGRsw5GpNGS5W8HlqeEbMemKINJHeF+OI4PUd6Wgv8UqqxqjdYf5pUBRZEacKih2VrljCjYH1MOlR3dxwL6d3Y4QdzR+nwCGIKxy53Y9zS9N2002C23jXf3ozg2p+1LnVaIzgpcNSYpYoCIrTDHU5FcIoAN4s9KheJGGHUH9KsOVcIB5jNLRsvq/hiw1JPxU4GHyumxFZO98J6tpxLWUi3cQ+k7PivT2Re2PtUbRqeRqLhK0x5LHkAvXhk8q6ieGTqsgxRiTI42Ir0a9022vUKXVukgI+pc1mL3wTanLWFxLbN0U+paxy4r9N8eb9UDKpGagkRVFF3Ph/XbLPBFHdoOsbYP7Gqua4lgbgvLWaJh0ZDWdwsbTkxqbYb4/ilk52odbuE7liD9jUqSrIQqcTseiqc1Oqfyh8L7napCATltqbb2l5LIRBZXDf9uB/NWkHh7U5seasVuveR8kfoKcwtF5MYERwo2p8AluZBHbo8rn6UGcVcQ6Fp1vg31y9w4+hPSP81cW4uBGItMsVhj/ADYxV48V+2WXPPpWQaHDbRi41mdUUb+Sh5/c9aOhluNTVYLBDZ2K7cQGGYe3aiIvDzTSibUbjjIPyDerhBBAgSNQAOQrfHGRy553JFZWUdrEI4UwO/U/ejBHjmRUQmZjhRUscbHdzVxKQAd808AdqSqByFOpk4MdK45wNqcKTDPKmSMFqdlsc6WMU4CgG8R613mK6QMVygG70qVKgKLTomml+LmGBj8JOw7n3NWytilSpQ6IU5FPFKlTI4UqVKgOEVzFKlQHMVzFKlQbhGaheENyODSpUgHZ3ibD8q7xJJ0waVKkZrQdVNQyRAjEkasOxGaVKiiBzZWZO8CA+y1LHaQIcx4H/aKVKp0e7UjWnEvokI/SojpkTn8aWRx2zgfxSpVWi2nht7S1H4USKe+N6T3Y5KKVKpt0cm0LTsx5/tU8ELybnYUqVEovQ1I1QDFPzvSpVc8S6KdilSoDuK7SpUycNKlSoBprhpUqA5SpUqA//9k="/>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7" name="AutoShape 10" descr="data:image/jpeg;base64,/9j/4AAQSkZJRgABAQAAAQABAAD/2wBDAAkGBwgHBgkIBwgKCgkLDRYPDQwMDRsUFRAWIB0iIiAdHx8kKDQsJCYxJx8fLT0tMTU3Ojo6Iys/RD84QzQ5Ojf/2wBDAQoKCg0MDRoPDxo3JR8lNzc3Nzc3Nzc3Nzc3Nzc3Nzc3Nzc3Nzc3Nzc3Nzc3Nzc3Nzc3Nzc3Nzc3Nzc3Nzc3Nzf/wAARCAC4ARIDASIAAhEBAxEB/8QAGwAAAQUBAQAAAAAAAAAAAAAABAACAwUGAQf/xAA7EAACAQMCBAQEBQMCBQUAAAABAgMABBEFIRIxQVEGEyJhFDJCcSNSgZGhFbHRBzMkNEOC4VRicqLB/8QAGAEAAwEBAAAAAAAAAAAAAAAAAAECAwT/xAAgEQEBAAIDAAMBAQEAAAAAAAAAAQIRAyExEkFRYRMi/9oADAMBAAIRAxEAPwDSXEcIi4kgLntmqWe8dXKRxJEftvRwiuIN4XkU9yDXJD8RtdxqzD6wMGpUn/05USeJJZH9T+ScE969J1LH9PuAeXlt/avNvBzpYeJ4gpykylcn3r0HXVeTSblI88RQ8qcKvPbJMKPvVgMBcVXQSFdiKNiJbFKmIQDBqNjk1K3oTHWoQMnapsEPQZNddsdalWPhXibpVdc3GCVXn1p+HKlln4Bz3qDznY8yKiRGlO29WNpYs+Mig9oYVYsMEk1cWiSRxguv3FFWVnFCA5GT9uVST3MUILOR7KKaL3Wf8Z6r8Bokiwtwz3H4aEdM8z+1eWx2ZYbA1pvEN+dd1UCLe3h9KY5E9TU9vphEfy1y8ue8unbxYSY9sk2msRsKCuNNdTxgMrA7MNiK9CTTCdgo3pk2lDGGTNZTKxesazWj+LruwWO31GM3Fuu3HzYD3FbO2XT9YgFxYTgZ6qdvsRWcutCjkBwvCaq1sL/SJ/iNOkZG6gcm+4rTHk16jLi3420kF3abvH5sf5k/xXIruFzjOG6g7GhNF8YwzcNvqqeRLy4/pP8Airy7062vY+NQrZ3DKcH962mr4wu8fUCHO68qPtWEieW3PmtUB068tJOK1uWK/klGf5o61vQGCXCmF/4P2NOdFbtZEcJII3FMZ+GiRidd8B+/ehJUZCVcYNWgvi0Tqc1s9FnluLBJJlIboT1HesVa2Yur+CFiOB3HF7ivQkUIoVRgAYAFVE101574s0uWy1P4iBiIZzxf/FutehGsP4182fU4oTxNEiAhF6k0URWw3DwwgqTITyxTF/qd7J8/lx/lTmfuaNsrGZwGnUgfSoGwq3ituAAYAokPak/oTTkG4nfH5VY1Muj2sA2TP3arooQNqikAIwwo1C2qv6fZ/wDpl/elRnkRe/70qOi2YbVVGA5x70BexFIzxKCvcDcVcGMn6jTWg4hgjNBsZYnPiG0Rck+Yo2PPevXyoZSrDIPMGsRpGk2lnry38vEAR6QeSsetbhSCMjlQGB1+zistUaGEYVgHx2rkQ4EDEbmifEuJfEBAOyRjioYkk45jpQI4xLGp4IuEcbfpSt4cnLDlQmpXhB8qH5vbpQZmoXuCUQ79fah7S0knOcYGamstOeRuOUH9avbW2WMDYBaWjt0htLFUUEjAFHJHhdhhRUsYVvcVNtwnsKciN7BSRSyLmabgXstYjxLqj3VwdJ0vZeU0gP8A9c/3qw8Va/J5/wDTNLPFOww7j/p/+ai0bS47ODcZkO7MedYcmf1HTxYanyqHStJW1jXIGatTGOHkKlXA23pMMVlrTXe0CjfbFPZMiuha6BRobCSwA79KHltQRVlwg4prRjlU3FUyZi/0WG4B9OGPUUFYX2peHpQpDTWmfl/KPatg0PtQtxapIpVlyDSm8fDtmU1R2n6hZ6xAJbeQcXUdvvSuLQbrImQe9Y67sLrS5zeaYzKw+ZehFaXw74otdUUW12BHcDmjdfcV0Ycky9c2fFce4mg8yxYBSXhz8p5r9qt1Md1EA5BGNmHSmT2RA4kPEp/iq9mltDxwjK9U71qxqWaOSynRydg4IYcudegRniRT3GaxsMsdzFwSAFGGcHpWmtb2I268RwVGMVUKi5HVFLMcAVn2VJLmW44fU55nmBRt1J8Sw5hB071FwADamSL2pHI6frT8Btv3rhUgZzsKAjZggy2w96haRXXIwQar7y4aeUojHgB3NQeeYD6TnvU/JWlhge9Kg/6mPyClR8h8asl+9PALchmoUbiOOlGIQBgVRInilI3VcfejdIuGizBOTj6Cf7VEKRAPOglLrcqy6rOyb8l/am28OcZFWU2nwyNxheF+4oW8WW0tmaONnIG2N6DgHUrrgAgg+dudR6fYcpJRk86fp1mSTNPu7b71aqoApBxVVFydgKiMrTSBUOE9qj1F8Qge+9PtI1WPffi60e0xwJQDh5Csz4x8RSWajT7A/wDGSj1Nz8tf81Z6rqA0qwmuJDngHpH5j0FYzSbSW5uZL+99U0p4jnpWXLnqajbh493dF6Dpotk8yUlpnOWZjuTV8gwTQ6DAFTqaxkbW7SEDFc4dqS+9dNOxMNXma5uTXfq9qY3OkZ5pYwN64DSJoNwio2TcVIWwOdRs4PKlYIHnjUruNqyevaRwN8TbZVgc+nbBrXkgjeg7hFdSp3zU3+Kir8I+L72O/g03UFWeORuFZCcMv3716BPZrcjKjHvWBsNJsLHUhe3qXEzxnijghjJwe5P/AOVtNN8UaXduIC728x2CXC8Of15V1ceU125uTHv/AJG2umRwqPMbjI5e1HqoUbAD7UuLO4xims1asXSa5xY51EzUwyEc+VBJXP1L81A312fKMUZ/Ff8AgUSWLLiIjequ8Hw9wxfJL75pWnIBbzowVIP6VA4c8waO+LVee47GoZ76MDKJxGs+ly0FwP2P7Uqf8Y3tSpdfp7rQQEKN+ZqXzOHYbtQIkyNufT3qZHWMZY+o1qzHIT1O9SA0GspbkdqmVhjnTJOrb0ye5it4mlnkCIOZNRSzJFG8kjqqIMsx5AVkP6k2sXpunyLdDi3jPLH5j7mozz+K8MLlWhe+aZuKG1wn5nbBP6U+K4Vtm9J7E1XwMe9TH1jes5yX1reOHagwJjjB3dv4oqNigCEZXpVc+evMciaaJmCkBiR2zVTkif8ANQ67ff1jVRaxHNpanc9Hf/xRkJVQAMY5VPFZ2kYYpAiEnJA705oIByXB+9Y3du3RjZJqOK477VKrjG2KgaGP6WKmksLrtxA0oYwMMZzXePYb0GzOg9QrgnBAwadpaFM9Rl8HAP70PJMQtDyXSqck1NqvisfMANMkmC53oa3f4jkwHtU5WGI5c5PvTI3iklH4anHepEt5HGWcAe1QNexqd2wvYVMl0kmBGTRNDVER2sYGW9Z9660aLuqAEdcU1ZMLvzrhky3qp9ITocbmgdVs7a8hKyopPQ9RU8k4AquvboxgY5mpyykipjbXPDfiCXTb0aZqUpe3c8MMjHdD2PtW4Jz1rx7WWaXLYNbrwXrLato6rI2Z7c+XITzPY1rw8m+mXPx67jSFfeueWTTPM4eZpr3SqOdb7c7rQsDlWxiq/UVMqqpIBB2OafcXfmZUHA71WTSHjCjO2+ai5KmIeaN1Yhs/aoo4pZGCRoWZjgAd6seNXUCUb96uPDViTeC5Kny0U8LHqaUx2LlpUDwrq5AOYhnoXpV6BilT/wA4XyrBK+3EOlSRhmOW60LbrcQHguraWNl2PEux/WrKMLKvpIFOAxZOE7Dapo5CTThAvSmXAS1heeRgscalmJ7CmWmY8b6snnW+jxOQZjxzY6L0H60HbyCPCjbA5VkXvJNU1m4vpCcyOSvso5D9qv7ecMgB2fFcnJd5O3ix+MX0VzgZyaMivARjO9ZyG5K5BPLvRAudiV2PepmbS4tAsob5iK44HNapY7lwQ25o1bxSu4xVb2zuOhBYEE01lLKQTvQzS7exrqudsNmq2WtK+/vWsg3GcY3z3oRNfCxeZI+AflHejvENiL7S5Qm8qqSn+K83itryf8RmZSvIdFqNNJlNPQBrL3GBjHtUyuylSuWBGTjpWDt7ya1YLMTkfUetaXStejjI4wDtjNLd+2km50uZZsxkjlzoaKOa4xKyHyVO55Vy81jTExIqnu6LvQupeKbd4QluFAAwAKOhqi7m7+HY8DgY6VSalrT42nXfY74xVZNe3F254MjP1GuLpAdckZY7kmgdTwRa6tNJmPOSTtg5ra6XG0VqrTMONtzWD0exaHV0X6B6j+lbrzCQFHP+1PUlTbbBvm5POl5/PFCBj8ufvTwvEuxP7UWs9Ibu8IyF3PTFBFmzmVsuwyR2qW6KWqZHrlPIUIAY42kmP4h3OayrXGBdXmAhOB7Uz/T3UWt/ED25P4dxGQR7jcGgtVmLIx6GueAYGufEHn49EMbHPudhWvFNdsuazWnq0s43waGaQtzO1NJwajkkVN2OK6NuXRNnP9qmgtpZ3CxxszHritLoWm262yXDcMzSAEEjYVcqgXkAPsKqYpuSj03QEjIkuyHb8nQVeKioAFUADkBTqVXJpG3MUq7SpgxkV14WAIPQ1Q6joroxmsDjqY/8Voa5S0GKM0kR4JF4WHQ1lf8AUnU5YNFS1ib8S6fh2/KNzWt8X3yQ3kaQgZXJk96wPjaP44WVxASypxAjoKi1eLE2l01q/wCLGQOpFX9vdLOgaNh7Gq8xOB6kBFKK2Ifig9Ddgdqxyw26Mc79ryKbiGGPq796ISZccJ51Vpx8pFwwHSiIJELBZSVPesbi3xyWYEq+qE8S9RUqXo2Dpg9cVBGJEAeFwyntSYiXLEhD70RV0slZZF2bY8qSngYAk46nFVUEhR+EFh96Je+eJsgBl65q9ouO/F3BwSp6WqgvrBLW6bhX8OTcY6HrU0eqQtkxDy2HSpBKt/A8bsAeh7Gi2WdCY2VS3Onxy5HCKr20ZVOVBB9quo2YEq/zKcGntjFZW2NNKaLT0RCM7nnmhxYqJThQKsb+6trMA3MqJxcgaEguobhi8Eiupo7PcTxWqr0oxVVUpkGCOW9NlLcQRebHApbtK9CdKthLNJNjbkDV2IVROJSCT/FBBVtbRUX5sb4qAXjRpkk5J2Fa9ROrVjjyxxyrhSKhmuhGno5YoJria8IUkn37VOYCSBsVX5ieVK9jSOIEgzy7knYGg7hjKxY8uVSz3DSNwqOFeQwaiY7hcY2qLD3pT6snEEj5cR3PYCtd4as4NI04SzlIpJ8H1HBx0FZm9miguhJwebIi+lD8oPc96zetX97d3YnuJ2Z1OV7L9h0rfCzWnPnu16+bnjBMe9VAaeTUpEmclRgpnoKj8JavHq+mgkgTx+mRferG5ThuInx/7Sa010xvrb+EbkSWLW55xHb7GtBWH8LT+RqCqT6ZBwmtsM9a1xvTK+nUq5XaoipUqVAKo55VhheRzhUBJqSqPxZcmDTDGpw0x4f060Bh9SmN5cyzNkl2J3oG3gcs2VynIg9aOWMucUQI8AAVk02zc2kgTl4scB34D0pw01TzjUHritH5IY1yWJIkLHGaNHMmbv7eOGAAAcZO1VJw6gqdjRet3nAJrpj6UU8Huazeh3LIxjmORI3Fk9CedZZzbfjul3HI8LcSE46jvUpLEiaN+LHRuYqPhDZXkelKNnjbGwPY9ayb+j7e6ilGLnJccj2qebyni9BJ6b1RXD4kbIxmp7a6IADbgbZo2qSB7lZIHyG9BOBRVpOVYBuvY86kuYBd27xLzIyD71V2NwWLxuOGaM4cGlIL+NJdRBohcxbsB6x3HehZJGKErsTT7G6AHC52OxzULqI7gpn0Mcr/AIpZHFDd6ZJc3JaVyw998UXb6SsHDwEgnnV0kajcjNI4BPYUvldD4ydoFjKR5JovTrbLfEzdPlB/vUGPOmC78A3P+Klu7vgURpggc8GnjPule3L28jVyvCW7YqrWb4m6KBjkcxnOKjvJZncW1ovFcScuyjuas7LT4tKtcMeKU7u55sarXSd6vSWIpGAByHPFclvWkyucKBQ8spYE5UA0KZMtwryqdr6WMSCSHiBx2pgUIMnc9SaijlwmFyMVHLMViY8+IYFG01WznjkeQ8yao9TUZOKvpRtVRqERbkKvG6rPKdBvDWryaLq0c4J8lyFlXuvevYpgtzaCWEghgGBFeISRY2Neg/6c65xxHS7pssgzHk817V0SuXKNjYSlHR1JBBBFejwyCSJHG4YZrzYxmCUj6SfSfatt4an83TlGclGK1eLOrelSpVaSpUqVAKst40f/AJaPPckVqayfiWMzatGD8qRg0qFPbwYXiI3NSeUe1EhQDipRGMZxSMKkQjXiaqTW7o48uM7tz+1XGoTiNTvjHOsN4k1A2ts7g/jSbIOoqMq0wjNeI7wT3QtIT+HF83u1QQxjgAFCwR5fJyfc9asokrHKunGDLe4OAr7leveiA/Hz3NCBDzGxFSLhmAJKt/eoazpMQHOOtQvIYTh1PBn5h0p7yNCOKReNOpHMVMixyrksGR+X2pDaSyn8uQcTZU7gina1pxmA1CxwLhB60H/UXt96GmsptJkRJyohnHFGOLLJ7EdM1PaXxgkAkPpJ2onQ3tW294JXHA2A3PPQ9quELTW3qILruDiqjWbX4a4a9tt4nOZVXp7ii9NuUIXDcxsT1ov6cv0OinygPI9RUU85ZhGgy7HAAqC7fyJCV+R9xS04gk3Tnfkn2paV/Bs5+EtCoJ4zuT71TzXTROGBLsx9KdWNS6hfqTgb55L+Y1LZ2PwifF3f++w2H5R2oiR2m240+3M8+Gupd2OOXtQ+oXqxRPcXT4jXehp7pizS3MgVEGefSqSWSTXLhc8S2sbelTtk9zVQr14sLRrq/YXFwjRQH/bUjAPvnrR8hSFQSNzsqjmatLe7t2jSFQFtoE4WjY4xjmfeqRCHuJJ2yoYny158K9Kjeyxoj1Y4pDv0UVzGTk79Kbktv+1TqmxoUFdOwoeaDiG9WDJQ87LGhLZz0HenEVnruJUYk0PYTSW1/FcwsVaJw2RWqsvCd/qjefOpiiO6qxxmjJvB720Z4QmCOldGMunNnlK2um3UeoWUcgI9QBB7GtN4UfBuITsQQcV5r4Xlm05/g7k+kn0MOVeg6LcJDdrI52YcJNaY1lfGspVwHIyK7WiCpUqVAMkcRxs7bKoyTWUupjdXLynkxwPtVrr91wRLbIfU+7ewqniBGBSBLFXLiQRx+9TsQi1R6veCJCM4J5Z6DvSt0cir1q/SNZJJHxHGOJjXmGp6qdSvWmckLyRT0Fa69uWvH4IuHygfqHzGhm0O1uxiaJAT1Q4NZXtrLpnLTBxVnGP4qebwpd2/4lhJ5yc/LbZv070NGzI5SVWRxzVhgis8o3wylFxLz23rsiZGcbinREHHepyuRtyrOtgyzcKEOMjqK5ZXUWn3QdozJbsThGOAjHr9qfLGSM45VE8ST27xtjJ55o9KpHu/PaRJUDeZzB6dqAkDQyok5Iz8jd/aoraVrafyZz6eSSHp7GrWW2S6tjFL82Nj2p+HPE+nuJFaOQDBGNxzqnvLZtNuuAEi3c5jPb2p1ldS283wtycOvyOeTD/NWNxJDfW5t5+ZG3cHvS8P0O7/ABNm0Y+cDiUmldztb2icC4QLse9DvcLp8LwXP+6o9LfmHtS02SS8RZ7pPwk+RPzEdaZ77GaRaKH+OvNmx+Gh+kd/vRN9dLICz44BQF3cB8lcgA8gaAup2WPjkPIbDtS9F6iDUJXvJlt4wQmckDt71d2tkLW1RQu/Oq/RoAp+In5sc0dqN7xYt4T+I/PH0rTv4mfoUsLq5aJGJiVvUx+o9vtVg6ji4F7bkUJFEkCqoU8fQVYWsRVcnfNTkcjqR4xRAAUe9IDcGuTPjhSNS0jnCqOZpSWi2RCeN5FhiUvIx2UVpNH8PJEy3FygnuBuM/Kn296J0HRFsIviLrDTvz7/AGFX6jYZGB+UV08fHruuPl5N9RGkJ+oiuyW6yqVYnepwuelSLHW2mDL6r4fmdTJZyAsDkK2xqfRL5pVMFwCk8ezKedaPyqAvtLWaUXEXouF5N3HY0vjo9/rRaLfh1EEh9Q+UmrisLbTOjeoFZF5itbpl4t3ADn1rswqomjaVczSp7DHzStcXDTSHJY7DsKmQYGTQ1uuQDUksmBjpSAbUryO2t5J5m4UQZNefXd1dazOzAFIidh7VoNY8zWLoW0f/AC8bb4+tqtNP0JIFBcDPYVF7aeRnLDQiwBfiNWaaIoHzGtOlsqjAWneQMcqfxL5MsNNkgOYnYe3MH9KF1KxhvExdweocnXYj7Gtg8GelDTWYbbFK4iXTzO60+exJdT50APzgbr9xXYZVYc629zpZyWiGD/es1qehMpaW2QxSdU+lv8Vllx/jow5f0ERke1CzxEMWSuR3ZSUwzqUdTuDRYKyDIxmsrNN5q9q57YXeY8BWx1oaOeWzkFrPkrvwP29qt3hVjnfiHIioZbUzSLJKeIqMDblRswNzElwn4ueLmpHMGoYJJI3WKT/czhWOwNWAXyZFbhyBS1XyZrYKigvn0sOYpK/pt9Ztd2rCUAsu6SAcj2qXSLmJNNWIhVZRhieYHtTFupTbCLh9ZHCW6VEtuM4xRsfe0LK08jSYwmcgUIIWvL5Y8HgQ5OOtXEMXpIoe2DWd6ZDGWRj05iiUaEThoFwycI5AUDY2s6XjzSRl+PfPY9KtsfFT8ZB4F+UEfzRqKqijYs7Bw2ZDGSQ8Tt1NFqvCuwFdLCp7CxudQfgtV9OfVK3yr/k0SWpuUnoKRiXEUStJK5wqLuTWl0fSY9LC3N/iS+kHpjXfh9h/mp7K1ttNcw6enxF63zzN9P3PT7VbWlmImMsrGSZvmc/2HYVvhx67cnJy/LqOwxyOfMmxx42UcloqNKcqVKqYreMDVX2qVV2pAU8CgGgV0pThXcUyBXNsHGRsw5GpNGS5W8HlqeEbMemKINJHeF+OI4PUd6Wgv8UqqxqjdYf5pUBRZEacKih2VrljCjYH1MOlR3dxwL6d3Y4QdzR+nwCGIKxy53Y9zS9N2002C23jXf3ozg2p+1LnVaIzgpcNSYpYoCIrTDHU5FcIoAN4s9KheJGGHUH9KsOVcIB5jNLRsvq/hiw1JPxU4GHyumxFZO98J6tpxLWUi3cQ+k7PivT2Re2PtUbRqeRqLhK0x5LHkAvXhk8q6ieGTqsgxRiTI42Ir0a9022vUKXVukgI+pc1mL3wTanLWFxLbN0U+paxy4r9N8eb9UDKpGagkRVFF3Ph/XbLPBFHdoOsbYP7Gqua4lgbgvLWaJh0ZDWdwsbTkxqbYb4/ilk52odbuE7liD9jUqSrIQqcTseiqc1Oqfyh8L7napCATltqbb2l5LIRBZXDf9uB/NWkHh7U5seasVuveR8kfoKcwtF5MYERwo2p8AluZBHbo8rn6UGcVcQ6Fp1vg31y9w4+hPSP81cW4uBGItMsVhj/ADYxV48V+2WXPPpWQaHDbRi41mdUUb+Sh5/c9aOhluNTVYLBDZ2K7cQGGYe3aiIvDzTSibUbjjIPyDerhBBAgSNQAOQrfHGRy553JFZWUdrEI4UwO/U/ejBHjmRUQmZjhRUscbHdzVxKQAd808AdqSqByFOpk4MdK45wNqcKTDPKmSMFqdlsc6WMU4CgG8R613mK6QMVygG70qVKgKLTomml+LmGBj8JOw7n3NWytilSpQ6IU5FPFKlTI4UqVKgOEVzFKlQHMVzFKlQbhGaheENyODSpUgHZ3ibD8q7xJJ0waVKkZrQdVNQyRAjEkasOxGaVKiiBzZWZO8CA+y1LHaQIcx4H/aKVKp0e7UjWnEvokI/SojpkTn8aWRx2zgfxSpVWi2nht7S1H4USKe+N6T3Y5KKVKpt0cm0LTsx5/tU8ELybnYUqVEovQ1I1QDFPzvSpVc8S6KdilSoDuK7SpUycNKlSoBprhpUqA5SpUqA//9k="/>
          <p:cNvSpPr>
            <a:spLocks noChangeAspect="1" noChangeArrowheads="1"/>
          </p:cNvSpPr>
          <p:nvPr/>
        </p:nvSpPr>
        <p:spPr bwMode="auto">
          <a:xfrm>
            <a:off x="612775" y="312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8" name="AutoShape 12" descr="data:image/jpeg;base64,/9j/4AAQSkZJRgABAQAAAQABAAD/2wBDAAkGBwgHBgkIBwgKCgkLDRYPDQwMDRsUFRAWIB0iIiAdHx8kKDQsJCYxJx8fLT0tMTU3Ojo6Iys/RD84QzQ5Ojf/2wBDAQoKCg0MDRoPDxo3JR8lNzc3Nzc3Nzc3Nzc3Nzc3Nzc3Nzc3Nzc3Nzc3Nzc3Nzc3Nzc3Nzc3Nzc3Nzc3Nzc3Nzf/wAARCAC4ARIDASIAAhEBAxEB/8QAGwAAAQUBAQAAAAAAAAAAAAAABAACAwUGAQf/xAA7EAACAQMCBAQEBQMCBQUAAAABAgMABBEFIRIxQVEGEyJhFDJCcSNSgZGhFbHRBzMkNEOC4VRicqLB/8QAGAEAAwEBAAAAAAAAAAAAAAAAAAECAwT/xAAgEQEBAAIDAAMBAQEAAAAAAAAAAQIRAyExEkFRYRMi/9oADAMBAAIRAxEAPwDSXEcIi4kgLntmqWe8dXKRxJEftvRwiuIN4XkU9yDXJD8RtdxqzD6wMGpUn/05USeJJZH9T+ScE969J1LH9PuAeXlt/avNvBzpYeJ4gpykylcn3r0HXVeTSblI88RQ8qcKvPbJMKPvVgMBcVXQSFdiKNiJbFKmIQDBqNjk1K3oTHWoQMnapsEPQZNddsdalWPhXibpVdc3GCVXn1p+HKlln4Bz3qDznY8yKiRGlO29WNpYs+Mig9oYVYsMEk1cWiSRxguv3FFWVnFCA5GT9uVST3MUILOR7KKaL3Wf8Z6r8Bokiwtwz3H4aEdM8z+1eWx2ZYbA1pvEN+dd1UCLe3h9KY5E9TU9vphEfy1y8ue8unbxYSY9sk2msRsKCuNNdTxgMrA7MNiK9CTTCdgo3pk2lDGGTNZTKxesazWj+LruwWO31GM3Fuu3HzYD3FbO2XT9YgFxYTgZ6qdvsRWcutCjkBwvCaq1sL/SJ/iNOkZG6gcm+4rTHk16jLi3420kF3abvH5sf5k/xXIruFzjOG6g7GhNF8YwzcNvqqeRLy4/pP8Airy7062vY+NQrZ3DKcH962mr4wu8fUCHO68qPtWEieW3PmtUB068tJOK1uWK/klGf5o61vQGCXCmF/4P2NOdFbtZEcJII3FMZ+GiRidd8B+/ehJUZCVcYNWgvi0Tqc1s9FnluLBJJlIboT1HesVa2Yur+CFiOB3HF7ivQkUIoVRgAYAFVE101574s0uWy1P4iBiIZzxf/FutehGsP4182fU4oTxNEiAhF6k0URWw3DwwgqTITyxTF/qd7J8/lx/lTmfuaNsrGZwGnUgfSoGwq3ituAAYAokPak/oTTkG4nfH5VY1Muj2sA2TP3arooQNqikAIwwo1C2qv6fZ/wDpl/elRnkRe/70qOi2YbVVGA5x70BexFIzxKCvcDcVcGMn6jTWg4hgjNBsZYnPiG0Rck+Yo2PPevXyoZSrDIPMGsRpGk2lnry38vEAR6QeSsetbhSCMjlQGB1+zistUaGEYVgHx2rkQ4EDEbmifEuJfEBAOyRjioYkk45jpQI4xLGp4IuEcbfpSt4cnLDlQmpXhB8qH5vbpQZmoXuCUQ79fah7S0knOcYGamstOeRuOUH9avbW2WMDYBaWjt0htLFUUEjAFHJHhdhhRUsYVvcVNtwnsKciN7BSRSyLmabgXstYjxLqj3VwdJ0vZeU0gP8A9c/3qw8Va/J5/wDTNLPFOww7j/p/+ai0bS47ODcZkO7MedYcmf1HTxYanyqHStJW1jXIGatTGOHkKlXA23pMMVlrTXe0CjfbFPZMiuha6BRobCSwA79KHltQRVlwg4prRjlU3FUyZi/0WG4B9OGPUUFYX2peHpQpDTWmfl/KPatg0PtQtxapIpVlyDSm8fDtmU1R2n6hZ6xAJbeQcXUdvvSuLQbrImQe9Y67sLrS5zeaYzKw+ZehFaXw74otdUUW12BHcDmjdfcV0Ycky9c2fFce4mg8yxYBSXhz8p5r9qt1Md1EA5BGNmHSmT2RA4kPEp/iq9mltDxwjK9U71qxqWaOSynRydg4IYcudegRniRT3GaxsMsdzFwSAFGGcHpWmtb2I268RwVGMVUKi5HVFLMcAVn2VJLmW44fU55nmBRt1J8Sw5hB071FwADamSL2pHI6frT8Btv3rhUgZzsKAjZggy2w96haRXXIwQar7y4aeUojHgB3NQeeYD6TnvU/JWlhge9Kg/6mPyClR8h8asl+9PALchmoUbiOOlGIQBgVRInilI3VcfejdIuGizBOTj6Cf7VEKRAPOglLrcqy6rOyb8l/am28OcZFWU2nwyNxheF+4oW8WW0tmaONnIG2N6DgHUrrgAgg+dudR6fYcpJRk86fp1mSTNPu7b71aqoApBxVVFydgKiMrTSBUOE9qj1F8Qge+9PtI1WPffi60e0xwJQDh5Csz4x8RSWajT7A/wDGSj1Nz8tf81Z6rqA0qwmuJDngHpH5j0FYzSbSW5uZL+99U0p4jnpWXLnqajbh493dF6Dpotk8yUlpnOWZjuTV8gwTQ6DAFTqaxkbW7SEDFc4dqS+9dNOxMNXma5uTXfq9qY3OkZ5pYwN64DSJoNwio2TcVIWwOdRs4PKlYIHnjUruNqyevaRwN8TbZVgc+nbBrXkgjeg7hFdSp3zU3+Kir8I+L72O/g03UFWeORuFZCcMv3716BPZrcjKjHvWBsNJsLHUhe3qXEzxnijghjJwe5P/AOVtNN8UaXduIC728x2CXC8Of15V1ceU125uTHv/AJG2umRwqPMbjI5e1HqoUbAD7UuLO4xims1asXSa5xY51EzUwyEc+VBJXP1L81A312fKMUZ/Ff8AgUSWLLiIjequ8Hw9wxfJL75pWnIBbzowVIP6VA4c8waO+LVee47GoZ76MDKJxGs+ly0FwP2P7Uqf8Y3tSpdfp7rQQEKN+ZqXzOHYbtQIkyNufT3qZHWMZY+o1qzHIT1O9SA0GspbkdqmVhjnTJOrb0ye5it4mlnkCIOZNRSzJFG8kjqqIMsx5AVkP6k2sXpunyLdDi3jPLH5j7mozz+K8MLlWhe+aZuKG1wn5nbBP6U+K4Vtm9J7E1XwMe9TH1jes5yX1reOHagwJjjB3dv4oqNigCEZXpVc+evMciaaJmCkBiR2zVTkif8ANQ67ff1jVRaxHNpanc9Hf/xRkJVQAMY5VPFZ2kYYpAiEnJA705oIByXB+9Y3du3RjZJqOK477VKrjG2KgaGP6WKmksLrtxA0oYwMMZzXePYb0GzOg9QrgnBAwadpaFM9Rl8HAP70PJMQtDyXSqck1NqvisfMANMkmC53oa3f4jkwHtU5WGI5c5PvTI3iklH4anHepEt5HGWcAe1QNexqd2wvYVMl0kmBGTRNDVER2sYGW9Z9660aLuqAEdcU1ZMLvzrhky3qp9ITocbmgdVs7a8hKyopPQ9RU8k4AquvboxgY5mpyykipjbXPDfiCXTb0aZqUpe3c8MMjHdD2PtW4Jz1rx7WWaXLYNbrwXrLato6rI2Z7c+XITzPY1rw8m+mXPx67jSFfeueWTTPM4eZpr3SqOdb7c7rQsDlWxiq/UVMqqpIBB2OafcXfmZUHA71WTSHjCjO2+ai5KmIeaN1Yhs/aoo4pZGCRoWZjgAd6seNXUCUb96uPDViTeC5Kny0U8LHqaUx2LlpUDwrq5AOYhnoXpV6BilT/wA4XyrBK+3EOlSRhmOW60LbrcQHguraWNl2PEux/WrKMLKvpIFOAxZOE7Dapo5CTThAvSmXAS1heeRgscalmJ7CmWmY8b6snnW+jxOQZjxzY6L0H60HbyCPCjbA5VkXvJNU1m4vpCcyOSvso5D9qv7ecMgB2fFcnJd5O3ix+MX0VzgZyaMivARjO9ZyG5K5BPLvRAudiV2PepmbS4tAsob5iK44HNapY7lwQ25o1bxSu4xVb2zuOhBYEE01lLKQTvQzS7exrqudsNmq2WtK+/vWsg3GcY3z3oRNfCxeZI+AflHejvENiL7S5Qm8qqSn+K83itryf8RmZSvIdFqNNJlNPQBrL3GBjHtUyuylSuWBGTjpWDt7ya1YLMTkfUetaXStejjI4wDtjNLd+2km50uZZsxkjlzoaKOa4xKyHyVO55Vy81jTExIqnu6LvQupeKbd4QluFAAwAKOhqi7m7+HY8DgY6VSalrT42nXfY74xVZNe3F254MjP1GuLpAdckZY7kmgdTwRa6tNJmPOSTtg5ra6XG0VqrTMONtzWD0exaHV0X6B6j+lbrzCQFHP+1PUlTbbBvm5POl5/PFCBj8ufvTwvEuxP7UWs9Ibu8IyF3PTFBFmzmVsuwyR2qW6KWqZHrlPIUIAY42kmP4h3OayrXGBdXmAhOB7Uz/T3UWt/ED25P4dxGQR7jcGgtVmLIx6GueAYGufEHn49EMbHPudhWvFNdsuazWnq0s43waGaQtzO1NJwajkkVN2OK6NuXRNnP9qmgtpZ3CxxszHritLoWm262yXDcMzSAEEjYVcqgXkAPsKqYpuSj03QEjIkuyHb8nQVeKioAFUADkBTqVXJpG3MUq7SpgxkV14WAIPQ1Q6joroxmsDjqY/8Voa5S0GKM0kR4JF4WHQ1lf8AUnU5YNFS1ib8S6fh2/KNzWt8X3yQ3kaQgZXJk96wPjaP44WVxASypxAjoKi1eLE2l01q/wCLGQOpFX9vdLOgaNh7Gq8xOB6kBFKK2Ifig9Ddgdqxyw26Mc79ryKbiGGPq796ISZccJ51Vpx8pFwwHSiIJELBZSVPesbi3xyWYEq+qE8S9RUqXo2Dpg9cVBGJEAeFwyntSYiXLEhD70RV0slZZF2bY8qSngYAk46nFVUEhR+EFh96Je+eJsgBl65q9ouO/F3BwSp6WqgvrBLW6bhX8OTcY6HrU0eqQtkxDy2HSpBKt/A8bsAeh7Gi2WdCY2VS3Onxy5HCKr20ZVOVBB9quo2YEq/zKcGntjFZW2NNKaLT0RCM7nnmhxYqJThQKsb+6trMA3MqJxcgaEguobhi8Eiupo7PcTxWqr0oxVVUpkGCOW9NlLcQRebHApbtK9CdKthLNJNjbkDV2IVROJSCT/FBBVtbRUX5sb4qAXjRpkk5J2Fa9ROrVjjyxxyrhSKhmuhGno5YoJria8IUkn37VOYCSBsVX5ieVK9jSOIEgzy7knYGg7hjKxY8uVSz3DSNwqOFeQwaiY7hcY2qLD3pT6snEEj5cR3PYCtd4as4NI04SzlIpJ8H1HBx0FZm9miguhJwebIi+lD8oPc96zetX97d3YnuJ2Z1OV7L9h0rfCzWnPnu16+bnjBMe9VAaeTUpEmclRgpnoKj8JavHq+mgkgTx+mRferG5ThuInx/7Sa010xvrb+EbkSWLW55xHb7GtBWH8LT+RqCqT6ZBwmtsM9a1xvTK+nUq5XaoipUqVAKo55VhheRzhUBJqSqPxZcmDTDGpw0x4f060Bh9SmN5cyzNkl2J3oG3gcs2VynIg9aOWMucUQI8AAVk02zc2kgTl4scB34D0pw01TzjUHritH5IY1yWJIkLHGaNHMmbv7eOGAAAcZO1VJw6gqdjRet3nAJrpj6UU8Huazeh3LIxjmORI3Fk9CedZZzbfjul3HI8LcSE46jvUpLEiaN+LHRuYqPhDZXkelKNnjbGwPY9ayb+j7e6ilGLnJccj2qebyni9BJ6b1RXD4kbIxmp7a6IADbgbZo2qSB7lZIHyG9BOBRVpOVYBuvY86kuYBd27xLzIyD71V2NwWLxuOGaM4cGlIL+NJdRBohcxbsB6x3HehZJGKErsTT7G6AHC52OxzULqI7gpn0Mcr/AIpZHFDd6ZJc3JaVyw998UXb6SsHDwEgnnV0kajcjNI4BPYUvldD4ydoFjKR5JovTrbLfEzdPlB/vUGPOmC78A3P+Klu7vgURpggc8GnjPule3L28jVyvCW7YqrWb4m6KBjkcxnOKjvJZncW1ovFcScuyjuas7LT4tKtcMeKU7u55sarXSd6vSWIpGAByHPFclvWkyucKBQ8spYE5UA0KZMtwryqdr6WMSCSHiBx2pgUIMnc9SaijlwmFyMVHLMViY8+IYFG01WznjkeQ8yao9TUZOKvpRtVRqERbkKvG6rPKdBvDWryaLq0c4J8lyFlXuvevYpgtzaCWEghgGBFeISRY2Neg/6c65xxHS7pssgzHk817V0SuXKNjYSlHR1JBBBFejwyCSJHG4YZrzYxmCUj6SfSfatt4an83TlGclGK1eLOrelSpVaSpUqVAKst40f/AJaPPckVqayfiWMzatGD8qRg0qFPbwYXiI3NSeUe1EhQDipRGMZxSMKkQjXiaqTW7o48uM7tz+1XGoTiNTvjHOsN4k1A2ts7g/jSbIOoqMq0wjNeI7wT3QtIT+HF83u1QQxjgAFCwR5fJyfc9asokrHKunGDLe4OAr7leveiA/Hz3NCBDzGxFSLhmAJKt/eoazpMQHOOtQvIYTh1PBn5h0p7yNCOKReNOpHMVMixyrksGR+X2pDaSyn8uQcTZU7gina1pxmA1CxwLhB60H/UXt96GmsptJkRJyohnHFGOLLJ7EdM1PaXxgkAkPpJ2onQ3tW294JXHA2A3PPQ9quELTW3qILruDiqjWbX4a4a9tt4nOZVXp7ii9NuUIXDcxsT1ov6cv0OinygPI9RUU85ZhGgy7HAAqC7fyJCV+R9xS04gk3Tnfkn2paV/Bs5+EtCoJ4zuT71TzXTROGBLsx9KdWNS6hfqTgb55L+Y1LZ2PwifF3f++w2H5R2oiR2m240+3M8+Gupd2OOXtQ+oXqxRPcXT4jXehp7pizS3MgVEGefSqSWSTXLhc8S2sbelTtk9zVQr14sLRrq/YXFwjRQH/bUjAPvnrR8hSFQSNzsqjmatLe7t2jSFQFtoE4WjY4xjmfeqRCHuJJ2yoYny158K9Kjeyxoj1Y4pDv0UVzGTk79Kbktv+1TqmxoUFdOwoeaDiG9WDJQ87LGhLZz0HenEVnruJUYk0PYTSW1/FcwsVaJw2RWqsvCd/qjefOpiiO6qxxmjJvB720Z4QmCOldGMunNnlK2um3UeoWUcgI9QBB7GtN4UfBuITsQQcV5r4Xlm05/g7k+kn0MOVeg6LcJDdrI52YcJNaY1lfGspVwHIyK7WiCpUqVAMkcRxs7bKoyTWUupjdXLynkxwPtVrr91wRLbIfU+7ewqniBGBSBLFXLiQRx+9TsQi1R6veCJCM4J5Z6DvSt0cir1q/SNZJJHxHGOJjXmGp6qdSvWmckLyRT0Fa69uWvH4IuHygfqHzGhm0O1uxiaJAT1Q4NZXtrLpnLTBxVnGP4qebwpd2/4lhJ5yc/LbZv070NGzI5SVWRxzVhgis8o3wylFxLz23rsiZGcbinREHHepyuRtyrOtgyzcKEOMjqK5ZXUWn3QdozJbsThGOAjHr9qfLGSM45VE8ST27xtjJ55o9KpHu/PaRJUDeZzB6dqAkDQyok5Iz8jd/aoraVrafyZz6eSSHp7GrWW2S6tjFL82Nj2p+HPE+nuJFaOQDBGNxzqnvLZtNuuAEi3c5jPb2p1ldS283wtycOvyOeTD/NWNxJDfW5t5+ZG3cHvS8P0O7/ABNm0Y+cDiUmldztb2icC4QLse9DvcLp8LwXP+6o9LfmHtS02SS8RZ7pPwk+RPzEdaZ77GaRaKH+OvNmx+Gh+kd/vRN9dLICz44BQF3cB8lcgA8gaAup2WPjkPIbDtS9F6iDUJXvJlt4wQmckDt71d2tkLW1RQu/Oq/RoAp+In5sc0dqN7xYt4T+I/PH0rTv4mfoUsLq5aJGJiVvUx+o9vtVg6ji4F7bkUJFEkCqoU8fQVYWsRVcnfNTkcjqR4xRAAUe9IDcGuTPjhSNS0jnCqOZpSWi2RCeN5FhiUvIx2UVpNH8PJEy3FygnuBuM/Kn296J0HRFsIviLrDTvz7/AGFX6jYZGB+UV08fHruuPl5N9RGkJ+oiuyW6yqVYnepwuelSLHW2mDL6r4fmdTJZyAsDkK2xqfRL5pVMFwCk8ezKedaPyqAvtLWaUXEXouF5N3HY0vjo9/rRaLfh1EEh9Q+UmrisLbTOjeoFZF5itbpl4t3ADn1rswqomjaVczSp7DHzStcXDTSHJY7DsKmQYGTQ1uuQDUksmBjpSAbUryO2t5J5m4UQZNefXd1dazOzAFIidh7VoNY8zWLoW0f/AC8bb4+tqtNP0JIFBcDPYVF7aeRnLDQiwBfiNWaaIoHzGtOlsqjAWneQMcqfxL5MsNNkgOYnYe3MH9KF1KxhvExdweocnXYj7Gtg8GelDTWYbbFK4iXTzO60+exJdT50APzgbr9xXYZVYc629zpZyWiGD/es1qehMpaW2QxSdU+lv8Vllx/jow5f0ERke1CzxEMWSuR3ZSUwzqUdTuDRYKyDIxmsrNN5q9q57YXeY8BWx1oaOeWzkFrPkrvwP29qt3hVjnfiHIioZbUzSLJKeIqMDblRswNzElwn4ueLmpHMGoYJJI3WKT/czhWOwNWAXyZFbhyBS1XyZrYKigvn0sOYpK/pt9Ztd2rCUAsu6SAcj2qXSLmJNNWIhVZRhieYHtTFupTbCLh9ZHCW6VEtuM4xRsfe0LK08jSYwmcgUIIWvL5Y8HgQ5OOtXEMXpIoe2DWd6ZDGWRj05iiUaEThoFwycI5AUDY2s6XjzSRl+PfPY9KtsfFT8ZB4F+UEfzRqKqijYs7Bw2ZDGSQ8Tt1NFqvCuwFdLCp7CxudQfgtV9OfVK3yr/k0SWpuUnoKRiXEUStJK5wqLuTWl0fSY9LC3N/iS+kHpjXfh9h/mp7K1ttNcw6enxF63zzN9P3PT7VbWlmImMsrGSZvmc/2HYVvhx67cnJy/LqOwxyOfMmxx42UcloqNKcqVKqYreMDVX2qVV2pAU8CgGgV0pThXcUyBXNsHGRsw5GpNGS5W8HlqeEbMemKINJHeF+OI4PUd6Wgv8UqqxqjdYf5pUBRZEacKih2VrljCjYH1MOlR3dxwL6d3Y4QdzR+nwCGIKxy53Y9zS9N2002C23jXf3ozg2p+1LnVaIzgpcNSYpYoCIrTDHU5FcIoAN4s9KheJGGHUH9KsOVcIB5jNLRsvq/hiw1JPxU4GHyumxFZO98J6tpxLWUi3cQ+k7PivT2Re2PtUbRqeRqLhK0x5LHkAvXhk8q6ieGTqsgxRiTI42Ir0a9022vUKXVukgI+pc1mL3wTanLWFxLbN0U+paxy4r9N8eb9UDKpGagkRVFF3Ph/XbLPBFHdoOsbYP7Gqua4lgbgvLWaJh0ZDWdwsbTkxqbYb4/ilk52odbuE7liD9jUqSrIQqcTseiqc1Oqfyh8L7napCATltqbb2l5LIRBZXDf9uB/NWkHh7U5seasVuveR8kfoKcwtF5MYERwo2p8AluZBHbo8rn6UGcVcQ6Fp1vg31y9w4+hPSP81cW4uBGItMsVhj/ADYxV48V+2WXPPpWQaHDbRi41mdUUb+Sh5/c9aOhluNTVYLBDZ2K7cQGGYe3aiIvDzTSibUbjjIPyDerhBBAgSNQAOQrfHGRy553JFZWUdrEI4UwO/U/ejBHjmRUQmZjhRUscbHdzVxKQAd808AdqSqByFOpk4MdK45wNqcKTDPKmSMFqdlsc6WMU4CgG8R613mK6QMVygG70qVKgKLTomml+LmGBj8JOw7n3NWytilSpQ6IU5FPFKlTI4UqVKgOEVzFKlQHMVzFKlQbhGaheENyODSpUgHZ3ibD8q7xJJ0waVKkZrQdVNQyRAjEkasOxGaVKiiBzZWZO8CA+y1LHaQIcx4H/aKVKp0e7UjWnEvokI/SojpkTn8aWRx2zgfxSpVWi2nht7S1H4USKe+N6T3Y5KKVKpt0cm0LTsx5/tU8ELybnYUqVEovQ1I1QDFPzvSpVc8S6KdilSoDuK7SpUycNKlSoBprhpUqA5SpUqA//9k="/>
          <p:cNvSpPr>
            <a:spLocks noChangeAspect="1" noChangeArrowheads="1"/>
          </p:cNvSpPr>
          <p:nvPr/>
        </p:nvSpPr>
        <p:spPr bwMode="auto">
          <a:xfrm>
            <a:off x="765175" y="4651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9" name="AutoShape 14" descr="data:image/jpeg;base64,/9j/4AAQSkZJRgABAQAAAQABAAD/2wBDAAkGBwgHBgkIBwgKCgkLDRYPDQwMDRsUFRAWIB0iIiAdHx8kKDQsJCYxJx8fLT0tMTU3Ojo6Iys/RD84QzQ5Ojf/2wBDAQoKCg0MDRoPDxo3JR8lNzc3Nzc3Nzc3Nzc3Nzc3Nzc3Nzc3Nzc3Nzc3Nzc3Nzc3Nzc3Nzc3Nzc3Nzc3Nzc3Nzf/wAARCAC4ARIDASIAAhEBAxEB/8QAGwAAAQUBAQAAAAAAAAAAAAAABAACAwUGAQf/xAA7EAACAQMCBAQEBQMCBQUAAAABAgMABBEFIRIxQVEGEyJhFDJCcSNSgZGhFbHRBzMkNEOC4VRicqLB/8QAGAEAAwEBAAAAAAAAAAAAAAAAAAECAwT/xAAgEQEBAAIDAAMBAQEAAAAAAAAAAQIRAyExEkFRYRMi/9oADAMBAAIRAxEAPwDSXEcIi4kgLntmqWe8dXKRxJEftvRwiuIN4XkU9yDXJD8RtdxqzD6wMGpUn/05USeJJZH9T+ScE969J1LH9PuAeXlt/avNvBzpYeJ4gpykylcn3r0HXVeTSblI88RQ8qcKvPbJMKPvVgMBcVXQSFdiKNiJbFKmIQDBqNjk1K3oTHWoQMnapsEPQZNddsdalWPhXibpVdc3GCVXn1p+HKlln4Bz3qDznY8yKiRGlO29WNpYs+Mig9oYVYsMEk1cWiSRxguv3FFWVnFCA5GT9uVST3MUILOR7KKaL3Wf8Z6r8Bokiwtwz3H4aEdM8z+1eWx2ZYbA1pvEN+dd1UCLe3h9KY5E9TU9vphEfy1y8ue8unbxYSY9sk2msRsKCuNNdTxgMrA7MNiK9CTTCdgo3pk2lDGGTNZTKxesazWj+LruwWO31GM3Fuu3HzYD3FbO2XT9YgFxYTgZ6qdvsRWcutCjkBwvCaq1sL/SJ/iNOkZG6gcm+4rTHk16jLi3420kF3abvH5sf5k/xXIruFzjOG6g7GhNF8YwzcNvqqeRLy4/pP8Airy7062vY+NQrZ3DKcH962mr4wu8fUCHO68qPtWEieW3PmtUB068tJOK1uWK/klGf5o61vQGCXCmF/4P2NOdFbtZEcJII3FMZ+GiRidd8B+/ehJUZCVcYNWgvi0Tqc1s9FnluLBJJlIboT1HesVa2Yur+CFiOB3HF7ivQkUIoVRgAYAFVE101574s0uWy1P4iBiIZzxf/FutehGsP4182fU4oTxNEiAhF6k0URWw3DwwgqTITyxTF/qd7J8/lx/lTmfuaNsrGZwGnUgfSoGwq3ituAAYAokPak/oTTkG4nfH5VY1Muj2sA2TP3arooQNqikAIwwo1C2qv6fZ/wDpl/elRnkRe/70qOi2YbVVGA5x70BexFIzxKCvcDcVcGMn6jTWg4hgjNBsZYnPiG0Rck+Yo2PPevXyoZSrDIPMGsRpGk2lnry38vEAR6QeSsetbhSCMjlQGB1+zistUaGEYVgHx2rkQ4EDEbmifEuJfEBAOyRjioYkk45jpQI4xLGp4IuEcbfpSt4cnLDlQmpXhB8qH5vbpQZmoXuCUQ79fah7S0knOcYGamstOeRuOUH9avbW2WMDYBaWjt0htLFUUEjAFHJHhdhhRUsYVvcVNtwnsKciN7BSRSyLmabgXstYjxLqj3VwdJ0vZeU0gP8A9c/3qw8Va/J5/wDTNLPFOww7j/p/+ai0bS47ODcZkO7MedYcmf1HTxYanyqHStJW1jXIGatTGOHkKlXA23pMMVlrTXe0CjfbFPZMiuha6BRobCSwA79KHltQRVlwg4prRjlU3FUyZi/0WG4B9OGPUUFYX2peHpQpDTWmfl/KPatg0PtQtxapIpVlyDSm8fDtmU1R2n6hZ6xAJbeQcXUdvvSuLQbrImQe9Y67sLrS5zeaYzKw+ZehFaXw74otdUUW12BHcDmjdfcV0Ycky9c2fFce4mg8yxYBSXhz8p5r9qt1Md1EA5BGNmHSmT2RA4kPEp/iq9mltDxwjK9U71qxqWaOSynRydg4IYcudegRniRT3GaxsMsdzFwSAFGGcHpWmtb2I268RwVGMVUKi5HVFLMcAVn2VJLmW44fU55nmBRt1J8Sw5hB071FwADamSL2pHI6frT8Btv3rhUgZzsKAjZggy2w96haRXXIwQar7y4aeUojHgB3NQeeYD6TnvU/JWlhge9Kg/6mPyClR8h8asl+9PALchmoUbiOOlGIQBgVRInilI3VcfejdIuGizBOTj6Cf7VEKRAPOglLrcqy6rOyb8l/am28OcZFWU2nwyNxheF+4oW8WW0tmaONnIG2N6DgHUrrgAgg+dudR6fYcpJRk86fp1mSTNPu7b71aqoApBxVVFydgKiMrTSBUOE9qj1F8Qge+9PtI1WPffi60e0xwJQDh5Csz4x8RSWajT7A/wDGSj1Nz8tf81Z6rqA0qwmuJDngHpH5j0FYzSbSW5uZL+99U0p4jnpWXLnqajbh493dF6Dpotk8yUlpnOWZjuTV8gwTQ6DAFTqaxkbW7SEDFc4dqS+9dNOxMNXma5uTXfq9qY3OkZ5pYwN64DSJoNwio2TcVIWwOdRs4PKlYIHnjUruNqyevaRwN8TbZVgc+nbBrXkgjeg7hFdSp3zU3+Kir8I+L72O/g03UFWeORuFZCcMv3716BPZrcjKjHvWBsNJsLHUhe3qXEzxnijghjJwe5P/AOVtNN8UaXduIC728x2CXC8Of15V1ceU125uTHv/AJG2umRwqPMbjI5e1HqoUbAD7UuLO4xims1asXSa5xY51EzUwyEc+VBJXP1L81A312fKMUZ/Ff8AgUSWLLiIjequ8Hw9wxfJL75pWnIBbzowVIP6VA4c8waO+LVee47GoZ76MDKJxGs+ly0FwP2P7Uqf8Y3tSpdfp7rQQEKN+ZqXzOHYbtQIkyNufT3qZHWMZY+o1qzHIT1O9SA0GspbkdqmVhjnTJOrb0ye5it4mlnkCIOZNRSzJFG8kjqqIMsx5AVkP6k2sXpunyLdDi3jPLH5j7mozz+K8MLlWhe+aZuKG1wn5nbBP6U+K4Vtm9J7E1XwMe9TH1jes5yX1reOHagwJjjB3dv4oqNigCEZXpVc+evMciaaJmCkBiR2zVTkif8ANQ67ff1jVRaxHNpanc9Hf/xRkJVQAMY5VPFZ2kYYpAiEnJA705oIByXB+9Y3du3RjZJqOK477VKrjG2KgaGP6WKmksLrtxA0oYwMMZzXePYb0GzOg9QrgnBAwadpaFM9Rl8HAP70PJMQtDyXSqck1NqvisfMANMkmC53oa3f4jkwHtU5WGI5c5PvTI3iklH4anHepEt5HGWcAe1QNexqd2wvYVMl0kmBGTRNDVER2sYGW9Z9660aLuqAEdcU1ZMLvzrhky3qp9ITocbmgdVs7a8hKyopPQ9RU8k4AquvboxgY5mpyykipjbXPDfiCXTb0aZqUpe3c8MMjHdD2PtW4Jz1rx7WWaXLYNbrwXrLato6rI2Z7c+XITzPY1rw8m+mXPx67jSFfeueWTTPM4eZpr3SqOdb7c7rQsDlWxiq/UVMqqpIBB2OafcXfmZUHA71WTSHjCjO2+ai5KmIeaN1Yhs/aoo4pZGCRoWZjgAd6seNXUCUb96uPDViTeC5Kny0U8LHqaUx2LlpUDwrq5AOYhnoXpV6BilT/wA4XyrBK+3EOlSRhmOW60LbrcQHguraWNl2PEux/WrKMLKvpIFOAxZOE7Dapo5CTThAvSmXAS1heeRgscalmJ7CmWmY8b6snnW+jxOQZjxzY6L0H60HbyCPCjbA5VkXvJNU1m4vpCcyOSvso5D9qv7ecMgB2fFcnJd5O3ix+MX0VzgZyaMivARjO9ZyG5K5BPLvRAudiV2PepmbS4tAsob5iK44HNapY7lwQ25o1bxSu4xVb2zuOhBYEE01lLKQTvQzS7exrqudsNmq2WtK+/vWsg3GcY3z3oRNfCxeZI+AflHejvENiL7S5Qm8qqSn+K83itryf8RmZSvIdFqNNJlNPQBrL3GBjHtUyuylSuWBGTjpWDt7ya1YLMTkfUetaXStejjI4wDtjNLd+2km50uZZsxkjlzoaKOa4xKyHyVO55Vy81jTExIqnu6LvQupeKbd4QluFAAwAKOhqi7m7+HY8DgY6VSalrT42nXfY74xVZNe3F254MjP1GuLpAdckZY7kmgdTwRa6tNJmPOSTtg5ra6XG0VqrTMONtzWD0exaHV0X6B6j+lbrzCQFHP+1PUlTbbBvm5POl5/PFCBj8ufvTwvEuxP7UWs9Ibu8IyF3PTFBFmzmVsuwyR2qW6KWqZHrlPIUIAY42kmP4h3OayrXGBdXmAhOB7Uz/T3UWt/ED25P4dxGQR7jcGgtVmLIx6GueAYGufEHn49EMbHPudhWvFNdsuazWnq0s43waGaQtzO1NJwajkkVN2OK6NuXRNnP9qmgtpZ3CxxszHritLoWm262yXDcMzSAEEjYVcqgXkAPsKqYpuSj03QEjIkuyHb8nQVeKioAFUADkBTqVXJpG3MUq7SpgxkV14WAIPQ1Q6joroxmsDjqY/8Voa5S0GKM0kR4JF4WHQ1lf8AUnU5YNFS1ib8S6fh2/KNzWt8X3yQ3kaQgZXJk96wPjaP44WVxASypxAjoKi1eLE2l01q/wCLGQOpFX9vdLOgaNh7Gq8xOB6kBFKK2Ifig9Ddgdqxyw26Mc79ryKbiGGPq796ISZccJ51Vpx8pFwwHSiIJELBZSVPesbi3xyWYEq+qE8S9RUqXo2Dpg9cVBGJEAeFwyntSYiXLEhD70RV0slZZF2bY8qSngYAk46nFVUEhR+EFh96Je+eJsgBl65q9ouO/F3BwSp6WqgvrBLW6bhX8OTcY6HrU0eqQtkxDy2HSpBKt/A8bsAeh7Gi2WdCY2VS3Onxy5HCKr20ZVOVBB9quo2YEq/zKcGntjFZW2NNKaLT0RCM7nnmhxYqJThQKsb+6trMA3MqJxcgaEguobhi8Eiupo7PcTxWqr0oxVVUpkGCOW9NlLcQRebHApbtK9CdKthLNJNjbkDV2IVROJSCT/FBBVtbRUX5sb4qAXjRpkk5J2Fa9ROrVjjyxxyrhSKhmuhGno5YoJria8IUkn37VOYCSBsVX5ieVK9jSOIEgzy7knYGg7hjKxY8uVSz3DSNwqOFeQwaiY7hcY2qLD3pT6snEEj5cR3PYCtd4as4NI04SzlIpJ8H1HBx0FZm9miguhJwebIi+lD8oPc96zetX97d3YnuJ2Z1OV7L9h0rfCzWnPnu16+bnjBMe9VAaeTUpEmclRgpnoKj8JavHq+mgkgTx+mRferG5ThuInx/7Sa010xvrb+EbkSWLW55xHb7GtBWH8LT+RqCqT6ZBwmtsM9a1xvTK+nUq5XaoipUqVAKo55VhheRzhUBJqSqPxZcmDTDGpw0x4f060Bh9SmN5cyzNkl2J3oG3gcs2VynIg9aOWMucUQI8AAVk02zc2kgTl4scB34D0pw01TzjUHritH5IY1yWJIkLHGaNHMmbv7eOGAAAcZO1VJw6gqdjRet3nAJrpj6UU8Huazeh3LIxjmORI3Fk9CedZZzbfjul3HI8LcSE46jvUpLEiaN+LHRuYqPhDZXkelKNnjbGwPY9ayb+j7e6ilGLnJccj2qebyni9BJ6b1RXD4kbIxmp7a6IADbgbZo2qSB7lZIHyG9BOBRVpOVYBuvY86kuYBd27xLzIyD71V2NwWLxuOGaM4cGlIL+NJdRBohcxbsB6x3HehZJGKErsTT7G6AHC52OxzULqI7gpn0Mcr/AIpZHFDd6ZJc3JaVyw998UXb6SsHDwEgnnV0kajcjNI4BPYUvldD4ydoFjKR5JovTrbLfEzdPlB/vUGPOmC78A3P+Klu7vgURpggc8GnjPule3L28jVyvCW7YqrWb4m6KBjkcxnOKjvJZncW1ovFcScuyjuas7LT4tKtcMeKU7u55sarXSd6vSWIpGAByHPFclvWkyucKBQ8spYE5UA0KZMtwryqdr6WMSCSHiBx2pgUIMnc9SaijlwmFyMVHLMViY8+IYFG01WznjkeQ8yao9TUZOKvpRtVRqERbkKvG6rPKdBvDWryaLq0c4J8lyFlXuvevYpgtzaCWEghgGBFeISRY2Neg/6c65xxHS7pssgzHk817V0SuXKNjYSlHR1JBBBFejwyCSJHG4YZrzYxmCUj6SfSfatt4an83TlGclGK1eLOrelSpVaSpUqVAKst40f/AJaPPckVqayfiWMzatGD8qRg0qFPbwYXiI3NSeUe1EhQDipRGMZxSMKkQjXiaqTW7o48uM7tz+1XGoTiNTvjHOsN4k1A2ts7g/jSbIOoqMq0wjNeI7wT3QtIT+HF83u1QQxjgAFCwR5fJyfc9asokrHKunGDLe4OAr7leveiA/Hz3NCBDzGxFSLhmAJKt/eoazpMQHOOtQvIYTh1PBn5h0p7yNCOKReNOpHMVMixyrksGR+X2pDaSyn8uQcTZU7gina1pxmA1CxwLhB60H/UXt96GmsptJkRJyohnHFGOLLJ7EdM1PaXxgkAkPpJ2onQ3tW294JXHA2A3PPQ9quELTW3qILruDiqjWbX4a4a9tt4nOZVXp7ii9NuUIXDcxsT1ov6cv0OinygPI9RUU85ZhGgy7HAAqC7fyJCV+R9xS04gk3Tnfkn2paV/Bs5+EtCoJ4zuT71TzXTROGBLsx9KdWNS6hfqTgb55L+Y1LZ2PwifF3f++w2H5R2oiR2m240+3M8+Gupd2OOXtQ+oXqxRPcXT4jXehp7pizS3MgVEGefSqSWSTXLhc8S2sbelTtk9zVQr14sLRrq/YXFwjRQH/bUjAPvnrR8hSFQSNzsqjmatLe7t2jSFQFtoE4WjY4xjmfeqRCHuJJ2yoYny158K9Kjeyxoj1Y4pDv0UVzGTk79Kbktv+1TqmxoUFdOwoeaDiG9WDJQ87LGhLZz0HenEVnruJUYk0PYTSW1/FcwsVaJw2RWqsvCd/qjefOpiiO6qxxmjJvB720Z4QmCOldGMunNnlK2um3UeoWUcgI9QBB7GtN4UfBuITsQQcV5r4Xlm05/g7k+kn0MOVeg6LcJDdrI52YcJNaY1lfGspVwHIyK7WiCpUqVAMkcRxs7bKoyTWUupjdXLynkxwPtVrr91wRLbIfU+7ewqniBGBSBLFXLiQRx+9TsQi1R6veCJCM4J5Z6DvSt0cir1q/SNZJJHxHGOJjXmGp6qdSvWmckLyRT0Fa69uWvH4IuHygfqHzGhm0O1uxiaJAT1Q4NZXtrLpnLTBxVnGP4qebwpd2/4lhJ5yc/LbZv070NGzI5SVWRxzVhgis8o3wylFxLz23rsiZGcbinREHHepyuRtyrOtgyzcKEOMjqK5ZXUWn3QdozJbsThGOAjHr9qfLGSM45VE8ST27xtjJ55o9KpHu/PaRJUDeZzB6dqAkDQyok5Iz8jd/aoraVrafyZz6eSSHp7GrWW2S6tjFL82Nj2p+HPE+nuJFaOQDBGNxzqnvLZtNuuAEi3c5jPb2p1ldS283wtycOvyOeTD/NWNxJDfW5t5+ZG3cHvS8P0O7/ABNm0Y+cDiUmldztb2icC4QLse9DvcLp8LwXP+6o9LfmHtS02SS8RZ7pPwk+RPzEdaZ77GaRaKH+OvNmx+Gh+kd/vRN9dLICz44BQF3cB8lcgA8gaAup2WPjkPIbDtS9F6iDUJXvJlt4wQmckDt71d2tkLW1RQu/Oq/RoAp+In5sc0dqN7xYt4T+I/PH0rTv4mfoUsLq5aJGJiVvUx+o9vtVg6ji4F7bkUJFEkCqoU8fQVYWsRVcnfNTkcjqR4xRAAUe9IDcGuTPjhSNS0jnCqOZpSWi2RCeN5FhiUvIx2UVpNH8PJEy3FygnuBuM/Kn296J0HRFsIviLrDTvz7/AGFX6jYZGB+UV08fHruuPl5N9RGkJ+oiuyW6yqVYnepwuelSLHW2mDL6r4fmdTJZyAsDkK2xqfRL5pVMFwCk8ezKedaPyqAvtLWaUXEXouF5N3HY0vjo9/rRaLfh1EEh9Q+UmrisLbTOjeoFZF5itbpl4t3ADn1rswqomjaVczSp7DHzStcXDTSHJY7DsKmQYGTQ1uuQDUksmBjpSAbUryO2t5J5m4UQZNefXd1dazOzAFIidh7VoNY8zWLoW0f/AC8bb4+tqtNP0JIFBcDPYVF7aeRnLDQiwBfiNWaaIoHzGtOlsqjAWneQMcqfxL5MsNNkgOYnYe3MH9KF1KxhvExdweocnXYj7Gtg8GelDTWYbbFK4iXTzO60+exJdT50APzgbr9xXYZVYc629zpZyWiGD/es1qehMpaW2QxSdU+lv8Vllx/jow5f0ERke1CzxEMWSuR3ZSUwzqUdTuDRYKyDIxmsrNN5q9q57YXeY8BWx1oaOeWzkFrPkrvwP29qt3hVjnfiHIioZbUzSLJKeIqMDblRswNzElwn4ueLmpHMGoYJJI3WKT/czhWOwNWAXyZFbhyBS1XyZrYKigvn0sOYpK/pt9Ztd2rCUAsu6SAcj2qXSLmJNNWIhVZRhieYHtTFupTbCLh9ZHCW6VEtuM4xRsfe0LK08jSYwmcgUIIWvL5Y8HgQ5OOtXEMXpIoe2DWd6ZDGWRj05iiUaEThoFwycI5AUDY2s6XjzSRl+PfPY9KtsfFT8ZB4F+UEfzRqKqijYs7Bw2ZDGSQ8Tt1NFqvCuwFdLCp7CxudQfgtV9OfVK3yr/k0SWpuUnoKRiXEUStJK5wqLuTWl0fSY9LC3N/iS+kHpjXfh9h/mp7K1ttNcw6enxF63zzN9P3PT7VbWlmImMsrGSZvmc/2HYVvhx67cnJy/LqOwxyOfMmxx42UcloqNKcqVKqYreMDVX2qVV2pAU8CgGgV0pThXcUyBXNsHGRsw5GpNGS5W8HlqeEbMemKINJHeF+OI4PUd6Wgv8UqqxqjdYf5pUBRZEacKih2VrljCjYH1MOlR3dxwL6d3Y4QdzR+nwCGIKxy53Y9zS9N2002C23jXf3ozg2p+1LnVaIzgpcNSYpYoCIrTDHU5FcIoAN4s9KheJGGHUH9KsOVcIB5jNLRsvq/hiw1JPxU4GHyumxFZO98J6tpxLWUi3cQ+k7PivT2Re2PtUbRqeRqLhK0x5LHkAvXhk8q6ieGTqsgxRiTI42Ir0a9022vUKXVukgI+pc1mL3wTanLWFxLbN0U+paxy4r9N8eb9UDKpGagkRVFF3Ph/XbLPBFHdoOsbYP7Gqua4lgbgvLWaJh0ZDWdwsbTkxqbYb4/ilk52odbuE7liD9jUqSrIQqcTseiqc1Oqfyh8L7napCATltqbb2l5LIRBZXDf9uB/NWkHh7U5seasVuveR8kfoKcwtF5MYERwo2p8AluZBHbo8rn6UGcVcQ6Fp1vg31y9w4+hPSP81cW4uBGItMsVhj/ADYxV48V+2WXPPpWQaHDbRi41mdUUb+Sh5/c9aOhluNTVYLBDZ2K7cQGGYe3aiIvDzTSibUbjjIPyDerhBBAgSNQAOQrfHGRy553JFZWUdrEI4UwO/U/ejBHjmRUQmZjhRUscbHdzVxKQAd808AdqSqByFOpk4MdK45wNqcKTDPKmSMFqdlsc6WMU4CgG8R613mK6QMVygG70qVKgKLTomml+LmGBj8JOw7n3NWytilSpQ6IU5FPFKlTI4UqVKgOEVzFKlQHMVzFKlQbhGaheENyODSpUgHZ3ibD8q7xJJ0waVKkZrQdVNQyRAjEkasOxGaVKiiBzZWZO8CA+y1LHaQIcx4H/aKVKp0e7UjWnEvokI/SojpkTn8aWRx2zgfxSpVWi2nht7S1H4USKe+N6T3Y5KKVKpt0cm0LTsx5/tU8ELybnYUqVEovQ1I1QDFPzvSpVc8S6KdilSoDuK7SpUycNKlSoBprhpUqA5SpUqA//9k="/>
          <p:cNvSpPr>
            <a:spLocks noChangeAspect="1" noChangeArrowheads="1"/>
          </p:cNvSpPr>
          <p:nvPr/>
        </p:nvSpPr>
        <p:spPr bwMode="auto">
          <a:xfrm>
            <a:off x="917575" y="6175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0" name="AutoShape 16" descr="data:image/jpeg;base64,/9j/4AAQSkZJRgABAQAAAQABAAD/2wCEAAkGBxQTEhQUExQWFRUXGBwXFxgXFx8YGBwgHBgcHB0YHBgZHSggHxolHBgaIjEiJSkrLi4uHB8zODMsNygtLisBCgoKDg0OGhAQGywkICY0LDQtLywsLCwsNC4sLCwsLCwsLCwsLCwsLCwsLCwsLCwsLCwsLCwsLCwsLCwsLCwsLP/AABEIAOQA3QMBIgACEQEDEQH/xAAcAAACAgMBAQAAAAAAAAAAAAAABgUHAQMEAgj/xABQEAACAQMCAwQHAwgFCQUJAAABAgMABBEFIQYSMRNBUXEHImGBkaGxFDLBFSNCUnKS0fAkQ4KywhYzNERTYqLS4TVzg6PxF0VUdJOks7TD/8QAGwEAAgMBAQEAAAAAAAAAAAAAAAMBBAUCBgf/xAAxEQACAgEDAQcCBQQDAAAAAAAAAQIDEQQSITEFExRBUWGRFSJCcaGx8BYjMtEGUsH/2gAMAwEAAhEDEQA/ALxooooAKKKKACiiigAooooAKKKKACiiigAooooAKKKKACiiigBT9J+ovBptw0TFZDyRowOCDJIqZBG4IDHcVDab6MSEXttS1B3wMlbhkXONwBuQPfXd6WFzawDuN5bAj/xRTsKAEseji3OOa4vnx+tdyfgaVOObbT9N5Fk/KTlxlezuZOXrjd2fAbqcVb5FV/6b4c6W5/Ulib/zAv8AiqCYrLwVwNZXokF9ju59UkXbx5UU7++tc+okg4t5dgT62pzsNhnuUeHjXPHJ7KJmwj+HI30NZy1k3LHB7KX/AB/TxrcsvOPb/RZXCfBlrdWlvck3SNLGHKi7lIBPXB5s4qY/9nsI+7dX6+V5J9CcV3+jpcaXY/8Ay8XzQGmOtI8YV7qmgS2T288d9dyItxEksU0vOjLI4j8BjBcHfNWAtQPHI/och8Gib4ToSfcBU+KgDAavVeCcVqlvEUZZ1A9pqcEpN9Dorw7gdaiH4nth/WZ8gT+Fcc3GEHQK7f2QB8zXSg2OjpbpdIv4GUGjNKbcZDuhOPa2PoDWg8ZP/sgP7RP+Gp7uQ1aC9/hHLNBaks8XS7kRpjzNZHFcx/q0+Jqe6kT9Pv8AT9Rz56Oak5uI5+5EHuJ/GvJ4huP1Y/3T/GjupB9Pu9vkc+ajmpOGv3O3qp+6f41j/KG48E/dP8aO6kR4C32+Ry5qOakx+Irkfop8D/GheIrg90fwP8aO6kT4C72+Rz5q9UpW2vzcwBVCO/GQfxqa/K696n5fxqHCQmemsg+USdFc9veK+SO6t4NcCWmuGKvpEXMFuO77baZ8vtCU0A0t8f8A+jRkDJF1aH/7uKkPjfjG/TULi1hkSCNFQqwjDueZAScscDckdO6olJRWWd1VTtmoQWWy4ealL0rx82k3gxnEfN+6ynPyqobvUr989pqNzv8AqHsx/wAGKiZrOSTIluriRT1DSswPnkmq71dXqasOwda/wr5N9q2VU+IH0r3qB/NSfsN9DWVXGAOgGBW4gMMEbVlbluye7lVJ07H1xj9CxeBfSJp0Wn2sctyiSRxKjKQ2QVGO4eypaX0r6Uoz9qB9ixuT8AtVpbYEYUKoAJIwo3zj+H1redSlUABiAOg7vhWl4yPoeN/p61v/ADRYWo8UQahpdzLbMWX/ADPrDlIYsqjIPTPMD76eFqmeGpeaw1UgHe7ifHtYwkge/Pyq5hVtPKyYFkHCTi/I5NQslmTkfOPYcVBScIIc+ufeN/rTRiiu1JrodV32V/4vAh6jwyIQDzEgnw6ee9cK2Sjx391WJcRBgQRsaU54WUlcdD8qfXPPU1NNrZzWJPki+wXwNc88SxgliqjplmAHxNSrI3hikX0wW39FtyRkfaFDe9Hx7utdTlhZLE9Q4rKJmDVYGLYlTKdfWGPcScVKWkkcgDJysO4ruD7warDSNJt2YBoUOTgZHf3d/jTL6NoDFe6jbLsqlZVUdBzdQO7GGUe6q1GqVnGBusjbp5RVmMP0Y7iEdcUdnvscDwBxXW6PjpXKJRzbEe3Bz9KuFVWZ8zqt4sgkknG9eFc52FV3H6XnLmGDT+0OSB+dPMcd/KE26eNTdh6SpAD9o0m5TAJzF+c2AySQwWkO6KeGU3qVl8DXLISN/oKza6czj1VHn0rj0fVFuYUuEVlWUcyq4HMN/Ya2a9xT9gtHm7My+uqKoPKMucDLYOB7cHuruTxHKGTtcYZiSsegkd4x866Y9MjGecj2ZOPjVccW8Qas1rcMfs1ugjPMqF5JcHY4cgKDjO4FLnCXCVpcW0MjxtI7KC5aRzvnB2BA61Qu1ka47pPj2Ef3pvDeC97V4t1jKHG5CkHHniutRVP6boMOn6jYzWy9msrtbSgEkHtIiyfeJx66fSreqarY2wU4lWcXGWGLXpCIFqmen2q0z5faoqrj0q2/JqyMP6y2HxWRhv7iKsT0kD+heVxa/wD7UVJHpxj7O4srgj1eWWJjgnuDKNh50Wx3QaLPZ9ir1MJvomKrgGtUiVwJqasfVWVj3BY2J+AFedQvZo0Lm1uAgxl3jZFGTgbkd5rJ7ix+R7yXamkh1sX7nZ316XbvrTEc4PTYHHmK3SMApPhk0nHODQc04bvI7hL4GtLTb7++pHg7gu9vrZLgXMUSPzcqmLnbCsVzsQO6ps+iS6YktfxjP6tv/F6u+Emec/qDSpvhkZwfcDsNUTr+fs22/wB6RQf7tXkKqluCU0uzuXMzTSTy26livKP9Ij5V5QSM5J39tWsK0YrCSPH3zU7JSXm2ZqtfSvqt3FPZRW1w0AmE3OVVSSUVCo9Ye09Ksqq39Ly4fTn6YuHX2etC3/LTa0nNJiJtqLaEKTXdTHW+uD5CMf4a4ptZ1Ene+nGfELn5AVLHAYk+GME1H6hOD3eW9ei8DR6GKtbd6krwr6QEt0mttRmd2Vg8UrKzkhhlkOMkAHp3YOK8ekfjGwudPMUMjtL2iOmYnRdm3wWGPuk1E8JMBqcYIX89EyDIB9ZPX2JGxwpG3jimP0t2WdNBAGUmRvDrldh5tXl9Zf3Op8Pjh+Z6HTylOlSyKdmxxnPTBrrvLcy6mn52WLtrUMTFIYySuxBI6jC9PKorRJedFPswfpXXxbdtbTWFwFDYjcYzjPiM4ONnqlo+LWmet7bcZ6Ouz8hlbhCJlPO0j9M9pK7Z/wCL+d6gLW0Wx1e2WEckcy8pGdsnmBXc77hD76YorjWXQFNMwCMgtKoOD4gkHpUDxXZagsllPdWa26xzoOdZVbdnU4IDEj7tbM51tfb1PKqaysGrS7XsdekQDbmdx7OePmz/AMRFWjHFzjAJBIK/EY/Gk7ULMJr9o2NpYDk92VEin5BasVUG2OgOfmK832plXx/nmWq+Ny9yK9GMSyaTbtg5RShB8Y2Kn6Vzelu6SLSJcgczvGqdNm5gwO/gFPSkz0b8O/abV3ee5UdrIqrFO0ajcE+qDjJJNQWsJJLosrGVpVtdRdAzsWYo0YAOT/vEfGtxTysFSW5R58xlT0jWk0TRslyxdOVyIgwJZcN0buJ64qH4Q4xitLWKKaG6505hzJECpy5I+8ynbPhVjW8Q5VKbBlUju6jOdvOt6wv1z7Mc3z86VPSQmtslwZ8u1JqWcCHxJ6QbSWODk+0LIlxDL68QQARvltw53waubQOIILyIT2788ZYrnBUgjqCGANQVhaBm9fBwM4YZ+tR3ouiKyapA26peM6eAEi8wA92PjXVdKqjtj0GVajvuWTvpII+wSEnHLJbsfJbqJvwplZA3UZpa9I6j7A/MMgyW4PkbmIE+4E0ziuhoBaQ/TgpOj3GO5oifLtVp+pH9Ms4XSLrPVgiAe1pFH/WgClrCTmRT4qPpXaiZDeRqFttThRECyZ9Rc7HY4GR07jXVHrIxgB2z4IT+FYzpnvfB9Fhr9P4aKc1nHr7F2ehps6RbeztB/wCa9O9IXoWR10xBIjxntZSAy8uxfIIH6u58Kfc1sI+eS6sW+N15ktkPR7y3B/syc/1QUxrSxxiczaYuet6CRnry287dPMA+eKZxUnJ6qt/Ta+Ley8TexAHw9R6sikn0o6S11bxwi3nnHaB/zDxoylQcZMvceYjI3FTF4aZDWVgq+/iZTuR3bZqIlmycYppPBDgDm0q5kJ75NSXP/AK1twbj/wB0Eb/pak+Pkua1/qi6KJQj2ZJ9GKWo3Jt3t51+9DKrnfu7x7wMVN8d+kC0ubSW3hSVi5RldlCqOWQMdubJ2BHTvqSj4SC9dJtTn9e9nb6ivb8OhDk6Xpy56Bpp3+XLg1l6qMdRarGuUaen01tcNiTZX/D+qxRxjtGA9Y7b58c7DpvXRxnxBDcraqgJ7IsGGNiDy9M9c4NPq6WR0sdK8jA5+ZP4V5XSpD/qejr52zt+NIjp8SckjVtt1dlEaZR4XyW8msW4UEzxAY/2i/xpH9MOsW76XOI54mkVomUK6sciVe4HwzSpqenPBDJM9vonKi5ObeQH2AAg5JOABtURwPwipH2q4ReZiXSPlwqgnIPL08h0Ax7ovtjTHdIz69NZOe3B33dxe39xb3dpa9kkCOqPcMFD8w7kG+OuMZzkVOHTdcK7XVoG/VEZx+9yZz7qYbGPJydz7e6pVV6eysmWrdktzii3PTKPGWVpoGm6xp0LxJbw3EbFnASTDhj1IzjPliojhaBW0XVLGT1blH7cQt6shCKhJ5TjOOQ1d0PxpF9LPBf2qLt4VH2iIE+2Re9c+I6jzI76u06nc8SKtlfoTXDsna2lvIvLloYyRkf7MbV3rIBsQvuxVKcJtam0HNpH2qQMyNMJiisT6wBGdmwR07vOsXNlGfuaIiftXczfSQVpq31Rn/TpT5in8F3QXGDkj2bVH8GScuq6nGD6rJbzY8CY+Q/3RVMJpUzH1dORfYLmQf3pq92uiXY5nitWDEdRdlSAO774JHszUTluXQdVoLa8vD+C8PS1G7abKI0ZyHiYhckgLMjE8oGSAF7vPuoT0p6Vgf0xP3JP+SuzgAAWMHMzlyuZO1kMjhz94czE7A9B4YqdFnF/s0/dH8KUS1h4Yoy+lrSh0uS37MUjfRK49S9JWlXEbxv2sqMpDL9mkOx2716+2n5bRB0RR/ZH8K2LEB0FAFZaTxvp0ESw21nduiDlAS1Zj7yxySTvk1KQcflh+b0rUfYDAqD5vT1y0BaAEk8W3zbx6Pcn9uWKP6mvDa9rDfc0uNP+8u1PxCCnrlo5aAK60zh7Ubm9gu9QeGNLcsYoICxyzDlJdjt09p8Nt82KKMUUAZrBrNeJTgE+FACdq3pO02BzGZ+0cEgrCjSEY67qOXbHj41H6Txpb6nI626yr2QHMZAFzzE4AAY/q99UzoqerG2AC+WJHX1luepH+7Td6JH5L66Q9WjVh7eWQ5x5c4ornmeC1XW4NS9SW1jUdTe9uYLVrdY4ezGZE9bMkYbuBzvmtnCFxczPdwXrxvJbNGQyqFGJEJ22G3TqK5fSPbXlldNf27RmO67K3KtliG5SAxXGNuXY57ztXD6PftE8t3czuOdiIJFC8ozEAAdvAbe80yMpb+vAUSsd3Xgentl6A+e9YFuOvWvKHfrXdbWpJAzjPj/Pvp7fBrTs2dWV9xqvb3lpZ78n+kSjuIUnlHlkN8abIlHSkbTLa4h1eYXzZlMR7E7crJz5HJjbAGduo3pp1m5ZLeZ4zh1jcoQM+sFJB+Nec7Sm53xiRpZZhKz+cG/VNdis+RpebDuIxyjO57z7AN6lJteiinggct2k5YR4XI9Xrk93spc0sx31pA8yrJlVZgVBHMNifiDTINPhkkhkdA0kRJjbvXm2Pf8AWq8NkHtkumc/+C7lKS3LzJ+BMbisE75JpUutYlXVoLcP+ae2d2TA+8GOGz17sUy06S2pFRctlOQW32TVbqzTaKXE6D9U45gB7AGYeQHhWvU7qc3jQRyhFRFLNyhjzEE9/Q4B+FSGso02vsVXlW3jVWPNnmBjONu7eTp7Kj9OPNcXsvd2zp47QwS9D7h8a13Y40p+YyNso0bU8cs8WM08c0bSzl4jKImUoqn1xJytn2Mg+NN1sQR7vCofiuzBtrgjrGpkQ56GGVPwY/Gu/S5OaNW6ZAOM+IFM0lrmnku9nWOSkm8ldS2TS310C7KFMjYDEE8sbMo2Pdyj3VbvCKLaaqlvEXEVxaF+RpGcc6NnmHOSRlSe/uqsBo017qMg08SZzyzOwARMgox67rjm9p3xTfoVvcabqQn1TtZFJNtFc+qYQH+6So9ZM9M92T160qUZOzOeDEua3S/MvIVmvKGvVMEhRRRQAUUUUAFYNZrBoAzWq4TmUjxBHxGK20nekjiWazjgW3VWnuZlhj5wSi56sQP5+FAFBoJLWRbeaCXtEDqAq5LY7deZR1K5Y7+w0y+jlpJNQWXsZUiML+uykKQzKQQ3Q5Ip30rhu/k1Q3eoC3CpbtCjQk4JYkDZtweVm6+I9tK0zX2mLaRyz2kkKyLB2cRzKUZz+cPNvsdvAEiohFKW4sQt5Sl0JrQuHfyle3ctzcTlLa7URwB/zWFUFcodvh7fGuf0gcKx2Fxb31oXR5rtY5VzmM9rzFjg7jO4x032xgV2aDq8lrfarFFbmb8+rk9qsYGYxsebfJ9g+FeeN9ca60+R5I+xktL2DmHPzgZKENzYHdL8jU5W4SpLfwRvpSDLY8yMVPaIPVJB7xg493wrmv8AhlLK502eJpP9LjjkLuW++QAdzsPvDbxqe9IOmyTWLCFDI4eN+RdyQrjOMeyk5OJLvVXt7e3tghSZJiQ+RiNt2PMBgAkeJ7t6i7fvjt6eZc1Ek5PPtgsnj/QDdxBoCPtduTJAR3n9KI+xgMeePbSzomqJdwnblYZSWM7Mjd4IO+Ov8g03x3WXZQCNz9Tn3VAcWcLD19QtpUtZ4xmbtNoZV6+v4N3c344NJ1mkVscrqug+Enp+fJ9RL0PV20yR4LhW+zli0cgBYLk9MDflPXbfrTr/AJZ2Mac7XKEdQFYOx8lXf40q6dxnZ3K8lyFjboQ/rRn9l/44qe03hqxBEkdvE3eG++PMZJFZlm1SzbFp+3RnccuOK5LHv1Rs4MhlurqXUpkMYdBFbRk7iPOSx9pO/vPdinxRjrsANyegHifZUBLxDb26lpZ41UbEFgWzjoFHrE+wClvUtWk1JuQia2sP0sryTXO/3R+rF4nv+j6q5XyzjCK7TT2Q5ZwcLMZ7m9vBjlmnKxnuKJkKfgB8KW79rjTxJ29ueSWaZkkDDDdpE67DOQfWB37s7Zp8uJktbeSRIgqRIWVF2AAHqrnrucZPXrUFBJNrMVqbl7CC3jm7QqZSJmAJVlKk7BgO/Hca1bIRUVFnWq/twjDz/wBnG/F8E8U2UmCslyp/NFt5RGYxlcrklT3+Bqa4ehPYwq4KuEUMDsQcDqD9Ka5ruO2uJ5re508xzCMtHJMIyDGnIOVkyMFeXqvd8IK2veeeUMqrJHJh1VuddwHUq+BzAqwIOKKIRi3jzO+zbMSkm/I0+hzVbeBbmOSRFllu5MAnBwoGM+AyWxn201ekbU7KSwuoJLiHmaJuRecFudRzJhQc55gKo7Ro1cyZCse1Y7gE/e7wRTR+UEgUZSKNSCDjlU4PXCgZJ9gqs78S24Ovpu6tW7lzyXTwXfdvY2sp6vDGT58oz881N0k+huXm0i13J5e0Xf2SuB19mKdqeZAUUUUAFFFFABWDWawaAM0jelOH1LCQf1eoW59zMVP1FPBqtPS1xPafZJI0uYjcQzRSCMMOfmjkUlceOM0AR/pqYPc6ZbtnkkkkLAErkeoOoI/WqD4h4dtra1jMMCK5uYF58Etu4P3mJ2OK98XcVaVqYgl+1T208OSmIC5GSpIIUEHBUYIaoDUboyz2xjbU7pUuIndpYiI+VWz6kSKTz9ce/alzhJzUk+EOjYlBxx1HXSkH5V1YkjHax9TttH/1ri4qQNZa4oI2NrICCD0EYzkfsVwxRy/a76c6NNeJcSh4jNEY8Lg5BDr358O6veox6k8M9vbaJDaR3C8kh5lUnHQ5LKuR5V0o4lkrqGJbjxxvxNcxW1mbWQxdtgFgBk5UEAEg4GT3VGQ8E4VeW4kSXmYl0OMhyAwOCNtvHxrt4qs7uSytomtkga27Ng73lvglE5Tt2md+vwpff0gXDMEW3iMhPKvKS+ST0AXqc+BqzGUG/uLM5xlLOCw/RP61m8btzGGeWJmbpgHmzk93rVHcb65bXt1aWUc3bQcztcrExGSqeovMMA4OTtt8K88K+je8kt2jvLp7eGRzI1vDy8xLYyZHwR3D1fWG1dc3oltUyYJZ45F3STmBwR0OMDI8Rt1pTnlYIc5NbRFfh9LNm7aD7VAxyHXIljx+sgIyMHqPD3V0x6Vp8kTSxXEkMSkBuWUrgtnClXyckA7DPSpufVbizfs9RT1TslzGMxt3ZYD7rfzjG9QEk6R6zBjkaGSSGQgcrK2zBT4dTmq86dzym0TC7asNJkRdcNxyPANM+0XBJIduyZQpyvKwbkUAddydsVb1pPI+n2csmXdU7N3J5iWRipJPefV699Teocb29t6pbtJDusMS9pIfD1V+75tgUlcOwayLIxRRWqr2jsqTFu1Id2fGVPKNzjc1Yh9nVnVF2yxTwd3EsPa6feEdVgdj7hnb4VG8BwG1hVVtZp1nhhuEaOIOOZk5ZFLsQqkFV2J764G4h1RHayuobK1EqOpNwGSKQYwVEqsVzg9x+eK2cN2GpWihINV04RAnljadZEGTnA5lyBnwNRfGNqw+hOov7yzchru4rt4pFj0tlZkYAyPAu5BA2Dk99L9zZtb38sR3PYWzNjcZWLs2+PIK6Z+JtQwVbV9Ij7so3Ow9xBHyqDivXR3kfVrOeWQrzP2E0zeoCAoEaYCjJ7huTS6aoVPgnT3uNqk1k7PRDoFpdNfQ3MKSPFNzKTkMASykAqQcZXp0q0o+GrK2VnitoUKqWyIxzbDPUjNUfFbqtxJcRao8UshJcwWVwAc9diBnffzrffr220usX7gjDAWkwU/2ecD4iu8IU4zfRMtz0QpjSbU7ZYO5x4vK7H60481UZoWvNawpBFqFykUYwo/JgbGST1OSdz3+Nd78ZORj8rXI9o0sZ/u0HDrmvJlyBq9Ug8CcTxvzq97NcN15p7cW6gdMLhBk+OSaeopQwyCCPEUYOXFrqjZRRRQQFYNZrBoAw1Ujr8d6t3cH7Sg9c4/ocBOO7LMpYkDAyetXZNnlOOuNqr+507nkZnJLE+ttiu4Rz1L+grqlJ94soSBfagRgXso/ZihTH7qV6NzqDDBvrr24ZV+YWm2ezjUdCT7hWjIx6qY7tz76aqkbMaNL5V/uJlzYTH/OXN3Jn9a4fHlgGtDaHER66Fv2pZW+r4pj1Y7eRz/PvqA1bURDGXfyVe9iegFQ4RRa8PpYw3yglgjNW02zgTnaFcnZVBbLHwHrE49tdnAmldm5mKhZG+7jP5sbbLnv8T7q0aVYs7iecZc/dXujHgPbTHbzBDn5dPZSm03wea1d8LJfZHC8sFkWtxhV8h7e6u2LB6dO+q9Xi/FyLbl9Zo+0B7upGD8CabtB1LOCTv0agqZO+7tUkUqyhkOxUjIOfEHaqA4n4cijvpY4W7NPtMUIUNkqHiEhIzk7MNj3V9LRFH6Y8q+eeKUI1G4Y7hb+DJ84z8t6hg2OGh6VFCnJEnL4nbmYjqWbGST/AOmKYbjVxY2Utw6swjwVAx3kL34GMn61z6VArDmO+/T6edefSco/I915J/8AkWoQHQ4i1GPsb2JH2JUjYqSuMr4MAflSD/kitjOsF1DG0bsRb3PIOV/CN+5ZcdM9cHGacLKXlKkZyMY8vOm67sIruBoJl5kYbdxBHRlPcwO4PdXS4eRlVjrkpIrx9PiiXAhQHp9wDHy861CH1c9PlUikcsM32O79ZyCYJsbTqOue4TKPvL34yK3XVod9sD29PdViO18o9LpdRXOOYogZ1GwHv/n4VqROlSAtPZW+KHfYbeXSp2o0e8ikRiRknYVuELD+f4VItaHOwI+le4dMdt8ADz+dGELlqIoi9x7RT9wDIxWTf1cjHzqP0fhrmYdoMr342+dOunWEcK8sa8o60uySxgxO0tZXOHdxXJ1Cs0UUgwgrBrNYNAAaWtZsW5yRsDvTNXh1rqLwxlVrrllFdXcRG53xt7BXBKRg47vPwpn1a0kBIwGz0IH870sXYYbDpnferUXk9FprVNIh9UvEhjZ5G2A3z3+wUm6ZaSXMn2mUEIv+aU/3sfP+RXdxRmW8gt3/AM0FMvL3M24x5D+NM+mWBkwRsB49PdSLJc4M/tDVSnN1rohdvbO+aTFusfJtgtuxzjux4k9KYm4E1mVBzXFoud/uesP7XJTfptukWB1JGCT7fp7qZtKkVUC5wBsAT/HupfJl8FHPwHq1nMboxpeHBU9m/rY23CkDuHQA9aluF+KQ8xjZJIZl+/HIuDjbfpnIyOuDvV1Ag9CPdVD8T2TXetXkttL2LW6oqvjKtIAMocd2zA+QqHJRWWCi5PCLRt5yCcd3xqkuJJiXv2/SW8iOfDGAKsDgfib7YGRxyXEZxLH8sr7Mj3H51pqEoZNY33EysPdKVz8R86kC3OGl5iyjwB+B/wCtbvSRYv8Aku7HUCPOf2SD091S/CNpyefZgE4781I8UXlultL9qdEiZGRixAHrAjA8Tv0FBGRE0pwURh0KqR7wD+NONi+UTyA+G1UtwlxLLFbJG9ncy8owroh5Sv6PUdw291O9px1yqvNp1/j/AHYw30bPX2Vz3kU8ZGKEsdB51zRo7237OTIYEMki7PG6/dkQ9xHzBINKVjdOZXtbkAXEQBYgYWVCfVmQdwOMEdxyPCtg9JgQf9m6lgdT9n2Hs+9UTJxVbajqWm/Zeftf6QswZSrInZk8jjpjnUHr3V3CeHwzumx1TyMEVgeY4UGu+DRXfpgDvqd06w5CWyd+oPcakBTJW+hYt1028RICHh4jqwP0rth0rl32yO4japRazS3Nsqyvsl1Z4Ra90UVyJCiiigArBrNYNAATSdrfpIs7aZoJDKZF+8EhZgNgeuMHr3e2nFhSPqvCcvOzRkMGOcE4PXp7etAEZd+lOyfHLFdse/ltzkew5O++1cUvHtsR/wBnXzk9SYeX35LVKwcJ3AP3VHXqw/DOa2rwpck79mPbn/pXSk8DIzcejKs4iup5nhmt7OZJImJUyBSCpBBVlz4fjXfZcRagiANZmQ5zzPKi+4KgGAPj7astOCHI3mAPsXP41uTgYbc0xI8AuPxqNzCc97zLqV0eKNTIyttbJ+1IW/utW1eI9WGD/Q17/uSH581WMvA0Pe8h96j2fq16PA0H68v7w/5aMs44K9TirVsH85ZrnvETkjHm2KWNKsLyAOFuYx2jmRmMfMxY9SST7PrV0xcB2o69o3mw/ACu2LhG0X+pU+1iT9TXMkpLDJUsPKKJ0+1uoLs3Ud1GJmUqW7Ebg4/RzjuG9Rj8Ly4mHbhu2/zhMRGTzh855tvWGa+mYNLhT7sUY8lH8K6uzHgKMEZKDGsaqBhb/lHgttH9SPxpetdcnlkaXULe6u5o9o1KcsSY6kqFC83tx3V9K31gkqFHXKn3e8e2qp9KVuttDKIAQRHk5OfvEDPuX8KJLKwyYvDyiP4P4gkvVd2iWONSApDkknvHTpjy/gxR3y7hSDg4ODnB8Dg7HfoaULLiGMWkdnpcZmk5MPM6FEjOPWclhu2eg+vfycNQfkqZ/tgeS1lUEzRqSEcd7Dc4OSM+XtrJt0Lm5Sjx6I069aopKXPqx7UnmyuRj+elJvGNiIL6C6WSW3WcGKSSAhWD4yvs9bAB/ZJrt0rh671G4lvYXltIxiO3zszIM+uytsQc59/kTMr6M724mhN/eiaCJ+fs1QIWx48uBk9CdzjIGKfptLOqSln8xWo1UbVjBDWmmXLrzDUb7Of9rt9PCpCy0u8ZgBqF8d+6RW7/ANg946GrTttGgQYWJB7s/M12rEB0AHlWgUMo82ykKASScbk9T7dq21gCs0EBRRRQAUUUUAFYNZrBoAzWDWaWuNtWureEm0tWuHYMAQygRnHqsyscsvXp4e2gBkor51HHGvkDG3nCi/EEVvXi7X/9onvji/hU4HrS3PpFn0HRmqIj4r17vlgH9hfwrYOJdbI/0iAeUS/8tTtYxaHUP8DLzzRmqQXXda/+Mj/+gv8Ay1tOsayRj7ag26i3TPzFG1+h19O1H/X9i6s0ZqjpNU1RRzS6qY1zgkwRAfFsVI/ar4fe1WfH/cQj4HFGyXocPR2rhr9UXBmjNVHFFM531S+P7DRD5BdqJbNun5Q1M/8Ajxj/APnU93L0IWjtfRFuZqL1fQobgfnVzty59ngc7EbnrVZLogYjN1qDE/rXh+iIK2T8Jw8uZO2fPTtLmZvo4o7qR0tFb7fI96bwvbQYA+BIA/dGBXbPY2x6iMeRC/Q1THE2l2dpb9sbOOQllQAlskt/vM58KXtBEM17DBLYwRxysyDHMWDAZGW5sHJGOnfUOGOGcWUOuW2TWT6KXVLZAF7aFcDp2ij8a1txNZjrd2w854x/ipAbgizGf6LF+6D8zXqPgqyb/VYu79DFdd0xng5ddyH9eI7Q9Lq3PlMh/wAVbYNZt3OEniYnoFkUn5Gky39Gtiwz9li+B/jXXF6MrFXDC2h5QRsVz099cNYK8q0uNyHhTWa8oMV6qBYUUUUAFFFFABWDWawaAM1x6nbdpE6ZxzAiuyvLihEp4eUVU2mkHlxjxrYlkB/P1pouuG8czdrgbk82wA7yTS6+o6eOuo2xOe6UMfgpq13kT0K7Qra5l+h4FqnfishE7wPOtT6rZADlkmfJwCltM4+ITFRt3xCg5uztbyTG+1s4HmeYDFR30PUFrK3+JkqVQDu2rfFFzEADJYgDu7++ou11e3eCOftI443BIMjqh2JUjBOdmBHf0rbYcfabA5aS5VsD1Qis+/uHh9a6clgi3V1qDaeSsNa0xnW9eVmkeKWVFyxIUI/cPKm/h7ge3kt4ZZF5y6K7FyxO6g9M1EXF9DLDqTJIvK1xMyHOAVmjJGQd85B99dnDfpPt4bKCKVJDLGvIeVQQQuynJI/RxSKn9z3HnqrJbpbvU7bTQ4tP1K37LIWeOdSC2RzKoZevt8+lNiKTjHzqu341F/qFkqRcipISCxyx5kIOw2A28TVg6jeLbQvK4JWNS5A6nHcKbFrnBq6SzEZMq+C1FwbySUu0qPcFcMQR2UZdFGOn3HH/AKVafDdzzxz27Fna1mMYc7s8brzxlj3tg4z34z31XfDnD02p3Es9n2llbM5Z3du1y7BwwjGFz6sjg77Bjv3DqtRfaTJzTTW06XEsMUnLIXlwoZUYDbAC7ZOf0RSotp8lGFjU1LJK+li1Is1KgkLOjPgZAGGHMfAZIGar291uMFJIm/ORMsikggEryHr45Uj31cnGGpyWtlPNDjnVNsgEDmZQTynY7E9aTNN4TlZIbtJUa7du2d5IuZfXjwECbLgcx7uu/dipnBylwdauO6zJasbc/Kw/SAYf2hn8arLh6xurvtjLf3IUTyRgRuI/utjOeU48hTvwRrL3dsJZQBIrNG/L93mRuUkDuzjOO6o/glABeggbXs+PJmDD5EU1ctZF6uxqtNEJwpozWuvwR9vNKpt5JT2khY78y79Ntgd++rsFUdrusPba/bvBB20jW3ZrH2nZglmf9IggYxTxw3xpcTXxs7mz+zN2JmUiYS5AcL1CgdSfhVabSlgRDLimPVFAoqDoKKKKACiiigArBrNYNAGaxWaKAF/jy17TTrxB1NvJj3KT+FLfBkKG0tnRFXmhiPqqB/VjvApy4iA+y3GenYyf3DSp6P0H5Nssn+oT+7Wf2im60WNPLDZNiGvIAya6gEHifdXP2Q3wD9BisOcWsNMsb89SmLPhxF1i7hdAyBe1iDAEASMrHlz4FyPdTomjKu3KpGemB08qieImCa/YlGVjJE0bgHP6+AQOnUH3U/Lb77jfG+1ew0U91MW1zgquSWShdP0a0ea8N04j7OdlC84QYLNtuM92Nj4VNWdxosBzzISO8o8vzIIrq4a4ZguNZ1BJo1kSMlwGbYMzDqB16kVZMWhWkQysNvGB4IgH0pEtO7HnLI8VsWFFFX6lxFa3d3YR20gULcK7Oy9mBj9EE4JLdPPFWNxFpva2s8YH34nHv5TjGfbior0iwWz2FwFaESKokjIKc2UIYAb53AI9+KndG4htpraCV5ok7SMMwaRV5SV3BycjBzTq4KuO1DK9RuTz5lNaJo0H2aN7idwrLzBGl5EGSRsue8g+e9cGqLp6cvYHMgkQjl5m2DDI32O1OfopuNIFoRei0FxHIw5puUllzlWUtsQMkbeAr36QOPLGZYbW0C8vbxNJKE5I1VWzsMAnffwwKXtec5KKqe7c5P8AIbOLbf7Tp1xyA+vAXXIIOw5xlSMjoNutVbawsosriSWZj2sH3mPKEYYwq9PD3Vbl7xppjq6/bYfWV16n9JSPD21T3DmoadAn9L5p5oWITlYyRHBypj6ADzxXc8yawy9OxP4LX9FkJ+zTHuN1OR5c5H1BrTwWctqOP0b6Ye3PqnPzx7qjvRvxrZx2RE0hEjSyuUSN3Kh5CwHqKfHNcGjcTdhLqDLa3kiTXJli5Ld8kMMEnIGOg6/CmwlhrJV1H314RjiqMjXtMxjOBv5O+flmnU765ajoVs5mPtBkQAe45NVdqN9ezanBfDT7sRwlQE7JixAznflwCSx8tqYrDii5TUpL2fTb0KLfsIo1iZm+/wAxZmIAHf0HhVO2DlqFNdMMmvivay7hWa1W8vMobBGQDgjB3Gdx3GttNAKKKKACiiigArBrNYNAGaKKKAEz0sazJaabNLEFLZVMOOZcO3K23kaoDTuML2FQsVw6Kq8ijCkKo6KAwIGPHr7aKKiUU1ySjFxxlqDj1r2fr3Py/wB0CuESyT5Es0zgZPrSM3yYmiiuXGK6I78hq4f4NiKrKss8bjBBjdVIJ2yDyZGxp3tvRfby8pkub189eaYHr/YooqNzQNEtH6E9MxuJ285f4AV2x+iDSl/1cnzlc/4qKKlM4OuP0ZaWP9Tj95Y/Vq6o+ANNUjFjb++MH5HNFFSQzpXhGxAOLO23HKfzKdB0H3a9WXCdjEeaK0t0bxWJQfjiiipQEithEOkaD+wP4VuEK/qj4Cs0UAelXHSvVYoqQM1iiigDIrNFFABRRRQAUUUUAFYNZooA/9k="/>
          <p:cNvSpPr>
            <a:spLocks noChangeAspect="1" noChangeArrowheads="1"/>
          </p:cNvSpPr>
          <p:nvPr/>
        </p:nvSpPr>
        <p:spPr bwMode="auto">
          <a:xfrm>
            <a:off x="1069975" y="769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2" name="AutoShape 2" descr="data:image/jpeg;base64,/9j/4AAQSkZJRgABAQAAAQABAAD/2wBDAAkGBwgHBgkIBwgKCgkLDRYPDQwMDRsUFRAWIB0iIiAdHx8kKDQsJCYxJx8fLT0tMTU3Ojo6Iys/RD84QzQ5Ojf/2wBDAQoKCg0MDRoPDxo3JR8lNzc3Nzc3Nzc3Nzc3Nzc3Nzc3Nzc3Nzc3Nzc3Nzc3Nzc3Nzc3Nzc3Nzc3Nzc3Nzc3Nzf/wAARCAC4ARIDASIAAhEBAxEB/8QAGwAAAQUBAQAAAAAAAAAAAAAABAACAwUGAQf/xAA7EAACAQMCBAQEBQMCBQUAAAABAgMABBEFIRIxQVEGEyJhFDJCcSNSgZGhFbHRBzMkNEOC4VRicqLB/8QAGAEAAwEBAAAAAAAAAAAAAAAAAAECAwT/xAAgEQEBAAIDAAMBAQEAAAAAAAAAAQIRAyExEkFRYRMi/9oADAMBAAIRAxEAPwDSXEcIi4kgLntmqWe8dXKRxJEftvRwiuIN4XkU9yDXJD8RtdxqzD6wMGpUn/05USeJJZH9T+ScE969J1LH9PuAeXlt/avNvBzpYeJ4gpykylcn3r0HXVeTSblI88RQ8qcKvPbJMKPvVgMBcVXQSFdiKNiJbFKmIQDBqNjk1K3oTHWoQMnapsEPQZNddsdalWPhXibpVdc3GCVXn1p+HKlln4Bz3qDznY8yKiRGlO29WNpYs+Mig9oYVYsMEk1cWiSRxguv3FFWVnFCA5GT9uVST3MUILOR7KKaL3Wf8Z6r8Bokiwtwz3H4aEdM8z+1eWx2ZYbA1pvEN+dd1UCLe3h9KY5E9TU9vphEfy1y8ue8unbxYSY9sk2msRsKCuNNdTxgMrA7MNiK9CTTCdgo3pk2lDGGTNZTKxesazWj+LruwWO31GM3Fuu3HzYD3FbO2XT9YgFxYTgZ6qdvsRWcutCjkBwvCaq1sL/SJ/iNOkZG6gcm+4rTHk16jLi3420kF3abvH5sf5k/xXIruFzjOG6g7GhNF8YwzcNvqqeRLy4/pP8Airy7062vY+NQrZ3DKcH962mr4wu8fUCHO68qPtWEieW3PmtUB068tJOK1uWK/klGf5o61vQGCXCmF/4P2NOdFbtZEcJII3FMZ+GiRidd8B+/ehJUZCVcYNWgvi0Tqc1s9FnluLBJJlIboT1HesVa2Yur+CFiOB3HF7ivQkUIoVRgAYAFVE101574s0uWy1P4iBiIZzxf/FutehGsP4182fU4oTxNEiAhF6k0URWw3DwwgqTITyxTF/qd7J8/lx/lTmfuaNsrGZwGnUgfSoGwq3ituAAYAokPak/oTTkG4nfH5VY1Muj2sA2TP3arooQNqikAIwwo1C2qv6fZ/wDpl/elRnkRe/70qOi2YbVVGA5x70BexFIzxKCvcDcVcGMn6jTWg4hgjNBsZYnPiG0Rck+Yo2PPevXyoZSrDIPMGsRpGk2lnry38vEAR6QeSsetbhSCMjlQGB1+zistUaGEYVgHx2rkQ4EDEbmifEuJfEBAOyRjioYkk45jpQI4xLGp4IuEcbfpSt4cnLDlQmpXhB8qH5vbpQZmoXuCUQ79fah7S0knOcYGamstOeRuOUH9avbW2WMDYBaWjt0htLFUUEjAFHJHhdhhRUsYVvcVNtwnsKciN7BSRSyLmabgXstYjxLqj3VwdJ0vZeU0gP8A9c/3qw8Va/J5/wDTNLPFOww7j/p/+ai0bS47ODcZkO7MedYcmf1HTxYanyqHStJW1jXIGatTGOHkKlXA23pMMVlrTXe0CjfbFPZMiuha6BRobCSwA79KHltQRVlwg4prRjlU3FUyZi/0WG4B9OGPUUFYX2peHpQpDTWmfl/KPatg0PtQtxapIpVlyDSm8fDtmU1R2n6hZ6xAJbeQcXUdvvSuLQbrImQe9Y67sLrS5zeaYzKw+ZehFaXw74otdUUW12BHcDmjdfcV0Ycky9c2fFce4mg8yxYBSXhz8p5r9qt1Md1EA5BGNmHSmT2RA4kPEp/iq9mltDxwjK9U71qxqWaOSynRydg4IYcudegRniRT3GaxsMsdzFwSAFGGcHpWmtb2I268RwVGMVUKi5HVFLMcAVn2VJLmW44fU55nmBRt1J8Sw5hB071FwADamSL2pHI6frT8Btv3rhUgZzsKAjZggy2w96haRXXIwQar7y4aeUojHgB3NQeeYD6TnvU/JWlhge9Kg/6mPyClR8h8asl+9PALchmoUbiOOlGIQBgVRInilI3VcfejdIuGizBOTj6Cf7VEKRAPOglLrcqy6rOyb8l/am28OcZFWU2nwyNxheF+4oW8WW0tmaONnIG2N6DgHUrrgAgg+dudR6fYcpJRk86fp1mSTNPu7b71aqoApBxVVFydgKiMrTSBUOE9qj1F8Qge+9PtI1WPffi60e0xwJQDh5Csz4x8RSWajT7A/wDGSj1Nz8tf81Z6rqA0qwmuJDngHpH5j0FYzSbSW5uZL+99U0p4jnpWXLnqajbh493dF6Dpotk8yUlpnOWZjuTV8gwTQ6DAFTqaxkbW7SEDFc4dqS+9dNOxMNXma5uTXfq9qY3OkZ5pYwN64DSJoNwio2TcVIWwOdRs4PKlYIHnjUruNqyevaRwN8TbZVgc+nbBrXkgjeg7hFdSp3zU3+Kir8I+L72O/g03UFWeORuFZCcMv3716BPZrcjKjHvWBsNJsLHUhe3qXEzxnijghjJwe5P/AOVtNN8UaXduIC728x2CXC8Of15V1ceU125uTHv/AJG2umRwqPMbjI5e1HqoUbAD7UuLO4xims1asXSa5xY51EzUwyEc+VBJXP1L81A312fKMUZ/Ff8AgUSWLLiIjequ8Hw9wxfJL75pWnIBbzowVIP6VA4c8waO+LVee47GoZ76MDKJxGs+ly0FwP2P7Uqf8Y3tSpdfp7rQQEKN+ZqXzOHYbtQIkyNufT3qZHWMZY+o1qzHIT1O9SA0GspbkdqmVhjnTJOrb0ye5it4mlnkCIOZNRSzJFG8kjqqIMsx5AVkP6k2sXpunyLdDi3jPLH5j7mozz+K8MLlWhe+aZuKG1wn5nbBP6U+K4Vtm9J7E1XwMe9TH1jes5yX1reOHagwJjjB3dv4oqNigCEZXpVc+evMciaaJmCkBiR2zVTkif8ANQ67ff1jVRaxHNpanc9Hf/xRkJVQAMY5VPFZ2kYYpAiEnJA705oIByXB+9Y3du3RjZJqOK477VKrjG2KgaGP6WKmksLrtxA0oYwMMZzXePYb0GzOg9QrgnBAwadpaFM9Rl8HAP70PJMQtDyXSqck1NqvisfMANMkmC53oa3f4jkwHtU5WGI5c5PvTI3iklH4anHepEt5HGWcAe1QNexqd2wvYVMl0kmBGTRNDVER2sYGW9Z9660aLuqAEdcU1ZMLvzrhky3qp9ITocbmgdVs7a8hKyopPQ9RU8k4AquvboxgY5mpyykipjbXPDfiCXTb0aZqUpe3c8MMjHdD2PtW4Jz1rx7WWaXLYNbrwXrLato6rI2Z7c+XITzPY1rw8m+mXPx67jSFfeueWTTPM4eZpr3SqOdb7c7rQsDlWxiq/UVMqqpIBB2OafcXfmZUHA71WTSHjCjO2+ai5KmIeaN1Yhs/aoo4pZGCRoWZjgAd6seNXUCUb96uPDViTeC5Kny0U8LHqaUx2LlpUDwrq5AOYhnoXpV6BilT/wA4XyrBK+3EOlSRhmOW60LbrcQHguraWNl2PEux/WrKMLKvpIFOAxZOE7Dapo5CTThAvSmXAS1heeRgscalmJ7CmWmY8b6snnW+jxOQZjxzY6L0H60HbyCPCjbA5VkXvJNU1m4vpCcyOSvso5D9qv7ecMgB2fFcnJd5O3ix+MX0VzgZyaMivARjO9ZyG5K5BPLvRAudiV2PepmbS4tAsob5iK44HNapY7lwQ25o1bxSu4xVb2zuOhBYEE01lLKQTvQzS7exrqudsNmq2WtK+/vWsg3GcY3z3oRNfCxeZI+AflHejvENiL7S5Qm8qqSn+K83itryf8RmZSvIdFqNNJlNPQBrL3GBjHtUyuylSuWBGTjpWDt7ya1YLMTkfUetaXStejjI4wDtjNLd+2km50uZZsxkjlzoaKOa4xKyHyVO55Vy81jTExIqnu6LvQupeKbd4QluFAAwAKOhqi7m7+HY8DgY6VSalrT42nXfY74xVZNe3F254MjP1GuLpAdckZY7kmgdTwRa6tNJmPOSTtg5ra6XG0VqrTMONtzWD0exaHV0X6B6j+lbrzCQFHP+1PUlTbbBvm5POl5/PFCBj8ufvTwvEuxP7UWs9Ibu8IyF3PTFBFmzmVsuwyR2qW6KWqZHrlPIUIAY42kmP4h3OayrXGBdXmAhOB7Uz/T3UWt/ED25P4dxGQR7jcGgtVmLIx6GueAYGufEHn49EMbHPudhWvFNdsuazWnq0s43waGaQtzO1NJwajkkVN2OK6NuXRNnP9qmgtpZ3CxxszHritLoWm262yXDcMzSAEEjYVcqgXkAPsKqYpuSj03QEjIkuyHb8nQVeKioAFUADkBTqVXJpG3MUq7SpgxkV14WAIPQ1Q6joroxmsDjqY/8Voa5S0GKM0kR4JF4WHQ1lf8AUnU5YNFS1ib8S6fh2/KNzWt8X3yQ3kaQgZXJk96wPjaP44WVxASypxAjoKi1eLE2l01q/wCLGQOpFX9vdLOgaNh7Gq8xOB6kBFKK2Ifig9Ddgdqxyw26Mc79ryKbiGGPq796ISZccJ51Vpx8pFwwHSiIJELBZSVPesbi3xyWYEq+qE8S9RUqXo2Dpg9cVBGJEAeFwyntSYiXLEhD70RV0slZZF2bY8qSngYAk46nFVUEhR+EFh96Je+eJsgBl65q9ouO/F3BwSp6WqgvrBLW6bhX8OTcY6HrU0eqQtkxDy2HSpBKt/A8bsAeh7Gi2WdCY2VS3Onxy5HCKr20ZVOVBB9quo2YEq/zKcGntjFZW2NNKaLT0RCM7nnmhxYqJThQKsb+6trMA3MqJxcgaEguobhi8Eiupo7PcTxWqr0oxVVUpkGCOW9NlLcQRebHApbtK9CdKthLNJNjbkDV2IVROJSCT/FBBVtbRUX5sb4qAXjRpkk5J2Fa9ROrVjjyxxyrhSKhmuhGno5YoJria8IUkn37VOYCSBsVX5ieVK9jSOIEgzy7knYGg7hjKxY8uVSz3DSNwqOFeQwaiY7hcY2qLD3pT6snEEj5cR3PYCtd4as4NI04SzlIpJ8H1HBx0FZm9miguhJwebIi+lD8oPc96zetX97d3YnuJ2Z1OV7L9h0rfCzWnPnu16+bnjBMe9VAaeTUpEmclRgpnoKj8JavHq+mgkgTx+mRferG5ThuInx/7Sa010xvrb+EbkSWLW55xHb7GtBWH8LT+RqCqT6ZBwmtsM9a1xvTK+nUq5XaoipUqVAKo55VhheRzhUBJqSqPxZcmDTDGpw0x4f060Bh9SmN5cyzNkl2J3oG3gcs2VynIg9aOWMucUQI8AAVk02zc2kgTl4scB34D0pw01TzjUHritH5IY1yWJIkLHGaNHMmbv7eOGAAAcZO1VJw6gqdjRet3nAJrpj6UU8Huazeh3LIxjmORI3Fk9CedZZzbfjul3HI8LcSE46jvUpLEiaN+LHRuYqPhDZXkelKNnjbGwPY9ayb+j7e6ilGLnJccj2qebyni9BJ6b1RXD4kbIxmp7a6IADbgbZo2qSB7lZIHyG9BOBRVpOVYBuvY86kuYBd27xLzIyD71V2NwWLxuOGaM4cGlIL+NJdRBohcxbsB6x3HehZJGKErsTT7G6AHC52OxzULqI7gpn0Mcr/AIpZHFDd6ZJc3JaVyw998UXb6SsHDwEgnnV0kajcjNI4BPYUvldD4ydoFjKR5JovTrbLfEzdPlB/vUGPOmC78A3P+Klu7vgURpggc8GnjPule3L28jVyvCW7YqrWb4m6KBjkcxnOKjvJZncW1ovFcScuyjuas7LT4tKtcMeKU7u55sarXSd6vSWIpGAByHPFclvWkyucKBQ8spYE5UA0KZMtwryqdr6WMSCSHiBx2pgUIMnc9SaijlwmFyMVHLMViY8+IYFG01WznjkeQ8yao9TUZOKvpRtVRqERbkKvG6rPKdBvDWryaLq0c4J8lyFlXuvevYpgtzaCWEghgGBFeISRY2Neg/6c65xxHS7pssgzHk817V0SuXKNjYSlHR1JBBBFejwyCSJHG4YZrzYxmCUj6SfSfatt4an83TlGclGK1eLOrelSpVaSpUqVAKst40f/AJaPPckVqayfiWMzatGD8qRg0qFPbwYXiI3NSeUe1EhQDipRGMZxSMKkQjXiaqTW7o48uM7tz+1XGoTiNTvjHOsN4k1A2ts7g/jSbIOoqMq0wjNeI7wT3QtIT+HF83u1QQxjgAFCwR5fJyfc9asokrHKunGDLe4OAr7leveiA/Hz3NCBDzGxFSLhmAJKt/eoazpMQHOOtQvIYTh1PBn5h0p7yNCOKReNOpHMVMixyrksGR+X2pDaSyn8uQcTZU7gina1pxmA1CxwLhB60H/UXt96GmsptJkRJyohnHFGOLLJ7EdM1PaXxgkAkPpJ2onQ3tW294JXHA2A3PPQ9quELTW3qILruDiqjWbX4a4a9tt4nOZVXp7ii9NuUIXDcxsT1ov6cv0OinygPI9RUU85ZhGgy7HAAqC7fyJCV+R9xS04gk3Tnfkn2paV/Bs5+EtCoJ4zuT71TzXTROGBLsx9KdWNS6hfqTgb55L+Y1LZ2PwifF3f++w2H5R2oiR2m240+3M8+Gupd2OOXtQ+oXqxRPcXT4jXehp7pizS3MgVEGefSqSWSTXLhc8S2sbelTtk9zVQr14sLRrq/YXFwjRQH/bUjAPvnrR8hSFQSNzsqjmatLe7t2jSFQFtoE4WjY4xjmfeqRCHuJJ2yoYny158K9Kjeyxoj1Y4pDv0UVzGTk79Kbktv+1TqmxoUFdOwoeaDiG9WDJQ87LGhLZz0HenEVnruJUYk0PYTSW1/FcwsVaJw2RWqsvCd/qjefOpiiO6qxxmjJvB720Z4QmCOldGMunNnlK2um3UeoWUcgI9QBB7GtN4UfBuITsQQcV5r4Xlm05/g7k+kn0MOVeg6LcJDdrI52YcJNaY1lfGspVwHIyK7WiCpUqVAMkcRxs7bKoyTWUupjdXLynkxwPtVrr91wRLbIfU+7ewqniBGBSBLFXLiQRx+9TsQi1R6veCJCM4J5Z6DvSt0cir1q/SNZJJHxHGOJjXmGp6qdSvWmckLyRT0Fa69uWvH4IuHygfqHzGhm0O1uxiaJAT1Q4NZXtrLpnLTBxVnGP4qebwpd2/4lhJ5yc/LbZv070NGzI5SVWRxzVhgis8o3wylFxLz23rsiZGcbinREHHepyuRtyrOtgyzcKEOMjqK5ZXUWn3QdozJbsThGOAjHr9qfLGSM45VE8ST27xtjJ55o9KpHu/PaRJUDeZzB6dqAkDQyok5Iz8jd/aoraVrafyZz6eSSHp7GrWW2S6tjFL82Nj2p+HPE+nuJFaOQDBGNxzqnvLZtNuuAEi3c5jPb2p1ldS283wtycOvyOeTD/NWNxJDfW5t5+ZG3cHvS8P0O7/ABNm0Y+cDiUmldztb2icC4QLse9DvcLp8LwXP+6o9LfmHtS02SS8RZ7pPwk+RPzEdaZ77GaRaKH+OvNmx+Gh+kd/vRN9dLICz44BQF3cB8lcgA8gaAup2WPjkPIbDtS9F6iDUJXvJlt4wQmckDt71d2tkLW1RQu/Oq/RoAp+In5sc0dqN7xYt4T+I/PH0rTv4mfoUsLq5aJGJiVvUx+o9vtVg6ji4F7bkUJFEkCqoU8fQVYWsRVcnfNTkcjqR4xRAAUe9IDcGuTPjhSNS0jnCqOZpSWi2RCeN5FhiUvIx2UVpNH8PJEy3FygnuBuM/Kn296J0HRFsIviLrDTvz7/AGFX6jYZGB+UV08fHruuPl5N9RGkJ+oiuyW6yqVYnepwuelSLHW2mDL6r4fmdTJZyAsDkK2xqfRL5pVMFwCk8ezKedaPyqAvtLWaUXEXouF5N3HY0vjo9/rRaLfh1EEh9Q+UmrisLbTOjeoFZF5itbpl4t3ADn1rswqomjaVczSp7DHzStcXDTSHJY7DsKmQYGTQ1uuQDUksmBjpSAbUryO2t5J5m4UQZNefXd1dazOzAFIidh7VoNY8zWLoW0f/AC8bb4+tqtNP0JIFBcDPYVF7aeRnLDQiwBfiNWaaIoHzGtOlsqjAWneQMcqfxL5MsNNkgOYnYe3MH9KF1KxhvExdweocnXYj7Gtg8GelDTWYbbFK4iXTzO60+exJdT50APzgbr9xXYZVYc629zpZyWiGD/es1qehMpaW2QxSdU+lv8Vllx/jow5f0ERke1CzxEMWSuR3ZSUwzqUdTuDRYKyDIxmsrNN5q9q57YXeY8BWx1oaOeWzkFrPkrvwP29qt3hVjnfiHIioZbUzSLJKeIqMDblRswNzElwn4ueLmpHMGoYJJI3WKT/czhWOwNWAXyZFbhyBS1XyZrYKigvn0sOYpK/pt9Ztd2rCUAsu6SAcj2qXSLmJNNWIhVZRhieYHtTFupTbCLh9ZHCW6VEtuM4xRsfe0LK08jSYwmcgUIIWvL5Y8HgQ5OOtXEMXpIoe2DWd6ZDGWRj05iiUaEThoFwycI5AUDY2s6XjzSRl+PfPY9KtsfFT8ZB4F+UEfzRqKqijYs7Bw2ZDGSQ8Tt1NFqvCuwFdLCp7CxudQfgtV9OfVK3yr/k0SWpuUnoKRiXEUStJK5wqLuTWl0fSY9LC3N/iS+kHpjXfh9h/mp7K1ttNcw6enxF63zzN9P3PT7VbWlmImMsrGSZvmc/2HYVvhx67cnJy/LqOwxyOfMmxx42UcloqNKcqVKqYreMDVX2qVV2pAU8CgGgV0pThXcUyBXNsHGRsw5GpNGS5W8HlqeEbMemKINJHeF+OI4PUd6Wgv8UqqxqjdYf5pUBRZEacKih2VrljCjYH1MOlR3dxwL6d3Y4QdzR+nwCGIKxy53Y9zS9N2002C23jXf3ozg2p+1LnVaIzgpcNSYpYoCIrTDHU5FcIoAN4s9KheJGGHUH9KsOVcIB5jNLRsvq/hiw1JPxU4GHyumxFZO98J6tpxLWUi3cQ+k7PivT2Re2PtUbRqeRqLhK0x5LHkAvXhk8q6ieGTqsgxRiTI42Ir0a9022vUKXVukgI+pc1mL3wTanLWFxLbN0U+paxy4r9N8eb9UDKpGagkRVFF3Ph/XbLPBFHdoOsbYP7Gqua4lgbgvLWaJh0ZDWdwsbTkxqbYb4/ilk52odbuE7liD9jUqSrIQqcTseiqc1Oqfyh8L7napCATltqbb2l5LIRBZXDf9uB/NWkHh7U5seasVuveR8kfoKcwtF5MYERwo2p8AluZBHbo8rn6UGcVcQ6Fp1vg31y9w4+hPSP81cW4uBGItMsVhj/ADYxV48V+2WXPPpWQaHDbRi41mdUUb+Sh5/c9aOhluNTVYLBDZ2K7cQGGYe3aiIvDzTSibUbjjIPyDerhBBAgSNQAOQrfHGRy553JFZWUdrEI4UwO/U/ejBHjmRUQmZjhRUscbHdzVxKQAd808AdqSqByFOpk4MdK45wNqcKTDPKmSMFqdlsc6WMU4CgG8R613mK6QMVygG70qVKgKLTomml+LmGBj8JOw7n3NWytilSpQ6IU5FPFKlTI4UqVKgOEVzFKlQHMVzFKlQbhGaheENyODSpUgHZ3ibD8q7xJJ0waVKkZrQdVNQyRAjEkasOxGaVKiiBzZWZO8CA+y1LHaQIcx4H/aKVKp0e7UjWnEvokI/SojpkTn8aWRx2zgfxSpVWi2nht7S1H4USKe+N6T3Y5KKVKpt0cm0LTsx5/tU8ELybnYUqVEovQ1I1QDFPzvSpVc8S6KdilSoDuK7SpUycNKlSoBprhpUqA5SpUqA//9k="/>
          <p:cNvSpPr>
            <a:spLocks noChangeAspect="1" noChangeArrowheads="1"/>
          </p:cNvSpPr>
          <p:nvPr/>
        </p:nvSpPr>
        <p:spPr bwMode="auto">
          <a:xfrm>
            <a:off x="1222375" y="922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11" name="AutoShape 4" descr="data:image/jpeg;base64,/9j/4AAQSkZJRgABAQAAAQABAAD/2wBDAAkGBwgHBgkIBwgKCgkLDRYPDQwMDRsUFRAWIB0iIiAdHx8kKDQsJCYxJx8fLT0tMTU3Ojo6Iys/RD84QzQ5Ojf/2wBDAQoKCg0MDRoPDxo3JR8lNzc3Nzc3Nzc3Nzc3Nzc3Nzc3Nzc3Nzc3Nzc3Nzc3Nzc3Nzc3Nzc3Nzc3Nzc3Nzc3Nzf/wAARCAC4ARIDASIAAhEBAxEB/8QAGwAAAQUBAQAAAAAAAAAAAAAABAACAwUGAQf/xAA7EAACAQMCBAQEBQMCBQUAAAABAgMABBEFIRIxQVEGEyJhFDJCcSNSgZGhFbHRBzMkNEOC4VRicqLB/8QAGAEAAwEBAAAAAAAAAAAAAAAAAAECAwT/xAAgEQEBAAIDAAMBAQEAAAAAAAAAAQIRAyExEkFRYRMi/9oADAMBAAIRAxEAPwDSXEcIi4kgLntmqWe8dXKRxJEftvRwiuIN4XkU9yDXJD8RtdxqzD6wMGpUn/05USeJJZH9T+ScE969J1LH9PuAeXlt/avNvBzpYeJ4gpykylcn3r0HXVeTSblI88RQ8qcKvPbJMKPvVgMBcVXQSFdiKNiJbFKmIQDBqNjk1K3oTHWoQMnapsEPQZNddsdalWPhXibpVdc3GCVXn1p+HKlln4Bz3qDznY8yKiRGlO29WNpYs+Mig9oYVYsMEk1cWiSRxguv3FFWVnFCA5GT9uVST3MUILOR7KKaL3Wf8Z6r8Bokiwtwz3H4aEdM8z+1eWx2ZYbA1pvEN+dd1UCLe3h9KY5E9TU9vphEfy1y8ue8unbxYSY9sk2msRsKCuNNdTxgMrA7MNiK9CTTCdgo3pk2lDGGTNZTKxesazWj+LruwWO31GM3Fuu3HzYD3FbO2XT9YgFxYTgZ6qdvsRWcutCjkBwvCaq1sL/SJ/iNOkZG6gcm+4rTHk16jLi3420kF3abvH5sf5k/xXIruFzjOG6g7GhNF8YwzcNvqqeRLy4/pP8Airy7062vY+NQrZ3DKcH962mr4wu8fUCHO68qPtWEieW3PmtUB068tJOK1uWK/klGf5o61vQGCXCmF/4P2NOdFbtZEcJII3FMZ+GiRidd8B+/ehJUZCVcYNWgvi0Tqc1s9FnluLBJJlIboT1HesVa2Yur+CFiOB3HF7ivQkUIoVRgAYAFVE101574s0uWy1P4iBiIZzxf/FutehGsP4182fU4oTxNEiAhF6k0URWw3DwwgqTITyxTF/qd7J8/lx/lTmfuaNsrGZwGnUgfSoGwq3ituAAYAokPak/oTTkG4nfH5VY1Muj2sA2TP3arooQNqikAIwwo1C2qv6fZ/wDpl/elRnkRe/70qOi2YbVVGA5x70BexFIzxKCvcDcVcGMn6jTWg4hgjNBsZYnPiG0Rck+Yo2PPevXyoZSrDIPMGsRpGk2lnry38vEAR6QeSsetbhSCMjlQGB1+zistUaGEYVgHx2rkQ4EDEbmifEuJfEBAOyRjioYkk45jpQI4xLGp4IuEcbfpSt4cnLDlQmpXhB8qH5vbpQZmoXuCUQ79fah7S0knOcYGamstOeRuOUH9avbW2WMDYBaWjt0htLFUUEjAFHJHhdhhRUsYVvcVNtwnsKciN7BSRSyLmabgXstYjxLqj3VwdJ0vZeU0gP8A9c/3qw8Va/J5/wDTNLPFOww7j/p/+ai0bS47ODcZkO7MedYcmf1HTxYanyqHStJW1jXIGatTGOHkKlXA23pMMVlrTXe0CjfbFPZMiuha6BRobCSwA79KHltQRVlwg4prRjlU3FUyZi/0WG4B9OGPUUFYX2peHpQpDTWmfl/KPatg0PtQtxapIpVlyDSm8fDtmU1R2n6hZ6xAJbeQcXUdvvSuLQbrImQe9Y67sLrS5zeaYzKw+ZehFaXw74otdUUW12BHcDmjdfcV0Ycky9c2fFce4mg8yxYBSXhz8p5r9qt1Md1EA5BGNmHSmT2RA4kPEp/iq9mltDxwjK9U71qxqWaOSynRydg4IYcudegRniRT3GaxsMsdzFwSAFGGcHpWmtb2I268RwVGMVUKi5HVFLMcAVn2VJLmW44fU55nmBRt1J8Sw5hB071FwADamSL2pHI6frT8Btv3rhUgZzsKAjZggy2w96haRXXIwQar7y4aeUojHgB3NQeeYD6TnvU/JWlhge9Kg/6mPyClR8h8asl+9PALchmoUbiOOlGIQBgVRInilI3VcfejdIuGizBOTj6Cf7VEKRAPOglLrcqy6rOyb8l/am28OcZFWU2nwyNxheF+4oW8WW0tmaONnIG2N6DgHUrrgAgg+dudR6fYcpJRk86fp1mSTNPu7b71aqoApBxVVFydgKiMrTSBUOE9qj1F8Qge+9PtI1WPffi60e0xwJQDh5Csz4x8RSWajT7A/wDGSj1Nz8tf81Z6rqA0qwmuJDngHpH5j0FYzSbSW5uZL+99U0p4jnpWXLnqajbh493dF6Dpotk8yUlpnOWZjuTV8gwTQ6DAFTqaxkbW7SEDFc4dqS+9dNOxMNXma5uTXfq9qY3OkZ5pYwN64DSJoNwio2TcVIWwOdRs4PKlYIHnjUruNqyevaRwN8TbZVgc+nbBrXkgjeg7hFdSp3zU3+Kir8I+L72O/g03UFWeORuFZCcMv3716BPZrcjKjHvWBsNJsLHUhe3qXEzxnijghjJwe5P/AOVtNN8UaXduIC728x2CXC8Of15V1ceU125uTHv/AJG2umRwqPMbjI5e1HqoUbAD7UuLO4xims1asXSa5xY51EzUwyEc+VBJXP1L81A312fKMUZ/Ff8AgUSWLLiIjequ8Hw9wxfJL75pWnIBbzowVIP6VA4c8waO+LVee47GoZ76MDKJxGs+ly0FwP2P7Uqf8Y3tSpdfp7rQQEKN+ZqXzOHYbtQIkyNufT3qZHWMZY+o1qzHIT1O9SA0GspbkdqmVhjnTJOrb0ye5it4mlnkCIOZNRSzJFG8kjqqIMsx5AVkP6k2sXpunyLdDi3jPLH5j7mozz+K8MLlWhe+aZuKG1wn5nbBP6U+K4Vtm9J7E1XwMe9TH1jes5yX1reOHagwJjjB3dv4oqNigCEZXpVc+evMciaaJmCkBiR2zVTkif8ANQ67ff1jVRaxHNpanc9Hf/xRkJVQAMY5VPFZ2kYYpAiEnJA705oIByXB+9Y3du3RjZJqOK477VKrjG2KgaGP6WKmksLrtxA0oYwMMZzXePYb0GzOg9QrgnBAwadpaFM9Rl8HAP70PJMQtDyXSqck1NqvisfMANMkmC53oa3f4jkwHtU5WGI5c5PvTI3iklH4anHepEt5HGWcAe1QNexqd2wvYVMl0kmBGTRNDVER2sYGW9Z9660aLuqAEdcU1ZMLvzrhky3qp9ITocbmgdVs7a8hKyopPQ9RU8k4AquvboxgY5mpyykipjbXPDfiCXTb0aZqUpe3c8MMjHdD2PtW4Jz1rx7WWaXLYNbrwXrLato6rI2Z7c+XITzPY1rw8m+mXPx67jSFfeueWTTPM4eZpr3SqOdb7c7rQsDlWxiq/UVMqqpIBB2OafcXfmZUHA71WTSHjCjO2+ai5KmIeaN1Yhs/aoo4pZGCRoWZjgAd6seNXUCUb96uPDViTeC5Kny0U8LHqaUx2LlpUDwrq5AOYhnoXpV6BilT/wA4XyrBK+3EOlSRhmOW60LbrcQHguraWNl2PEux/WrKMLKvpIFOAxZOE7Dapo5CTThAvSmXAS1heeRgscalmJ7CmWmY8b6snnW+jxOQZjxzY6L0H60HbyCPCjbA5VkXvJNU1m4vpCcyOSvso5D9qv7ecMgB2fFcnJd5O3ix+MX0VzgZyaMivARjO9ZyG5K5BPLvRAudiV2PepmbS4tAsob5iK44HNapY7lwQ25o1bxSu4xVb2zuOhBYEE01lLKQTvQzS7exrqudsNmq2WtK+/vWsg3GcY3z3oRNfCxeZI+AflHejvENiL7S5Qm8qqSn+K83itryf8RmZSvIdFqNNJlNPQBrL3GBjHtUyuylSuWBGTjpWDt7ya1YLMTkfUetaXStejjI4wDtjNLd+2km50uZZsxkjlzoaKOa4xKyHyVO55Vy81jTExIqnu6LvQupeKbd4QluFAAwAKOhqi7m7+HY8DgY6VSalrT42nXfY74xVZNe3F254MjP1GuLpAdckZY7kmgdTwRa6tNJmPOSTtg5ra6XG0VqrTMONtzWD0exaHV0X6B6j+lbrzCQFHP+1PUlTbbBvm5POl5/PFCBj8ufvTwvEuxP7UWs9Ibu8IyF3PTFBFmzmVsuwyR2qW6KWqZHrlPIUIAY42kmP4h3OayrXGBdXmAhOB7Uz/T3UWt/ED25P4dxGQR7jcGgtVmLIx6GueAYGufEHn49EMbHPudhWvFNdsuazWnq0s43waGaQtzO1NJwajkkVN2OK6NuXRNnP9qmgtpZ3CxxszHritLoWm262yXDcMzSAEEjYVcqgXkAPsKqYpuSj03QEjIkuyHb8nQVeKioAFUADkBTqVXJpG3MUq7SpgxkV14WAIPQ1Q6joroxmsDjqY/8Voa5S0GKM0kR4JF4WHQ1lf8AUnU5YNFS1ib8S6fh2/KNzWt8X3yQ3kaQgZXJk96wPjaP44WVxASypxAjoKi1eLE2l01q/wCLGQOpFX9vdLOgaNh7Gq8xOB6kBFKK2Ifig9Ddgdqxyw26Mc79ryKbiGGPq796ISZccJ51Vpx8pFwwHSiIJELBZSVPesbi3xyWYEq+qE8S9RUqXo2Dpg9cVBGJEAeFwyntSYiXLEhD70RV0slZZF2bY8qSngYAk46nFVUEhR+EFh96Je+eJsgBl65q9ouO/F3BwSp6WqgvrBLW6bhX8OTcY6HrU0eqQtkxDy2HSpBKt/A8bsAeh7Gi2WdCY2VS3Onxy5HCKr20ZVOVBB9quo2YEq/zKcGntjFZW2NNKaLT0RCM7nnmhxYqJThQKsb+6trMA3MqJxcgaEguobhi8Eiupo7PcTxWqr0oxVVUpkGCOW9NlLcQRebHApbtK9CdKthLNJNjbkDV2IVROJSCT/FBBVtbRUX5sb4qAXjRpkk5J2Fa9ROrVjjyxxyrhSKhmuhGno5YoJria8IUkn37VOYCSBsVX5ieVK9jSOIEgzy7knYGg7hjKxY8uVSz3DSNwqOFeQwaiY7hcY2qLD3pT6snEEj5cR3PYCtd4as4NI04SzlIpJ8H1HBx0FZm9miguhJwebIi+lD8oPc96zetX97d3YnuJ2Z1OV7L9h0rfCzWnPnu16+bnjBMe9VAaeTUpEmclRgpnoKj8JavHq+mgkgTx+mRferG5ThuInx/7Sa010xvrb+EbkSWLW55xHb7GtBWH8LT+RqCqT6ZBwmtsM9a1xvTK+nUq5XaoipUqVAKo55VhheRzhUBJqSqPxZcmDTDGpw0x4f060Bh9SmN5cyzNkl2J3oG3gcs2VynIg9aOWMucUQI8AAVk02zc2kgTl4scB34D0pw01TzjUHritH5IY1yWJIkLHGaNHMmbv7eOGAAAcZO1VJw6gqdjRet3nAJrpj6UU8Huazeh3LIxjmORI3Fk9CedZZzbfjul3HI8LcSE46jvUpLEiaN+LHRuYqPhDZXkelKNnjbGwPY9ayb+j7e6ilGLnJccj2qebyni9BJ6b1RXD4kbIxmp7a6IADbgbZo2qSB7lZIHyG9BOBRVpOVYBuvY86kuYBd27xLzIyD71V2NwWLxuOGaM4cGlIL+NJdRBohcxbsB6x3HehZJGKErsTT7G6AHC52OxzULqI7gpn0Mcr/AIpZHFDd6ZJc3JaVyw998UXb6SsHDwEgnnV0kajcjNI4BPYUvldD4ydoFjKR5JovTrbLfEzdPlB/vUGPOmC78A3P+Klu7vgURpggc8GnjPule3L28jVyvCW7YqrWb4m6KBjkcxnOKjvJZncW1ovFcScuyjuas7LT4tKtcMeKU7u55sarXSd6vSWIpGAByHPFclvWkyucKBQ8spYE5UA0KZMtwryqdr6WMSCSHiBx2pgUIMnc9SaijlwmFyMVHLMViY8+IYFG01WznjkeQ8yao9TUZOKvpRtVRqERbkKvG6rPKdBvDWryaLq0c4J8lyFlXuvevYpgtzaCWEghgGBFeISRY2Neg/6c65xxHS7pssgzHk817V0SuXKNjYSlHR1JBBBFejwyCSJHG4YZrzYxmCUj6SfSfatt4an83TlGclGK1eLOrelSpVaSpUqVAKst40f/AJaPPckVqayfiWMzatGD8qRg0qFPbwYXiI3NSeUe1EhQDipRGMZxSMKkQjXiaqTW7o48uM7tz+1XGoTiNTvjHOsN4k1A2ts7g/jSbIOoqMq0wjNeI7wT3QtIT+HF83u1QQxjgAFCwR5fJyfc9asokrHKunGDLe4OAr7leveiA/Hz3NCBDzGxFSLhmAJKt/eoazpMQHOOtQvIYTh1PBn5h0p7yNCOKReNOpHMVMixyrksGR+X2pDaSyn8uQcTZU7gina1pxmA1CxwLhB60H/UXt96GmsptJkRJyohnHFGOLLJ7EdM1PaXxgkAkPpJ2onQ3tW294JXHA2A3PPQ9quELTW3qILruDiqjWbX4a4a9tt4nOZVXp7ii9NuUIXDcxsT1ov6cv0OinygPI9RUU85ZhGgy7HAAqC7fyJCV+R9xS04gk3Tnfkn2paV/Bs5+EtCoJ4zuT71TzXTROGBLsx9KdWNS6hfqTgb55L+Y1LZ2PwifF3f++w2H5R2oiR2m240+3M8+Gupd2OOXtQ+oXqxRPcXT4jXehp7pizS3MgVEGefSqSWSTXLhc8S2sbelTtk9zVQr14sLRrq/YXFwjRQH/bUjAPvnrR8hSFQSNzsqjmatLe7t2jSFQFtoE4WjY4xjmfeqRCHuJJ2yoYny158K9Kjeyxoj1Y4pDv0UVzGTk79Kbktv+1TqmxoUFdOwoeaDiG9WDJQ87LGhLZz0HenEVnruJUYk0PYTSW1/FcwsVaJw2RWqsvCd/qjefOpiiO6qxxmjJvB720Z4QmCOldGMunNnlK2um3UeoWUcgI9QBB7GtN4UfBuITsQQcV5r4Xlm05/g7k+kn0MOVeg6LcJDdrI52YcJNaY1lfGspVwHIyK7WiCpUqVAMkcRxs7bKoyTWUupjdXLynkxwPtVrr91wRLbIfU+7ewqniBGBSBLFXLiQRx+9TsQi1R6veCJCM4J5Z6DvSt0cir1q/SNZJJHxHGOJjXmGp6qdSvWmckLyRT0Fa69uWvH4IuHygfqHzGhm0O1uxiaJAT1Q4NZXtrLpnLTBxVnGP4qebwpd2/4lhJ5yc/LbZv070NGzI5SVWRxzVhgis8o3wylFxLz23rsiZGcbinREHHepyuRtyrOtgyzcKEOMjqK5ZXUWn3QdozJbsThGOAjHr9qfLGSM45VE8ST27xtjJ55o9KpHu/PaRJUDeZzB6dqAkDQyok5Iz8jd/aoraVrafyZz6eSSHp7GrWW2S6tjFL82Nj2p+HPE+nuJFaOQDBGNxzqnvLZtNuuAEi3c5jPb2p1ldS283wtycOvyOeTD/NWNxJDfW5t5+ZG3cHvS8P0O7/ABNm0Y+cDiUmldztb2icC4QLse9DvcLp8LwXP+6o9LfmHtS02SS8RZ7pPwk+RPzEdaZ77GaRaKH+OvNmx+Gh+kd/vRN9dLICz44BQF3cB8lcgA8gaAup2WPjkPIbDtS9F6iDUJXvJlt4wQmckDt71d2tkLW1RQu/Oq/RoAp+In5sc0dqN7xYt4T+I/PH0rTv4mfoUsLq5aJGJiVvUx+o9vtVg6ji4F7bkUJFEkCqoU8fQVYWsRVcnfNTkcjqR4xRAAUe9IDcGuTPjhSNS0jnCqOZpSWi2RCeN5FhiUvIx2UVpNH8PJEy3FygnuBuM/Kn296J0HRFsIviLrDTvz7/AGFX6jYZGB+UV08fHruuPl5N9RGkJ+oiuyW6yqVYnepwuelSLHW2mDL6r4fmdTJZyAsDkK2xqfRL5pVMFwCk8ezKedaPyqAvtLWaUXEXouF5N3HY0vjo9/rRaLfh1EEh9Q+UmrisLbTOjeoFZF5itbpl4t3ADn1rswqomjaVczSp7DHzStcXDTSHJY7DsKmQYGTQ1uuQDUksmBjpSAbUryO2t5J5m4UQZNefXd1dazOzAFIidh7VoNY8zWLoW0f/AC8bb4+tqtNP0JIFBcDPYVF7aeRnLDQiwBfiNWaaIoHzGtOlsqjAWneQMcqfxL5MsNNkgOYnYe3MH9KF1KxhvExdweocnXYj7Gtg8GelDTWYbbFK4iXTzO60+exJdT50APzgbr9xXYZVYc629zpZyWiGD/es1qehMpaW2QxSdU+lv8Vllx/jow5f0ERke1CzxEMWSuR3ZSUwzqUdTuDRYKyDIxmsrNN5q9q57YXeY8BWx1oaOeWzkFrPkrvwP29qt3hVjnfiHIioZbUzSLJKeIqMDblRswNzElwn4ueLmpHMGoYJJI3WKT/czhWOwNWAXyZFbhyBS1XyZrYKigvn0sOYpK/pt9Ztd2rCUAsu6SAcj2qXSLmJNNWIhVZRhieYHtTFupTbCLh9ZHCW6VEtuM4xRsfe0LK08jSYwmcgUIIWvL5Y8HgQ5OOtXEMXpIoe2DWd6ZDGWRj05iiUaEThoFwycI5AUDY2s6XjzSRl+PfPY9KtsfFT8ZB4F+UEfzRqKqijYs7Bw2ZDGSQ8Tt1NFqvCuwFdLCp7CxudQfgtV9OfVK3yr/k0SWpuUnoKRiXEUStJK5wqLuTWl0fSY9LC3N/iS+kHpjXfh9h/mp7K1ttNcw6enxF63zzN9P3PT7VbWlmImMsrGSZvmc/2HYVvhx67cnJy/LqOwxyOfMmxx42UcloqNKcqVKqYreMDVX2qVV2pAU8CgGgV0pThXcUyBXNsHGRsw5GpNGS5W8HlqeEbMemKINJHeF+OI4PUd6Wgv8UqqxqjdYf5pUBRZEacKih2VrljCjYH1MOlR3dxwL6d3Y4QdzR+nwCGIKxy53Y9zS9N2002C23jXf3ozg2p+1LnVaIzgpcNSYpYoCIrTDHU5FcIoAN4s9KheJGGHUH9KsOVcIB5jNLRsvq/hiw1JPxU4GHyumxFZO98J6tpxLWUi3cQ+k7PivT2Re2PtUbRqeRqLhK0x5LHkAvXhk8q6ieGTqsgxRiTI42Ir0a9022vUKXVukgI+pc1mL3wTanLWFxLbN0U+paxy4r9N8eb9UDKpGagkRVFF3Ph/XbLPBFHdoOsbYP7Gqua4lgbgvLWaJh0ZDWdwsbTkxqbYb4/ilk52odbuE7liD9jUqSrIQqcTseiqc1Oqfyh8L7napCATltqbb2l5LIRBZXDf9uB/NWkHh7U5seasVuveR8kfoKcwtF5MYERwo2p8AluZBHbo8rn6UGcVcQ6Fp1vg31y9w4+hPSP81cW4uBGItMsVhj/ADYxV48V+2WXPPpWQaHDbRi41mdUUb+Sh5/c9aOhluNTVYLBDZ2K7cQGGYe3aiIvDzTSibUbjjIPyDerhBBAgSNQAOQrfHGRy553JFZWUdrEI4UwO/U/ejBHjmRUQmZjhRUscbHdzVxKQAd808AdqSqByFOpk4MdK45wNqcKTDPKmSMFqdlsc6WMU4CgG8R613mK6QMVygG70qVKgKLTomml+LmGBj8JOw7n3NWytilSpQ6IU5FPFKlTI4UqVKgOEVzFKlQHMVzFKlQbhGaheENyODSpUgHZ3ibD8q7xJJ0waVKkZrQdVNQyRAjEkasOxGaVKiiBzZWZO8CA+y1LHaQIcx4H/aKVKp0e7UjWnEvokI/SojpkTn8aWRx2zgfxSpVWi2nht7S1H4USKe+N6T3Y5KKVKpt0cm0LTsx5/tU8ELybnYUqVEovQ1I1QDFPzvSpVc8S6KdilSoDuK7SpUycNKlSoBprhpUqA5SpUqA//9k="/>
          <p:cNvSpPr>
            <a:spLocks noChangeAspect="1" noChangeArrowheads="1"/>
          </p:cNvSpPr>
          <p:nvPr/>
        </p:nvSpPr>
        <p:spPr bwMode="auto">
          <a:xfrm>
            <a:off x="1374775" y="10747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1029" name="Picture 5" descr="C:\Users\Public\Documents\9 Semestre\Optativa atencion Farmaceutica\150-istock-000004938957xsmall-s-.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82895" y="4365104"/>
            <a:ext cx="3380348" cy="224489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30" name="Picture 6" descr="C:\Users\Public\Documents\9 Semestre\Optativa atencion Farmaceutica\descarg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0314" y="1463676"/>
            <a:ext cx="2609850" cy="17526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4351611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Users\Public\Documents\9 Semestre\Optativa atencion Farmaceutica\descarga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64088" y="2947537"/>
            <a:ext cx="3066653" cy="3829502"/>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260648"/>
            <a:ext cx="8229600" cy="4525963"/>
          </a:xfrm>
        </p:spPr>
        <p:txBody>
          <a:bodyPr>
            <a:normAutofit/>
          </a:bodyPr>
          <a:lstStyle/>
          <a:p>
            <a:pPr algn="just"/>
            <a:r>
              <a:rPr lang="es-MX" dirty="0" smtClean="0"/>
              <a:t>Llenar </a:t>
            </a:r>
            <a:r>
              <a:rPr lang="es-MX" dirty="0"/>
              <a:t>el formato de Aviso de sospechas de reacciones adversas de medicamentos establecido </a:t>
            </a:r>
            <a:r>
              <a:rPr lang="es-MX" dirty="0" smtClean="0"/>
              <a:t>por el </a:t>
            </a:r>
            <a:r>
              <a:rPr lang="es-MX" dirty="0"/>
              <a:t>CNFV.</a:t>
            </a:r>
          </a:p>
          <a:p>
            <a:pPr algn="just"/>
            <a:r>
              <a:rPr lang="es-MX" dirty="0" smtClean="0"/>
              <a:t>Detectar </a:t>
            </a:r>
            <a:r>
              <a:rPr lang="es-MX" dirty="0"/>
              <a:t>la duplicidad de los datos de la notificación.</a:t>
            </a:r>
          </a:p>
          <a:p>
            <a:pPr algn="just"/>
            <a:r>
              <a:rPr lang="es-MX" dirty="0" smtClean="0"/>
              <a:t>Validar </a:t>
            </a:r>
            <a:r>
              <a:rPr lang="es-MX" dirty="0"/>
              <a:t>los datos de la notificación.</a:t>
            </a:r>
          </a:p>
          <a:p>
            <a:pPr algn="just"/>
            <a:r>
              <a:rPr lang="es-MX" dirty="0" smtClean="0"/>
              <a:t>Codificar </a:t>
            </a:r>
            <a:r>
              <a:rPr lang="es-MX" dirty="0"/>
              <a:t>el formato de Aviso de sospechas de reacciones adversas de medicamentos</a:t>
            </a:r>
            <a:r>
              <a:rPr lang="es-MX" b="1" dirty="0"/>
              <a:t>.</a:t>
            </a:r>
            <a:endParaRPr lang="es-MX" dirty="0"/>
          </a:p>
        </p:txBody>
      </p:sp>
      <p:sp>
        <p:nvSpPr>
          <p:cNvPr id="2" name="AutoShape 2" descr="data:image/jpeg;base64,/9j/4AAQSkZJRgABAQAAAQABAAD/2wCEAAkGBhIQEBIRExQVFBUWGBcYFRYWFRIYHBgXFhcVHBgWGRYXGycgGRovGRQVHy8gJScqLSwsGiIxNTAqOCgtLSkBCQoKDgwOGQ8PGi8kHyUwLCwvLCksKS0sKS0vLCwsLC0pKiwsKSwsLCwtLy0qKSwpLDQsLCwsLywsMCw1LCwtLP/AABEIAPsAyQMBIgACEQEDEQH/xAAcAAEAAgMBAQEAAAAAAAAAAAAABgcDBAUCAQj/xABIEAACAQIEBAQCBwUFBQcFAAABAhEAAwQSITEFBkFREyJhcTKBB0JSYpGhwRQjM3KxU4Ki0fAVkrKz0kNEY3ODo+EIFhckNf/EABsBAQACAwEBAAAAAAAAAAAAAAACAwQFBgEH/8QANREAAgEDAQYDBgUEAwAAAAAAAAECAwQRIQUSMUFRcWGR0RMigaGx8BQjMsHhBhVS8SQzQv/aAAwDAQACEQMRAD8AvGlKUApSlAKUpQClKUApSlAKUpQClKUApSlAKUpQClKUApSlAKUpQClKUApSlAKUpQClKUApSlAKUpQClKUApSlAKUpQClKUApSlAKUpQClKUApSlAKUpQClYMbjrdlDcuMEUdSfy9T6VCOK/SfqVw9ufv3J/JB+p+VeNpGZa2Ne6f5Ucrry8yfUqrP/AMlYz/wv9xv+qurwv6T5YLftAA/XtkmPdDrHsflUd9GdU2HdwWcJ9mT6lYMFjrd5BctsHU7Ef09D6VnqZppRcXh8RSlKHgpSlAKUpQCleU2HWvVAKUpQClKUApSlAKUpQClKUArn8a41bwlo3Lh9FUbsew/1pWzjcYlm21xzlVRJP+utU5zFx98ZeNxtFEhF+ys7ep2k/wDxUZSwbfZezneTzL9C4+iPnHOP3cZcz3DoJyoPhUdh3Pc7n8q5lKVRk7+nTjTioQWEhSlK8LDf4Pxy9hHz2mjbMp1VgOjD9d6trl/mK1jLYdDDD40JEqf1HY9fyqlqz4PG3LLi5bYow2IP5eo9DU4ywajaOy6d4srSfXr4P70L3pUR5X59t3wtu+Rbu6AHZX+f1Wnp+HapdVyeThLi2q209yosP69hSlK9McUpSgNTBXTNxD9U6H0YkitutIufEuiI0QA95za/KT+FbgFAfaUpQClafFOLWsNbNy6wUdO5PZR1NVrzBz5fxBK2ibVvaAfM3qWG3sPzqLkkbGy2bWu37iwur4fyWtSqX4TzTicMfJcJXqjyyn5E6fIirA5d58tYphbceFcOwJlWPZW7+h/OvFNMybzY1e3Tkvej1X7olFKUqZpRSlKArX6SONu179lGiIFZvvMRI+QBHzn0qFk7epA17kgD8zVoc88pNiovWtbijKV0GdZJEH7QJO+81WOKs3LbQQVdGBykQZUg5TO0xE+tUyWup3uzK8HZbtD9ST05738v0JmvKOGtYfPetG64UZgGZSWJAyiGGUyQJnTWNKi3GsPas3FFvxFVh8N0MGRh9XMdGBGoMk6GdpM1xFy7ikW/abxLDqp8IFUYEQTLEfEGGoJgRGQkScAxqXM9p8rFfjt3gqMNAdSfJ1EZhanTSrHFNHJ220K9vW9plvqm+PcgtKkfF+WrI1RrlhztbKM4YnbKh1b3Ro9axYLk+4E8TFMLSiTkQgu0dBmgAx0396r3GdTD+oLZw3pJp9OPk+Hng4NKml3l/CXLMJae2QCFvAq8N0NwWbjEid8wga7VCbbyJ09YIMHqJFeSjgy9n7Tp3uUlhrkeql/LPP1yxltX5uWhoG3dR0/mHodf6VEKVFPBmXFtSuYblVZX07F84XFJdQOjBlbUMDINZapbgHMl7BvKGVPxWzs3+Tev9atfgXH7WMt57Z1+shjMp7Edux2NXxlk4XaGy6lm95aw6+p0qUpUjUGtdxAW6in6wP4giP1rZrSuWzdu66LbIPqWgH8Nq3aAVH+ZecbWDBT47saIOk7Fj0HpufzrR5s55XDzZsw93q26p/m3p069qrHEYksS7tJJksx3J6kmq5Sxojo9mbHdb82vpHkuvoja4pxa7ibhuXWzN07KOyjoK06z4XAXbom3auOOhW25UnsGAgn0mujheT8ZdbKLWQ97jAAEgEBgmZl0YHUf5VXhs6iV5aW8d1zikuS9FqcelTfD/RW8jxMROmotoFgz9ty86Gfg6eukhwHJGBw0uyi4QIzXyrwJOoUgKp6SADAqSgzWVv6gt4r8tOT8l6/I5vI/OZuZcNfMvtbc/W+633ux6++84qqebLPD0xJa2LmZcpa1aCrbLDUhszDKSI0QDYlgZqYch8WbE2HdjBDx4clvDECAGJJZTqwk6SQNAKsXQ5u+gqn/ACKVNxi+OVpnwfRkmpSlSNWK5vGeXrGLWLqSRs40YezdvQyPSulShOnUlTkpQeH4FXcY5GxOEzPh3uOh+I22dHgfaVCM/uPwFRHJHoQZB6g9wdwZ61f9cPjfJ2GxUsy5Lh/7RNCT94bN89fWq3DodHZbaim1cQTzxkksvuuf3oV1yjiXbF2rbOSgzuFJ+sF3+8fUyfWphjsQPFhmZFRQQ2TOgZp1bL5l8qkTtv61E+M8o4rAut5ZZUYMt1B8P8yGYESDMgg719vc73WVSLareGniBjkK9QbZEkbaZtNww6+qWOJVe7Odep7WzScHjhhYfiuXUmTWbTjObeX/AMbCtI+YXUb9RXP4pwBbyG5lt4odGQ+He30AddG1PXSuLgubLJbNcRrD/wBrYJj+8g1j0hvepBh8d4oNxTbxAG92wwt3R/OBox9CPlUspmoq0K9rL304vr6P0IXjOWriEgHzSYt3FZWygSPOBDHoBlWTtOscvEW2tsEuDIxAIBK6g7MpBIYHoQTU55p5rFqwisBiFe4ttrdwG3cVSHZvMAQZW2VkR8Q23qH/AOyOG48lrF98Lckjw8QSVdlMSL8lomV8zSYOlVVN2KyzaWu3LmlpP3l48fP1yalbnC+KXMNdW7aMMPwI6qw6ivVnkXHpdt2ivkcwLol7cAEySNVmNyB7HY48bwfEWCRctHSfNb86wpHmMCVGo3EaxJIMUxmn4PxOio7WtbmO7PTPKXDz4eZbnLfM1vG25XyuvxoTJHqD1X1rsVRPDeJPZuLetNDDYjYjqCOo7irKwP0i4dsOblzy3F0Nsalj3T7vvt16Tkxl1Of2hsadKW/brei+mrX8ePmSTEYhbWpmW0CgEliOyjU6fIASYrlcTXGYgeHajDKfiuOVa5GshEtkgfzZwe1V9xTm5sRjMNfZciWbgIUSxCFlzk/aMAGAOmgrpY76R2afDtH0a60f+2n/AFim8mYy2XeU6iShl8eTS89MnWw/0ZYZR+9vXXPoUQfIAE9/rGuxw/g2Bwgz27agrqbjSzD/ANR5KjfqBVdYnnLFvPnW3/5aAH8XLH5iK4+JvvdOa473D3dmaNtgxgbDQRtXm9FcDZ/2m/uP++phdG2/lw+ZaWL53wNvUMjmc3kHiGdplAQD7kVwOI/SYzCLVoj1uEARr9VCSen1hVX4/mTI7IEnLpLEiY0MaaidJ71qLzaR8SpHoxX+s0zJ8CiNvsujPdq1HJrjo0vkv3LAxHOWLeYdU/ktr/W5mNaOI41iLnx3rh9A2QdOluB0Fc7DXxcRXGzKGHswBH9ayVW5M6ils+0ik4015Z+oAjQaVIuROKGxjEWfLd/dt7n4D/vQPmajtekuFSGGhBBB9RqD+NeJ4eTIr0VWpSpPmsF+UrFhL/iW0cbMqtpr8QB3+dZayT5a1h4YpSlDwUpSgFRnj/IdjEy6fubndR5SfvJ+og+9SaleNZL6FxUoS36csMpPjXL97CNlurAPwuNVb2Pf0MGuejlWDKSrDZlJUj2Yair4xGHW4pR1DKdCrAEH3BqB8w/RxE3MKfU2mP8AwMf6H8elVuDXA62z23Srr2dykn1/8vv0+hDuIcZu4iz4N6LgBDI5Cq6lZ2YCCCCQQRMHfrUbGFZMwO0sQTA0JJjsTqdATpHrEkwnBr926bKWmLro4Iy5P5y0BfnqegNeeLcKuYW61m5lLAK0rJBDDpIB3DDbpVNWn7WGJCvs6wrVfZ05bs3rhary/lEn+jjg+LtEXnuMlkg5bWaQ5I3yzCgb9yam2JvLaW5eI1jWNzAgKPnoBtLHuapvA4q5hzmsXHtHrlIyn+a2QVb5iu9d58xL2Xsulolhl8Rc6nXc5TImPz7VjKhJYSeUautsa5pv3VveK/fODe47yNfd3v2/DYuczWRKkHrldjDn3ybVEbtsoxR1KsPiVgQR7g6/OpVgfpFvrAvW0ujqVm23vBlT7eWuVxTjiYlFVw6nOSW8NXdRqfK3YtlkAzEiNSRk01J5UjYW9e9st2nUpuUfDVr4rPkzkUrWbiCKzKxygMQrsrIrgbMpbQT9kma2aljB0tOrCosxf325ClKV4WnUX6JjxHBpdGKNrP4vkNoONboOhzKRrbUmZ3IHStLC/wD06KNb2N8omQlkDSN8zOY/CrP5L/8A5+G9n/5j108Z/Dufyt/wms6MVg+P3laf4ifd/UpS3hfBHhf2c2+/8M5Zn+7XqsuL/i3f/Nu/81663DeTsXiNVtFV+1c8g/A6n5CsNrU+p0q8IW8J1JJaLjpyOJWfA4J79xbVsSzGB/mfQbn0qecO+i5Rreulvu2xl/xNJP4CpXwvgNjCz4NsKTudSTtpmYkxpttUlB8zV3O3qEE1S95/L5+htYPDC3bS2NkVVHsoA/Ss1KVccO228sUpSh4KUpQClK0L/EpJS1DuNGP1UP3iNz9wa+w1oeN4NnFYtbYljvooGpY9lHU6VoXXuXBLt4KdlbzH+a4NF32XWdm6V8soA5gm5diGc9NvLpog2OUanQmZmt79nkgkajb0mpYxxKXNy0iauDSAFtplTfXQmeuXeZ3LQahv0ncMINnED1tP85ZD7SLg92FWA3lGlcrmHhf7Vhrtnqw8p7OpDIfbMB8qNbyMmyr/AIW4hV6PXtz+RTVfGaBJpm0kgjuOo7iO9a1xpdPES74Qci5k8MOSrOqnDliy3BnCFmYBQVKE6mcaMcs+jX+0adpT3nq3wXX+DL5zqIA6BgZP5jL+f6V6t3gwU7ZhIGkxWO3afLkYnTRjGUkwMwhWIADSJBMxI0NR7mDCO1q6qQGz67CV1yqCfulR8jWZeu2W4qCfi398vDQ0uxqu1XCrcXuqesIpcl054emM5eme8ibFWzILp6jMv+dahtWl/h3Ra9Aylf8AcJgfKD61XNvgmIYStm4R3Ck1sNwfFq4ZbV0MsQyq+4+sDHcTWNuLqRltmtJ60H8/rgsVL11SA6Bh9tP1Q6j5FvlW1WhwQXvCm+AHZmbKoUBQxkKFXRRvAGgqQcF4Dexb5bS6D4mOirPc/oNarfE6OlVUaKq1HhYz73Lw5fPUmPA8deTh1gW7bEZLnnUMxDM2IyhUVTPmtoCT9sV08RhrHgG4DlYqz50jMbZmPENz4vIyg5vNO2sV44Gow+HS07grYNzOYKgKL1zI+5k57LCBr5tu+TCYSxdwjMVVyyPcBMEqGzsoUjVcpOXSCCCd9TKUnw6HzOooyqSkubZl5Q4HaSyl9rSi++ZrjfEQ7MxYKTMCZ2/OpHUf4BxQLgMNcYEtcWQqxqzZmIEkACAx1MADeupw/ia3swysjLEq2WYMwZUkEeU9elX45kJVnJpTll45vkblKUrwClKUApSlAKx4i4VRmCliASFG7EDQD32rJSgOKVN5Fe4xZWAK27WYKQwkSfifQ9cqnqtZlwhZQpPhIPq2zBjoMw+H2WI+1Xmy4stdtsQFX94pJgBLhYkEnTRw/sCtff8Aai/Zux0PgX9f8Htrtr7xPQxZb2Tbs21tqFQBQO35/nrXy7ihbGZmCjqWIA/E1rqt65sPBXuwDOf7vwqPck+grPh+GKrZ2LXHGzPBj+UKAq+4AJplE1CT1Zms3xdTMAwBmMyuh0JHwuAenbWtLxL51FkAdmugN+CqV/xV0mYDfSuVxTiwUQrAd2/oAepPp8qjkscE9WVPzZhB+14q2UKBzmykrMXVltVYj4/E61zEsIMxCKCxY5hnkKwINpZY5bRkkp1/Kphzpwi46piwjAIMlwtoWV2GVsu4AYn4oP7w6dREqollM7zZcaF7b05TWZQ08uHfTHEV0OWiiYy2zAHMrWwTGjGCp166Mv8Afrn16s22dglsMz6EBAxYEHRoXUQYM9KU5bskzP2pawurOpQm8KSaz0fL58Tv85cNCXFvKABc8rx9sDyt81Uj+6Kj1dXjnEsTcy2sQgtlSGjIVLGCM3xEEQx+HSfwrlVOvKMp5ia7+mqFxb2EaVw02m0sNP3eWq+PwwK6HA+NXMJeF1NejLJAZeoP6HoarfnXjb+KLKMyhB5oJEsdY03gR8yakPKly42FttcJJMwTM5Z0knf/ACiq8NLJnQvaVzXna7uUk8vl0aLjwGOsX7a3TCENcZLjJJUtddwPEjKsBhKzqJ2GteL92zFxhiAC05kw7XSq5yQXFtCwLlj1WGPSSSYdyzzG+Cu5hLI2lxJ3HcfeHT8KsXi2LF0WLynPYIYlgCQG8mRmA2AAuanY7wYq+DU2snDbZ2dPZ7c4ZcXw9H96o5lh3tor3ICjNpt4SkltdSCZjNHWIkAVIOC4JlzXXEM8AL9lFLZQfvHMSe0gdJOrwvBeMwuMCEUgoGBGZh9cqROUaZfUT0U13qvqTX6Y8Dn7K3ln29X9T4eCFKUqg2gpSlAKUpQClKUBxOZV8PwcTEizcU3BqZtN5XJHXKSt308PT13xxS3rrHuDW1cQMCCAQRBB2IO4IqEcNvoHvYdH8QWXhTqfI0lBPUiGSfuDvQkotptLRcTvYvizNovlHfqf8q11xtwaBm/r/Wudf4kiyJWRuWdUUaxq7GPkJPpWtiOYcHZUtcuHEt0s2Lbuu+0RDRuS5jSYXSh4k3+lZ7HStYi5iSDb86/2rH93pHwwZf8AuiNCMwrUx3HsHg2JLG/iFEQsnKeo3yWfUfEYE5oFRrinNmNxcqo/ZbWoiSWI9SCGI9sn96tDhXDbSOP2jNdt6SEJt5RGpAWSw6xIOmk7GLmlojb0NkycfaXGcf4xxl/F6eWT3xnmbE4w5GMI21m2DB6wQJa4fTb0Fa+F4FiLjAeE6A7tcR7aj18wBPsoJq0sDwnB4Gy+Is2xAQuXzF2ZAubR3JMEeoFVpiPpUvtjfCLMLbOoCCwpA8ktbKkZmIzAkrc+rpGaBFr/ACMqO1vZRdOzpqMfHj/vvklo+ja1ZUXGL4grqyTkDD7gTWdPhZiDtpvXbwiW0QC0qKhAICKFBB2Og/OK6PA+IjEYdLoDCZBDAggqxUggid1NchLgS5etLrkuQqjoGS3cj0ANxgPQCprHI0la4q1nmpJvuafM/CxicO4gZ1Ba2euYa5ZPRgMp956Cqqx2PW1Za8dlWffsPmSBVtYnGs1u54QN1grQtoB9QpgM0hRr0kE9JqpuKcAe9hCCrrbIUC7lOXQjKfaQNdjPtUZRyb7Y106VKpFyS/xTaWZNPRZ+BWWBtPi8QqMSS7Sx7DUsfwk1adtAoCjQAAAdgNhXD5a5Y/ZSzswZyI0BhROu/XQVEeI8exfivmuXEOY+QMQF12AH9a8fvPQyLWX9po+0rxblN+SXX6/6LMqT8l82HCP4dwzZc66/wz9oencfP3ob/b+Jy/xrm4g529Z/SpLyfxq7dYW2DMFDl7hZ2mcuQQdFIhhpuDtpJ83XHUuW1be/f4acH72nLTxP1UjggEGQdQR1B619qveQOa4Iwl06HS0xOx/sz6dvw7VYVWJ5OYvbSdpVdOfwfVClKV6YYpSlAKUpQCo/zbzM2ETLaQPedWNvNOQZYEsRqdWHlGpncb13b15UUsxCqBJJMAAbkmqt5w5qXE37YtAZELIHafMXy6x0WUUDqZ6VGTwjPsbSVxU1TcVxNrjfO+IxVpUsKLCOoLuWzMQRqqBRtHWQddhGsaw/CwpDC7dmCDlcJKmJUm2FOWQuk9BXrhjEBkJEgkiARoxJ2OohiwjtHevV/BwwdIDDcbBhVEpPJ1dvbUoUtxLR8fHv1+JkXChWBVQPtNGsRABMTuVA7kgDUgHp2LdpQyN4uck/wzlDqYIBJts0eR2jKNiTsoGrYuwQxHuD6jUGCJ/GvWNKNdJyDUSHLaMZPnBZSRqADIbf4pgj2PUxryL0glpxXdGMGlZL+HysT0YyILRrJ0BJ03gyREdoHNvZbjhAz3WJhbVuCST002+ZFQaM+nVjOCk9CzOVFS9w5LVyCGW4mUne2XdRp9kpEdIIqK8V+ipDca7ceyFzA5mGVVUqVIFsD4ifD2YDyAACpZy7wXEWsNbtPcW2VEEWkUtEnKGuPIYhYBOUag11rPDgrBmZ7hHw5yDlncgAAT0mJ37msndT4nCzm1OTXX9zR4W3hWbdmyj3QojxHhFY7lix1MmTKq29MPy2viXbt05zdYMyCRblURB5Z8/ltr8RI6wK7NKkUnnwxEbDbTTT9Kil/BHDRbfVNFR+jDQBW+y2wjZunYS2sOLwiXUa3cUMjAqykSCDuCKsp1HB5RiXVpC6juz0xwfQpHmjwrGJy2YKZQXVTORiToB00g5ek6dq00cMJGoNbHNPKr4G+bSjNbOtuYHlPrsY2I/Q6aWCsFFgxJJJA6T69aw5ycpt4wfUtl0lRtKVNVHPC/U+f17Yz+59v4G06kOmYlSsErDk3UZFViJskMWYvmCkKAdzJVcJZbOt03LYvXDGQr4oFxEiYL5HUlhC6qNwTWasSqU+HUfZ0kexPT0Pyjasu09lOoo13iP35dzRbW2fd22brZus+Lj9cde3l0Pdu6DqDt8iD2PUGrY5I5p/arfhXD++Qa/fX7fv0PyPWqltgli0RIAgxOk6mCR1A+VbmAxz2Li3bZhlMg/oe4I0I7VVVUadRxg8rr1Nk6FTadjCVxDcqYzjo/R9OXdF7UrT4RxJcTYt3l2YTHY7MvyIIrcqRws4uEnGXFaClKUIisWJxK20LuQqqJJNZahPMPMzXiUwalyhOa/AyW4GpVm8oMT5zsNpmvG8GVa20rie6uHN8Eu75fejONznx+7f8jTZtbpbIPiPB0a4v1BuQDHsdxD3Ej/WnrPQ1uXuH3sy5kfPd1UEHM8/Wg+Y+5GuvY1jAyEZTL+muUgiIIOp09v0obyfRLalTo0lThjHh9v4t/wZMFcACloVwSjAAL5j8Xl7QFbqQJnrW5icTkyzsTB9oOv4xXIS5ladCGGVp9ToZ6bkH3npXrFYk3ALZJzIf3hEjzDYAwNwc2nQjvUWsmLubk/Z+X398DtMwAk6Abk9K5VzHk6WvKu4MHfqVU6LtMkGSSY6nV8Ie/uSfnqd6z2LDXGCIpZiYCgSSfQV6jIVsm96pjT74mIYbOQIZ2YxBLMWJ9DuZq1eSuTxhF8W4B4rDQaRbH2R69z8h3PrlPkpMJF25570b9EncL69M34R1lFXRjzZyu1NpxqL2FvpHm1z8F4fX6qUpUznRSlKAUpSgOLzVy+MZYK7XFlrZ+92Podj8j0qnrtsqxVgQQSCDuCDBB9Zq+6gH0i8tf8Ae7Y7C8B+Af8AoD8j3quceZ02wtoezl+Hm9Hw8H0+P17kApStizgWZDcA8isqu2py5tiQNY0Pz06iajsnJR1Zr0rrcW4L4du3eSSjQr7HLdCgkSN1YedT1BFcmhGnUjUjvRJn9HXMHhXDhnPluGUPZ+3zA/EetWXVBKxBBBgjUEdCOoq4uU+NnFWPP/FQ5bg7mJV47FSD23q2D5HI7esd2X4iHB8e/X18e526UpVhy5jxBTI2fLkg5s0RljWZ0iO9cPhXF/2gsuHtquGtyucqfMw+rbtrGg0M/KK2eL8DOKZVuXCLCkE2lEG4R9tp+GY0A9Z2jp2MOttQiKFUaAAQAPavDLUqdOl1k/KPq/kvHlBeJYDFYu49uxae1bYxdv3ZV7o+9MNk7IBG22w51vl1xntWotqsjEX7mWVA1K51JC6b21JMfE2sCz65PEOE2mU+KYsICxSSFJEsz3DMv3g9ZJkxEXE2VDasliGMLw1b8X1fRcOHTBU3FLFmSlgO6KCHuMD59gTlGiJrAnXXU6xXPC77knckkk6RufQCpTzNx/8AaVyWE8PC2zpC5QzdJA/ELv1Ppo8scsPjXIByIvxvE77KB1b/AF71Y10OtpVlCj7Wv7uOry138X0XY5/DuG3MRcFq2pZj+AHcnoPWrX5X5Vt4JOjXW+N4/wAK9l/r17De4PwOzhLeS0sfaY6sx7sf02HSt+rYxwcltPa8rr8unpD5vv6ClKVM0QpSlAKUpQClKUArxdtBlKsAQQQQeoO4r3SgTwVJzbyqcHclZNpj5D27oZ69u49jXjk/HIl1rV3+FiF8JvQn4T6atE/enpVq8R4dbxFtrVwSrfiD0IPQjvUO4j9HaqAbZJUmLi6SBrFy394TJXZtQI0FVOOHlHW221qdeh7G4eJcM/R9/wBzvcI4L/8AqNhL4zqpZJMedAZtsI2IXL7FfSq747y09i81rzMTrZMD94gGq6f9oABp1+azZ/Amui0Ld/8AiW/KWEkOPquCe43HcH0rNxPhiYi3kedwVYaMjD4XU9GBqTjlGtttozta8t7VN644Z6r06fDFGxpPTvU55Bu+Jqul2zow/tbDTCx9pW2PaBsdO1/9jW3LFwALi/vEXQC6u121p5d28p0hvkdTl3k67hMSWzAgfA/RkJh0dd1b4WEaSD3qKi0zcXe07e5oTgniXLPPqvvuvCa0pSrTjDzcuBQWOgAJPsKxYS8zjMVyg/CDM5e7DofTpWelCWVjGDWFoJmuudQNSdlUamOw0knrGuwiC8f4ldxatcuFrGCUiJEPfOsBVO5MaT5RuZjSwbhgExOh0AmfSOtRleXLmLv+PjP4Y/hYcNIUd3jQnTUCd94EVGSNns+tCnJ1KnLg+faK6+L0RFeB8sXOIMHI8HDLIQDXY6hZ+Izu53PtAsbhXCreGtC1bEKO+pJO5J6mtpECgAAADQAaAD2r1RRwV3u0Kl08PSK4L16vxFKUqRrhSlKAUpSgFKUoBSlKAUpSgFKUoBSlKAVjvqxUhSA0eUkSJ6SOorJSh6ng0uH8S8QtbYZLqfGkzodnUwMyHoY7gwQRW7WpieHK9y3d1V0mGHVT8SN3UwDHcA1t0J1Nx4cfLp/H+vEUpShWKUpQClKUApSlAKUpQClKUApSlAKUpQClKUApSlAKUpQClKUApSlAKUpQClKUApSlAKUpQClKUApSlAKUpQClKUApSlAKUpQClKUApSlAKUpQH//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619829024"/>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99" name="Picture 27" descr="C:\Users\Public\Documents\9 Semestre\Optativa atencion Farmaceutica\emails-300x30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160337"/>
            <a:ext cx="2857500" cy="2857500"/>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611560" y="2132856"/>
            <a:ext cx="8229600" cy="4525963"/>
          </a:xfrm>
        </p:spPr>
        <p:txBody>
          <a:bodyPr>
            <a:normAutofit/>
          </a:bodyPr>
          <a:lstStyle/>
          <a:p>
            <a:pPr algn="just"/>
            <a:r>
              <a:rPr lang="es-MX" dirty="0" smtClean="0"/>
              <a:t>Enviar </a:t>
            </a:r>
            <a:r>
              <a:rPr lang="es-MX" dirty="0"/>
              <a:t>al CNFV las notificaciones en los tiempos establecidos en la presente norma.</a:t>
            </a:r>
          </a:p>
          <a:p>
            <a:pPr algn="just"/>
            <a:r>
              <a:rPr lang="es-MX" dirty="0" smtClean="0"/>
              <a:t>Elaborar </a:t>
            </a:r>
            <a:r>
              <a:rPr lang="es-MX" dirty="0"/>
              <a:t>e implementar un programa de capacitación en Buenas Prácticas de Farmacovigilancia.</a:t>
            </a:r>
          </a:p>
          <a:p>
            <a:pPr algn="just"/>
            <a:r>
              <a:rPr lang="es-MX" dirty="0" smtClean="0"/>
              <a:t>Sistematizar </a:t>
            </a:r>
            <a:r>
              <a:rPr lang="es-MX" dirty="0"/>
              <a:t>mediante la digitalización el registro de los datos de farmacovigilancia para </a:t>
            </a:r>
            <a:r>
              <a:rPr lang="es-MX" dirty="0" smtClean="0"/>
              <a:t>su tratamiento </a:t>
            </a:r>
            <a:r>
              <a:rPr lang="es-MX" dirty="0"/>
              <a:t>estadístico.</a:t>
            </a:r>
          </a:p>
        </p:txBody>
      </p:sp>
      <p:sp>
        <p:nvSpPr>
          <p:cNvPr id="4" name="AutoShape 4" descr="data:image/jpeg;base64,/9j/4AAQSkZJRgABAQAAAQABAAD/2wCEAAkGBw8QEBAPEBAQDw8OEA0PEA8PDxAPEA8PFBQWFhQRFRQYHCggGBwlHBQUITEhJSkrLi4uFx8zODMsNygtLisBCgoKDg0OGhAQGiwkICUsLCwsLCwsLCwsLCwsLCwsLCwsLCwsLCwsLCwsLCwsLCwsLCwsLCwsLCwsLDcrLCwsLP/AABEIAOEA4QMBEQACEQEDEQH/xAAcAAEAAgMBAQEAAAAAAAAAAAAAAwQBBQYCBwj/xAA9EAACAgEBBQQHBwMCBwEAAAAAAQIDEQQFEiExUQZBYXETIjKBkaGxBxQzQlJywSNi0SSCJUNzkrLw8RX/xAAaAQEAAgMBAAAAAAAAAAAAAAAAAQIDBAUG/8QAKxEBAAICAQQBBAEDBQAAAAAAAAECAxEEBRIhMUEiMlFhE3GBsRQkNJGh/9oADAMBAAIRAxEAPwD7iAAAAAAAAAAAPLml3oDCtj1QHpMDIAAAAAAAAAAAAAAAAAAAAAAAAAAAIdRqIwWXzfJd7AoS1Mpc3hdEB6gwJ4RAkUAPam1z+IEmQMgAAAABgDIAAAAAAAAAAAAAAAABHfaoRcnyimwNDO9zblLv5LougHqMwLNLA2FUQJsAeZRA8Rljh3fQCUDIAAAAAAAAAAAAAAAAAAAAAADR9pNTjcrX5syfkuQGrjaBNVMC/p5gbKmYTpPvIGnmeHwfJ8yCFFpRk4r2XxS6MhbS3pH6qWc44ZfMsrMJwgAAAAAAAAAAAAAAAAAAAAAA47tJd/qWv0wgv5ApwsAt0zAvU2EJiF2q4LaTLUEJ0x95C3ar+m3peSbYTpa2bblyXgmTDHeF/JKhkCL7zXvKG/DfabUN5bzS5tLmRuFuy2u7XhMSqAAAAAAAAAAAAAAAAAGAOH7U+rqpPrGH0AoVWAXKrCFoW67iFtJ43heIenqiu14qht1ZG2SKI1tBrK4cebS4sbJotbM2rTU5ytsjBJRSTfrPyXMtFoj2pPHyZJ1SEGu7bwWVRVKf99nqR9yXF/IxW5ER6b2Ho2S3m86c5r+0Wru9q1xj+mtKC+K4/Mw2zWl18PS8GL43P7Uuze0fR7QoeeDk65vrvprj78FMd579LdRwRbjWiIfXkdF415nNRTbaSXFtvCS8wRG0Wl1lVqbrshYovDcJKST6cCImJ9L3x2p90aTolRkCC/VVwxvzhDPLfko5+JG4WrS1vUbTRefFEqsgYAyAAAAAAAAA5LtrpuNdi5NOD81xX1YHL124ITC3XcFoTq8iWSIHqiss1ao7delzkkUm0NnHhtf1CnbtT9Kb8X6q/wAmKckfDfx9OtP3eFOzV2S5ywukeHz5mOckt/HwsVP2gwkU2261iHmUyFlXVandXDm+CKzI19NjhKM1zhKMl5p5Ir7hXJXupMfl9z//AFKY0wussjCE4QmnJ4ymk+HXmdas7jbweSs1vMfiXy3t9r3rtRU6bbIaetYw8pTnn21Du/3GLJj727wubHGifp3KXsZc9JqqoQnN16ixRtUnnfk4tRePBtFseOKeIY+ZzMnJmJt8PrZkabl+2Ha2nSVzhCXpNTKE1CFeG4SaeJSfJccEStTXdG3xXS06m9ud8HJyzvWWyWc+cnn5GjOC9nrMfWMGKkdv/UPr32ZbRtnRLT2uMlpI0whKKa9TDSTzzxu8zdpWYrqXmOVljLmteI9zt2pZgYAyAAwBkAAAAAKW1tGrqpV97WYvpJcgPm2qpcZNNYabTT6hKKN+ObwlzbInTJWJmdQxLXfpTfjyXxMFssOrg6Zlt5t4Qyvm+cseEeHzME5Jl1sXTsVPflHhe/q+L+Jj3LerSK+IjQ5ELaeJWIbSgs1BG0qtupK7FbLlxfuIQNko222ydBqtZuxrhOxQxDek36OuK5LefBcO5HRwzukPIdRx9nIn9+Wx7U9lbtLo5X/ea/TRcd2lR9rL4pScst+SL33EeGrgik31b057s5fqqNRVqpeu63J7lssKWYtcvf07jFSMkzu0ujycvDrimmKu5/P4dBtTtJq78qdzhB5/p05qjjo2nvS+JsOP8Ndptm3259DTZPrKEG1nxnyz7we2j0+0q28Rbk+Pd/JhtnrDo4OmZ8k+I0+tfZpoIx0v3lNuWqw3FrhBQckl495kpbujbU5GGcOSaT8OwLMIBgDIGAMgAAADAGQOY7V7H3k761xX4iXev1BLhdXTlSj1TRS0biYZcN+y8WhzkLrI8IyaabTT4rK8Gcqd1l7rHMXpFo+YSrbE4/iQyv1Q4r4Mt3bJ+n3CevatcuUvc+DG0xaJZnqyu1tK89SRsRObZOldvDl3fFk60eZJTCLTEe2K1KfsRcvHlH4szUw2t7aGbqWDF+3QbI2rq9NTKmFqhGct9+jinJPGMKcuXLuRuYsfZXTzfN5X+oyd2kUfSXWcFO219/rWT+PFoy/DS9+Gp1O08SnBRbnBuMt7hiSeGjWycmtPTt8LouTPHdadQ+rdlOz+inp6NSoelldVXZm17yi5LLW7y4Ph7jPS3dWJcrkYpxZbY5+JmHVKKSwkklySWEizDD8yaOOLGuk5o5GT34e/4keH3r7Ol/wzSeMJP4ykdLD9kPHdT/5V/wCrpDK0QDAGQAAAAAAYAyBgDgu1egqhYvQ8XLLlXHjuPw/wQmv4cJtbSSrsbcWlP1uK7+853Ipq23sekZv5MMVmfMKDNfbqTH5QW6SMu7D6otEsFscT6RegshylldGW8T7U+uPSauct1ScOfj88CIhbc/LwrZTeIpyfSKbZeuO1mtl5mLH7ld0+jsx6zVfVe3L4LgjYrxvy5WbrXxjhZhpao8Wt5/qsefguSM9cda/DlZuXmzT9UvF20q1w3t59FyItlrVbBwM2X402XY2dWp1tdF6zXNTxFNrM0spNru4Mx0z91tNrk9N/hwzfe5fY9FoqqY7tVcK49IRS/wDpsuQ+OdsNkKna84S9WrWx9JCT5b7ymvivmc/Pj+t7DpPL/wBvr8O1+y7X5ot0cn6+ksaS61yb3X8UzNxb7r2/hzOvcftyxlj1aHaWSSTb4JJtvokbUuHWNvy9p7vzvhlyl8Uci/t7/j+IforsZQ69naKLWH92obXRygpNfFnUxRqkQ8Tzrd3JyT+5/wAt0XaoAAAAAAAAAwBFZqIrxfRAUdRqJS4cvBPHxYEFWmgnnCz5A2n1GzK7YOM4RlFrGJRTKWpFvbPiz5Mc7rOnzTth2X+6v0teXS3xXN1vz6Gjlw9vmHqOn9RjPHZf7nIz1CXBc/i/gYq0mW7kz0p906SV0Wy47u4n32cOHhHmbFeNM+3Ny9ZxU3FI3KzDRQ/O3Y+nsQ/7V/LNmuGsOLn6lmyz7092aqutYzGC/THC+SLzatfbWrjy5Z8Rtr79td0I+9/4MNuRr038XTLT98tddrLJ85Py7jXtktPuXTxcTFijxCbZuzdTqZblFVlsv7ItxX7pcl7ykU7mXJmpSPqmIfSex32c6im6rVai9VyqlGcaq1vNvpKT4Jd3BGzjwzE7lyeV1Gt6TSsPpxtOO5D7Sezj1ml361/qNM3ZXhcZR/ND4cfNGLNTuq6PTeV/Bl8+pfJ+zW37tFqY6j1pLO7bF59eGfWTfc/5NGkzjtt6vk46cvB2T/aX0jtL9oOiehs+72qd90HXGtZU695YcpLuwjctlia+HmMPTctc31x4j/18m7P7Knq9TRpYpv0kvXaWd2tcZSfTgaVad1nocvIjDhm0v0rTBRjGK5RSivJLB04jTxVrd0zMpCUAAAAAAAAEdlyj4vogKt17/M91dAnSnO/PBcF17wbed/oEJqOYGzg+AGv2vpIW1zrmsxnFxa8GRMRMMlL2rO6vi+poWnsnXiMHXJxbXNpcnl8SIiITa+TJPncqF+1oLlmb8OXxMds1YbWLp+S/uNNfftK2fJ7q6L/JgvntPrw6WHp2OvvyqNN8zDM79uhXFEeo1C/otj3WtYSin+afBY+peuO0sGTk4cfjbt9gdkdFHEr3K+X6cuFefJPLM9cMQ52XqF5+zw7jTbRhRFQqhCMFyhGKivkZ41DnX3adzK1X2lr/ADwkvGOJIbYppK5RtvTT5WxT6S9V/MnaO2V2FsZezKL8mmSrp8S+1DZS0mt36swhq4yu3VwW/n1+Hm8+80s1YiXpumZ5yYtT8OQ01ErJJRW9KclGKXOUm8JfFmGNeodGd9vdPqH3jsR2Sr2fU28T1NqXpbOf+yPSK+ZvY8cUeV5nLtnt+odOjK0mQAAAAAAANftTXejxFe1LPuQGreufX4AV7NUB4jqALVUwLMLALdV4Hq6eUB8T+0Slffp4/NCtvz4/4NHPfV3pul4oti3r5c7TpXJ4jFyfRLJgjcuhbsxx9U6bjR9nJy42NQXRYlL/AAZ6YJn7nPzdSpXxSNt5p9k01LMY5f6petI2K4ohyc3My5Pun+ybdMmmr3Lemk0NJ22VdnAG0ka94G3qWzk+4G1PUbOa72vJ4I0nveNT2Vp1Kj6Zzbimk1J5SfPBW1It7bGDl2xT4bLYXYzS0zhOEZOVbzGU5Zw1345FK4IidtnL1TJfHNPiXb0t8nx8TYhyLQmCoAAwBkAAAAcl2otcb10dccfFgar7z4gefTgSVXAXarwJlqgJIaxLvA9WbRWOfzA+f7W0MNRqJ3TbknhRjySiuXma84om23Vw86+LHFKptPpFFYhBJdEsGSKxHprXy2v90rtein0J/qxLFOyrbN5QjvNYbS54LMdvCvdsy+HtV2R84PHxJV2hWV3EJ2mr1OOYTteo1kQbXqtYgjatqtZvTUVyjxfiwbXNNaE7b/QW4Q0rtcdnLzRKFoAAAAAAADAHOdsdC5QjdHnXlS/a+T/96gca5tAPTMD1G9oCVaqQHiWql1wBG9XLqwJK6rLOHHBC8Q22i7Pt8WQtEttTseMe4J2lez10CNpNl0+juX9ylH+f4JhWzeEqIL9DTP264S84oDW6jsxpJ8oOD/tk/owNVqexffXbjwmv5QGq1PZ3WVco76XfCW98uYGsSlDLkmpJ8U1hkJhstDqE8AdDo7uBKF/TT35xS7uL9wG1AAAAAAAAAYlFNYaynwa8ANFq+y1E25Rcq89yw4+5dwHmnspQvalOfhlRXyQF5bI01cZONUcqMnlrefLxA4PULiBTmgJdHRvMDsNl6OMUm0Qs3EQllg28sG0XKUX0aBLZIlRkAAAAUdp7Mr1EHGa4901jej7wOM1XZzVUSbhH0sO5w4vHjHmBZ0FGqn6qpmurmt2K97A6zZ2i9FHi96cuMpfwvAC4AAAAAAAAAAAMAQbQliq19K7P/FgfObgK7jlgbTZ1HFAdPpuSAuxZCz0BhgQXBDZxfAlDIAAAAAYYADIAAAAwBkDAGQMARztSAieqALVARbUtTot/6cl8eAHAzjkCSmoDbaSGANrp2BchIJSpgGwILuQGwofqx/bH6BCQAAAAAAAAAAAAMAZAAAPMgKl0WBXaAAQbSl/Rs/b/ACgOUUQLNMQLtTAv0SAuQkBLGQGWwIbXwA2Om9iH7Y/RASAZAAYAyAAAAAAABgDIAABhgV7WBWmB5AqbU/Bn5L6oDnIICaAFipgX6WBbgwJEwMuQEVkwNrpvYh+2P0QEoAAAAAAAAAAAAYAyAAw2BBbdgCrKxsDyAAqbV/Bn5L6oDnogSRAsVAXaWBM9QlzeAK9u1a494GKtRbb7MXGP6pcPggLSqx35fewNxpZ+rFf2x+gFgAAAAAAAAAAAAMAZAAeLAKdsWBFgDOAAFTa34Mvd9QOfigPcQJ6kBcriBZrri+aTAjvoguKil7gJanwA9TA22ngt2P7Y/QCYAAAwBkAAAAAAAAAAAAPDgmB4dKAxKgCCyvAFDa34Mvd9QNAkB7igJ6UBdqAsQAi1D/gD1SB7mBuaPZj+2P0AkAAAAAAAAAAAADAGQAAAAAAeLIZQGn2vH+lLzX1A0CQHuKAsVIC3WBPECvqny8wJaeQEkgNzT7Mf2x+gHsAAAAAAAAAAAAAAAAAAAMAZA1e3If05PyA57dAJAWKkBbrAlQFPUS9ZLzAsUcgJsZaS5t4A3UVhJdOAGQAAAAAAAAAAAAAAAAAAAAAIdVTvwlDqn8QOZspcW4tYa4MDxuAS1oCzWBIBUno7XLfUXKMkt3d448wLun0Vr5xUfGTX0QGz02lUOPtS6v8AjoBYAAAAAAAAAAAAABgDIAAAAAAAACvqdHCzmsPua5ga+3Zcu7D+QFSekti/w5PyWQJatNc/+W15tIC7Ts985tftj/LA2EYpcFwS5AZAAAAAAAAAAAAAAAAAAAAAAAAAGAMgAMAZAAAAAAAAAAAAAAAAYAyAAwBkDAGQAAABgDIGAMgYAygAAAAAwwAADIAAAAAAAAAAA//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5" name="AutoShape 6" descr="data:image/jpeg;base64,/9j/4AAQSkZJRgABAQAAAQABAAD/2wCEAAkGBw8QEBAPEBAQDw8OEA0PEA8PDxAPEA8PFBQWFhQRFRQYHCggGBwlHBQUITEhJSkrLi4uFx8zODMsNygtLisBCgoKDg0OGhAQGiwkICUsLCwsLCwsLCwsLCwsLCwsLCwsLCwsLCwsLCwsLCwsLCwsLCwsLCwsLCwsLDcrLCwsLP/AABEIAOEA4QMBEQACEQEDEQH/xAAcAAEAAgMBAQEAAAAAAAAAAAAAAwQBBQYCBwj/xAA9EAACAgEBBQQHBwMCBwEAAAAAAQIDEQQFEiExUQZBYXETIjKBkaGxBxQzQlJywSNi0SSCJUNzkrLw8RX/xAAaAQEAAgMBAAAAAAAAAAAAAAAAAQIDBAUG/8QAKxEBAAICAQQBBAEDBQAAAAAAAAECAxEEBRIhMUEiMlFhE3GBsRQkNJGh/9oADAMBAAIRAxEAPwD7iAAAAAAAAAAAPLml3oDCtj1QHpMDIAAAAAAAAAAAAAAAAAAAAAAAAAAAIdRqIwWXzfJd7AoS1Mpc3hdEB6gwJ4RAkUAPam1z+IEmQMgAAAABgDIAAAAAAAAAAAAAAAABHfaoRcnyimwNDO9zblLv5LougHqMwLNLA2FUQJsAeZRA8Rljh3fQCUDIAAAAAAAAAAAAAAAAAAAAAADR9pNTjcrX5syfkuQGrjaBNVMC/p5gbKmYTpPvIGnmeHwfJ8yCFFpRk4r2XxS6MhbS3pH6qWc44ZfMsrMJwgAAAAAAAAAAAAAAAAAAAAAA47tJd/qWv0wgv5ApwsAt0zAvU2EJiF2q4LaTLUEJ0x95C3ar+m3peSbYTpa2bblyXgmTDHeF/JKhkCL7zXvKG/DfabUN5bzS5tLmRuFuy2u7XhMSqAAAAAAAAAAAAAAAAAGAOH7U+rqpPrGH0AoVWAXKrCFoW67iFtJ43heIenqiu14qht1ZG2SKI1tBrK4cebS4sbJotbM2rTU5ytsjBJRSTfrPyXMtFoj2pPHyZJ1SEGu7bwWVRVKf99nqR9yXF/IxW5ER6b2Ho2S3m86c5r+0Wru9q1xj+mtKC+K4/Mw2zWl18PS8GL43P7Uuze0fR7QoeeDk65vrvprj78FMd579LdRwRbjWiIfXkdF415nNRTbaSXFtvCS8wRG0Wl1lVqbrshYovDcJKST6cCImJ9L3x2p90aTolRkCC/VVwxvzhDPLfko5+JG4WrS1vUbTRefFEqsgYAyAAAAAAAAA5LtrpuNdi5NOD81xX1YHL124ITC3XcFoTq8iWSIHqiss1ao7delzkkUm0NnHhtf1CnbtT9Kb8X6q/wAmKckfDfx9OtP3eFOzV2S5ywukeHz5mOckt/HwsVP2gwkU2261iHmUyFlXVandXDm+CKzI19NjhKM1zhKMl5p5Ir7hXJXupMfl9z//AFKY0wussjCE4QmnJ4ymk+HXmdas7jbweSs1vMfiXy3t9r3rtRU6bbIaetYw8pTnn21Du/3GLJj727wubHGifp3KXsZc9JqqoQnN16ixRtUnnfk4tRePBtFseOKeIY+ZzMnJmJt8PrZkabl+2Ha2nSVzhCXpNTKE1CFeG4SaeJSfJccEStTXdG3xXS06m9ud8HJyzvWWyWc+cnn5GjOC9nrMfWMGKkdv/UPr32ZbRtnRLT2uMlpI0whKKa9TDSTzzxu8zdpWYrqXmOVljLmteI9zt2pZgYAyAAwBkAAAAAKW1tGrqpV97WYvpJcgPm2qpcZNNYabTT6hKKN+ObwlzbInTJWJmdQxLXfpTfjyXxMFssOrg6Zlt5t4Qyvm+cseEeHzME5Jl1sXTsVPflHhe/q+L+Jj3LerSK+IjQ5ELaeJWIbSgs1BG0qtupK7FbLlxfuIQNko222ydBqtZuxrhOxQxDek36OuK5LefBcO5HRwzukPIdRx9nIn9+Wx7U9lbtLo5X/ea/TRcd2lR9rL4pScst+SL33EeGrgik31b057s5fqqNRVqpeu63J7lssKWYtcvf07jFSMkzu0ujycvDrimmKu5/P4dBtTtJq78qdzhB5/p05qjjo2nvS+JsOP8Ndptm3259DTZPrKEG1nxnyz7we2j0+0q28Rbk+Pd/JhtnrDo4OmZ8k+I0+tfZpoIx0v3lNuWqw3FrhBQckl495kpbujbU5GGcOSaT8OwLMIBgDIGAMgAAADAGQOY7V7H3k761xX4iXev1BLhdXTlSj1TRS0biYZcN+y8WhzkLrI8IyaabTT4rK8Gcqd1l7rHMXpFo+YSrbE4/iQyv1Q4r4Mt3bJ+n3CevatcuUvc+DG0xaJZnqyu1tK89SRsRObZOldvDl3fFk60eZJTCLTEe2K1KfsRcvHlH4szUw2t7aGbqWDF+3QbI2rq9NTKmFqhGct9+jinJPGMKcuXLuRuYsfZXTzfN5X+oyd2kUfSXWcFO219/rWT+PFoy/DS9+Gp1O08SnBRbnBuMt7hiSeGjWycmtPTt8LouTPHdadQ+rdlOz+inp6NSoelldVXZm17yi5LLW7y4Ph7jPS3dWJcrkYpxZbY5+JmHVKKSwkklySWEizDD8yaOOLGuk5o5GT34e/4keH3r7Ol/wzSeMJP4ykdLD9kPHdT/5V/wCrpDK0QDAGQAAAAAAYAyBgDgu1egqhYvQ8XLLlXHjuPw/wQmv4cJtbSSrsbcWlP1uK7+853Ipq23sekZv5MMVmfMKDNfbqTH5QW6SMu7D6otEsFscT6RegshylldGW8T7U+uPSauct1ScOfj88CIhbc/LwrZTeIpyfSKbZeuO1mtl5mLH7ld0+jsx6zVfVe3L4LgjYrxvy5WbrXxjhZhpao8Wt5/qsefguSM9cda/DlZuXmzT9UvF20q1w3t59FyItlrVbBwM2X402XY2dWp1tdF6zXNTxFNrM0spNru4Mx0z91tNrk9N/hwzfe5fY9FoqqY7tVcK49IRS/wDpsuQ+OdsNkKna84S9WrWx9JCT5b7ymvivmc/Pj+t7DpPL/wBvr8O1+y7X5ot0cn6+ksaS61yb3X8UzNxb7r2/hzOvcftyxlj1aHaWSSTb4JJtvokbUuHWNvy9p7vzvhlyl8Uci/t7/j+IforsZQ69naKLWH92obXRygpNfFnUxRqkQ8Tzrd3JyT+5/wAt0XaoAAAAAAAAAwBFZqIrxfRAUdRqJS4cvBPHxYEFWmgnnCz5A2n1GzK7YOM4RlFrGJRTKWpFvbPiz5Mc7rOnzTth2X+6v0teXS3xXN1vz6Gjlw9vmHqOn9RjPHZf7nIz1CXBc/i/gYq0mW7kz0p906SV0Wy47u4n32cOHhHmbFeNM+3Ny9ZxU3FI3KzDRQ/O3Y+nsQ/7V/LNmuGsOLn6lmyz7092aqutYzGC/THC+SLzatfbWrjy5Z8Rtr79td0I+9/4MNuRr038XTLT98tddrLJ85Py7jXtktPuXTxcTFijxCbZuzdTqZblFVlsv7ItxX7pcl7ykU7mXJmpSPqmIfSex32c6im6rVai9VyqlGcaq1vNvpKT4Jd3BGzjwzE7lyeV1Gt6TSsPpxtOO5D7Sezj1ml361/qNM3ZXhcZR/ND4cfNGLNTuq6PTeV/Bl8+pfJ+zW37tFqY6j1pLO7bF59eGfWTfc/5NGkzjtt6vk46cvB2T/aX0jtL9oOiehs+72qd90HXGtZU695YcpLuwjctlia+HmMPTctc31x4j/18m7P7Knq9TRpYpv0kvXaWd2tcZSfTgaVad1nocvIjDhm0v0rTBRjGK5RSivJLB04jTxVrd0zMpCUAAAAAAAAEdlyj4vogKt17/M91dAnSnO/PBcF17wbed/oEJqOYGzg+AGv2vpIW1zrmsxnFxa8GRMRMMlL2rO6vi+poWnsnXiMHXJxbXNpcnl8SIiITa+TJPncqF+1oLlmb8OXxMds1YbWLp+S/uNNfftK2fJ7q6L/JgvntPrw6WHp2OvvyqNN8zDM79uhXFEeo1C/otj3WtYSin+afBY+peuO0sGTk4cfjbt9gdkdFHEr3K+X6cuFefJPLM9cMQ52XqF5+zw7jTbRhRFQqhCMFyhGKivkZ41DnX3adzK1X2lr/ADwkvGOJIbYppK5RtvTT5WxT6S9V/MnaO2V2FsZezKL8mmSrp8S+1DZS0mt36swhq4yu3VwW/n1+Hm8+80s1YiXpumZ5yYtT8OQ01ErJJRW9KclGKXOUm8JfFmGNeodGd9vdPqH3jsR2Sr2fU28T1NqXpbOf+yPSK+ZvY8cUeV5nLtnt+odOjK0mQAAAAAAANftTXejxFe1LPuQGreufX4AV7NUB4jqALVUwLMLALdV4Hq6eUB8T+0Slffp4/NCtvz4/4NHPfV3pul4oti3r5c7TpXJ4jFyfRLJgjcuhbsxx9U6bjR9nJy42NQXRYlL/AAZ6YJn7nPzdSpXxSNt5p9k01LMY5f6petI2K4ohyc3My5Pun+ybdMmmr3Lemk0NJ22VdnAG0ka94G3qWzk+4G1PUbOa72vJ4I0nveNT2Vp1Kj6Zzbimk1J5SfPBW1It7bGDl2xT4bLYXYzS0zhOEZOVbzGU5Zw1345FK4IidtnL1TJfHNPiXb0t8nx8TYhyLQmCoAAwBkAAAAcl2otcb10dccfFgar7z4gefTgSVXAXarwJlqgJIaxLvA9WbRWOfzA+f7W0MNRqJ3TbknhRjySiuXma84om23Vw86+LHFKptPpFFYhBJdEsGSKxHprXy2v90rtein0J/qxLFOyrbN5QjvNYbS54LMdvCvdsy+HtV2R84PHxJV2hWV3EJ2mr1OOYTteo1kQbXqtYgjatqtZvTUVyjxfiwbXNNaE7b/QW4Q0rtcdnLzRKFoAAAAAAADAHOdsdC5QjdHnXlS/a+T/96gca5tAPTMD1G9oCVaqQHiWql1wBG9XLqwJK6rLOHHBC8Q22i7Pt8WQtEttTseMe4J2lez10CNpNl0+juX9ylH+f4JhWzeEqIL9DTP264S84oDW6jsxpJ8oOD/tk/owNVqexffXbjwmv5QGq1PZ3WVco76XfCW98uYGsSlDLkmpJ8U1hkJhstDqE8AdDo7uBKF/TT35xS7uL9wG1AAAAAAAAAYlFNYaynwa8ANFq+y1E25Rcq89yw4+5dwHmnspQvalOfhlRXyQF5bI01cZONUcqMnlrefLxA4PULiBTmgJdHRvMDsNl6OMUm0Qs3EQllg28sG0XKUX0aBLZIlRkAAAAUdp7Mr1EHGa4901jej7wOM1XZzVUSbhH0sO5w4vHjHmBZ0FGqn6qpmurmt2K97A6zZ2i9FHi96cuMpfwvAC4AAAAAAAAAAAMAQbQliq19K7P/FgfObgK7jlgbTZ1HFAdPpuSAuxZCz0BhgQXBDZxfAlDIAAAAAYYADIAAAAwBkDAGQMARztSAieqALVARbUtTot/6cl8eAHAzjkCSmoDbaSGANrp2BchIJSpgGwILuQGwofqx/bH6BCQAAAAAAAAAAAAMAZAAAPMgKl0WBXaAAQbSl/Rs/b/ACgOUUQLNMQLtTAv0SAuQkBLGQGWwIbXwA2Om9iH7Y/RASAZAAYAyAAAAAAABgDIAABhgV7WBWmB5AqbU/Bn5L6oDnIICaAFipgX6WBbgwJEwMuQEVkwNrpvYh+2P0QEoAAAAAAAAAAAAYAyAAw2BBbdgCrKxsDyAAqbV/Bn5L6oDnogSRAsVAXaWBM9QlzeAK9u1a494GKtRbb7MXGP6pcPggLSqx35fewNxpZ+rFf2x+gFgAAAAAAAAAAAAMAZAAeLAKdsWBFgDOAAFTa34Mvd9QOfigPcQJ6kBcriBZrri+aTAjvoguKil7gJanwA9TA22ngt2P7Y/QCYAAAwBkAAAAAAAAAAAAPDgmB4dKAxKgCCyvAFDa34Mvd9QNAkB7igJ6UBdqAsQAi1D/gD1SB7mBuaPZj+2P0AkAAAAAAAAAAAADAGQAAAAAAeLIZQGn2vH+lLzX1A0CQHuKAsVIC3WBPECvqny8wJaeQEkgNzT7Mf2x+gHsAAAAAAAAAAAAAAAAAAAMAZA1e3If05PyA57dAJAWKkBbrAlQFPUS9ZLzAsUcgJsZaS5t4A3UVhJdOAGQAAAAAAAAAAAAAAAAAAAAAIdVTvwlDqn8QOZspcW4tYa4MDxuAS1oCzWBIBUno7XLfUXKMkt3d448wLun0Vr5xUfGTX0QGz02lUOPtS6v8AjoBYAAAAAAAAAAAAABgDIAAAAAAAACvqdHCzmsPua5ga+3Zcu7D+QFSekti/w5PyWQJatNc/+W15tIC7Ts985tftj/LA2EYpcFwS5AZAAAAAAAAAAAAAAAAAAAAAAAAAGAMgAMAZAAAAAAAAAAAAAAAAYAyAAwBkDAGQAAABgDIGAMgYAygAAAAAwwAADIAAAAAAAAAAA//Z"/>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2312581584"/>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548681"/>
            <a:ext cx="8229600" cy="4464496"/>
          </a:xfrm>
        </p:spPr>
        <p:txBody>
          <a:bodyPr>
            <a:normAutofit fontScale="92500"/>
          </a:bodyPr>
          <a:lstStyle/>
          <a:p>
            <a:pPr algn="just"/>
            <a:r>
              <a:rPr lang="es-MX" dirty="0" smtClean="0"/>
              <a:t>Actualizar </a:t>
            </a:r>
            <a:r>
              <a:rPr lang="es-MX" dirty="0"/>
              <a:t>y notificar de manera expedita al CNFV, los cambios en la información para prescribir </a:t>
            </a:r>
            <a:r>
              <a:rPr lang="es-MX" dirty="0" smtClean="0"/>
              <a:t>de los </a:t>
            </a:r>
            <a:r>
              <a:rPr lang="es-MX" dirty="0"/>
              <a:t>siguientes apartados: indicación terapéutica, reacciones adversas, interacciones, precauciones </a:t>
            </a:r>
            <a:r>
              <a:rPr lang="es-MX" dirty="0" smtClean="0"/>
              <a:t>y contraindicaciones</a:t>
            </a:r>
            <a:r>
              <a:rPr lang="es-MX" dirty="0"/>
              <a:t>, y cualquier otra en donde se modifique el perfil de seguridad de los medicamentos o </a:t>
            </a:r>
            <a:r>
              <a:rPr lang="es-MX" dirty="0" smtClean="0"/>
              <a:t>a solicitud </a:t>
            </a:r>
            <a:r>
              <a:rPr lang="es-MX" dirty="0"/>
              <a:t>de la autoridad. Estas modificaciones también deberán incluirse en los RPS.</a:t>
            </a:r>
          </a:p>
        </p:txBody>
      </p:sp>
      <p:pic>
        <p:nvPicPr>
          <p:cNvPr id="4098" name="Picture 2" descr="C:\Users\Public\Documents\9 Semestre\Optativa atencion Farmaceutica\descarga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123728" y="4528753"/>
            <a:ext cx="2038350" cy="2238375"/>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C:\Users\Public\Documents\9 Semestre\Optativa atencion Farmaceutica\documento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1144" y="3933056"/>
            <a:ext cx="2741320" cy="2963044"/>
          </a:xfrm>
          <a:prstGeom prst="rect">
            <a:avLst/>
          </a:prstGeom>
          <a:noFill/>
          <a:extLst>
            <a:ext uri="{909E8E84-426E-40DD-AFC4-6F175D3DCCD1}">
              <a14:hiddenFill xmlns:a14="http://schemas.microsoft.com/office/drawing/2010/main">
                <a:solidFill>
                  <a:srgbClr val="FFFFFF"/>
                </a:solidFill>
              </a14:hiddenFill>
            </a:ext>
          </a:extLst>
        </p:spPr>
      </p:pic>
      <p:sp>
        <p:nvSpPr>
          <p:cNvPr id="2" name="1 Flecha derecha"/>
          <p:cNvSpPr/>
          <p:nvPr/>
        </p:nvSpPr>
        <p:spPr>
          <a:xfrm>
            <a:off x="4355976" y="4797152"/>
            <a:ext cx="1505168" cy="1368152"/>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11305294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descr="C:\Users\Public\Documents\9 Semestre\Optativa atencion Farmaceutica\descarga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7864" y="2579077"/>
            <a:ext cx="5454352" cy="3840773"/>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395536" y="404664"/>
            <a:ext cx="8229600" cy="4525963"/>
          </a:xfrm>
        </p:spPr>
        <p:txBody>
          <a:bodyPr>
            <a:normAutofit/>
          </a:bodyPr>
          <a:lstStyle/>
          <a:p>
            <a:pPr algn="just"/>
            <a:r>
              <a:rPr lang="es-MX" sz="2800" dirty="0" smtClean="0"/>
              <a:t>Determinar </a:t>
            </a:r>
            <a:r>
              <a:rPr lang="es-MX" sz="2800" dirty="0"/>
              <a:t>conjuntamente con el CNFV la necesidad de un estudio de farmacovigilancia de fase </a:t>
            </a:r>
            <a:r>
              <a:rPr lang="es-MX" sz="2800" dirty="0" smtClean="0"/>
              <a:t>IV de </a:t>
            </a:r>
            <a:r>
              <a:rPr lang="es-MX" sz="2800" dirty="0"/>
              <a:t>no intervención cuando se haya identificado una situación de riesgo.</a:t>
            </a:r>
          </a:p>
          <a:p>
            <a:pPr algn="just"/>
            <a:r>
              <a:rPr lang="es-MX" sz="2800" dirty="0" smtClean="0"/>
              <a:t>Notificar </a:t>
            </a:r>
            <a:r>
              <a:rPr lang="es-MX" sz="2800" dirty="0"/>
              <a:t>mediante un escrito libre al CNFV aquellos medicamentos no comercializados en </a:t>
            </a:r>
            <a:r>
              <a:rPr lang="es-MX" sz="2800" dirty="0" smtClean="0"/>
              <a:t>México que </a:t>
            </a:r>
            <a:r>
              <a:rPr lang="es-MX" sz="2800" dirty="0"/>
              <a:t>cuenten con registro sanitario y explicar su motivo.</a:t>
            </a:r>
          </a:p>
        </p:txBody>
      </p:sp>
      <p:pic>
        <p:nvPicPr>
          <p:cNvPr id="5122" name="Picture 2" descr="C:\Users\Public\Documents\9 Semestre\Optativa atencion Farmaceutica\descarga (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221088"/>
            <a:ext cx="2619375" cy="1752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sp>
        <p:nvSpPr>
          <p:cNvPr id="2" name="1 Flecha derecha"/>
          <p:cNvSpPr/>
          <p:nvPr/>
        </p:nvSpPr>
        <p:spPr>
          <a:xfrm>
            <a:off x="3491880" y="4653136"/>
            <a:ext cx="1656184" cy="132055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extLst>
      <p:ext uri="{BB962C8B-B14F-4D97-AF65-F5344CB8AC3E}">
        <p14:creationId xmlns:p14="http://schemas.microsoft.com/office/powerpoint/2010/main" val="362845982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9"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15208" y="3284984"/>
            <a:ext cx="4540708" cy="35730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395536" y="260649"/>
            <a:ext cx="8229600" cy="3672408"/>
          </a:xfrm>
        </p:spPr>
        <p:txBody>
          <a:bodyPr>
            <a:normAutofit fontScale="85000" lnSpcReduction="10000"/>
          </a:bodyPr>
          <a:lstStyle/>
          <a:p>
            <a:pPr algn="just"/>
            <a:r>
              <a:rPr lang="es-MX" dirty="0" smtClean="0"/>
              <a:t>Para </a:t>
            </a:r>
            <a:r>
              <a:rPr lang="es-MX" dirty="0"/>
              <a:t>moléculas nuevas de medicamentos, incluyendo biológicos, biotecnológicos y huérfanos, </a:t>
            </a:r>
            <a:r>
              <a:rPr lang="es-MX" dirty="0" smtClean="0"/>
              <a:t>el titular </a:t>
            </a:r>
            <a:r>
              <a:rPr lang="es-MX" dirty="0"/>
              <a:t>de registro sanitario, su representante legal en México o del responsable sanitario del titular del </a:t>
            </a:r>
            <a:r>
              <a:rPr lang="es-MX" dirty="0" smtClean="0"/>
              <a:t>registro sanitario</a:t>
            </a:r>
            <a:r>
              <a:rPr lang="es-MX" dirty="0"/>
              <a:t>, con la participación de su Unidad de farmacovigilancia, deberá formular un plan de manejo </a:t>
            </a:r>
            <a:r>
              <a:rPr lang="es-MX" dirty="0" smtClean="0"/>
              <a:t>de riesgos </a:t>
            </a:r>
            <a:r>
              <a:rPr lang="es-MX" dirty="0"/>
              <a:t>que se presentará al CNFV conforme a lo acordado en el comité de moléculas nuevas, </a:t>
            </a:r>
            <a:r>
              <a:rPr lang="es-MX" dirty="0" smtClean="0"/>
              <a:t>cuya implementación </a:t>
            </a:r>
            <a:r>
              <a:rPr lang="es-MX" dirty="0"/>
              <a:t>deberá ser avalada por el CNFV.</a:t>
            </a:r>
          </a:p>
        </p:txBody>
      </p:sp>
      <p:sp>
        <p:nvSpPr>
          <p:cNvPr id="2" name="AutoShape 2" descr="data:image/jpeg;base64,/9j/4AAQSkZJRgABAQAAAQABAAD/2wCEAAkGBhQSERUUExMWFBUWGRcYGBgWGB8aGBofHBgaHBoaFxwcHSgfGhwkGR0XHy8gIycpLCwsHB4xNTAqNSYrLCkBCQoKDgwOGg8PGi8lHyQsLCwsLDAsLC8sLCwsLCwsLy8sLCwsLCwsLCwpLCwsLCwsLCwsLCwsLCwsLCwsLCwsLP/AABEIAMAA9AMBIgACEQEDEQH/xAAcAAACAwEBAQEAAAAAAAAAAAAABgQFBwMCCAH/xABAEAACAAQEBAMFBgUDAwUBAAABAgADBBEFEiExBkFRYRMicQcygZGhQlKxwdHwFCNicuEzkvFTgrIXJEOiwhX/xAAaAQACAwEBAAAAAAAAAAAAAAAAAQIDBAUG/8QALhEAAgIBBAAEBQQCAwAAAAAAAAECEQMEEiExEyJBoQUUUWHwMnGRwRXRQlLh/9oADAMBAAIRAxEAPwDb4IIIACCCCAAggggA5z3spIiKFY7s3wNo7Vx8vqR+sLlfOdToSPSFY0i9E0qfeNujROhKWextcn4w4U03MgPUQwaOsEEEAgggggAI/MwiJV16ofNEF+IU5AmAdMuo8u9ojYZUF0zHqbR+172A39RygCj3457R6lz7m1rQu1WJuPdaPeFVTPOXMb7/AIQWPaMkEEEBEIIIIACCCCAAggggAIIIIACCCCAAggggAIIIIACCCCACr4oxL+HpJ06wJloSAeZ2A+cY3M9qcxt5I+Df4jXeNaAzqGdLAuSu22xvHzhiCLLa19O/4RkzTnGXlOxoMODLjl4j5v2G9PaXM8p8JQAwvruLxuOF1CzJMt091lDD4i8fK5ngaXGv7EfS3BTD+AkW2C/hDwTk35irXYIY0nAuJtQq7kCPC1qE2zfPSKxq9F1Y2J7R4bF5fW/wjVwc2i9j8ZrC50EQsHqc6HsSPzhC9o+PTJ7NRU7FdQHYaEm/ujtFWXLHHHdItxYZZZbUWddxrSTmmhWzCU2VmF7dtdjf8oqWx2mXUzVA7tC9j9ItFTJRIRmNpk482YjQHrYcoX6uSzUa+QXWaeXVR9NIy/Nu6o6cdBGUVK+/z3Nx4NxqTUyLyZgcKxBA3HqDCbjntDm0+JzpLmWJAC5S5K2IGoUgHU32jMcEx2bQVCzZZIFxmX7LDoRDxjmFHEV/ipDLlmm7S5guMw0NjuI24HHNw3X3MObC8Erq0fuJe1WnALFS4BA8hVv0P0iPg3tWabXU8qTIKqzqGZzc2O9gNBCueCWJt4Kacw+nx0hv4X4SMuYjeRcpBAXUm3U8h6Ro8JRVuRncr6RrBxAm9gAO8H8ew3UH0OsUdRibJp+MfkjGGbkBFIqGiTNDAEbGPcRMLe6fExLgIhBBBAAQQQQAEEEEABBBBAAQQQQAEEEBMABBHkTBHqACLiaXkuP6TGMcQcEXbNm8tvtoP/LSNixbEfBUEi4N9u0VTcUKwICE9m2+MThklDodWYrJ4QlhrtM/7VAF/jqY27g0/wDsJdhsGA+ZjMK02nuAABmJ7AX2HQRZ47xu1FhEpEH86p8RZf8AStyC/ftEMk3Kab+n+i9RuFL6r+xsxWcp5/XlaK+U46xi1Pi8+SolSpzqF94Eki56Xvb4RNqsan5ZRM1tdW2F9etozvOkujQtJJ+pv/Cs7MrW1Fx8+nysYzHjCbMp6yZMUMt2JDgabnW8Vns84vNBWFJjFpFQyhiTqrE2R9fWx12t0hn4/qbS54HSZ/8AqITxx1EV+48cpabK7V8GeV+Jl2LsSzNa5Jjg+KDJlAIudddNNAYqKKZmFizX5ai34fnEybRS7azCew/4jR/iZ8eZe5ofxaLVbTnVVQay2Ha3X92+QjXOEKEyKJEfQ3J17xkEqQPECy1LsSO533Fvz2jcaYXpxr2I3A2Av0MWvR+BXNtmHJqnm9CtH5tHqu4llUSeJMNzawUanuR6R+CQLkkiwvfqLC558hCDhdWtZUvUzyFkyxnCHmqnyIO7EC/rFeWahEenwPNPb9vz34H+s44k3VZjqrFQ2V/K1iLi4Oo0jmONqVBczUv0BBjI8WlNUT2nM7ZnYkjl6AcuUeP/AOaFmklj0ttFHzEaN/8AiNRurb7o+luDMek1dP4slswzEEbFSOo77xfx878AcStQVi21kTSsuat9rmyvrzBPyj6Ii6Etys5eoxPDkcH6BECdVNc20HziZPeyk9AYVqusdNAxH1ETKUi4/iXH27/CJtJOLDUaj6wpyMXmE6t9BDDgk4srX7Q2NosoIIIREIIIIACCCCAAhax7G5kmbZbEWBsYZYTOKqiUZxVwwYAWKkbdxANHocRTX6D0EOCNcAxniTJYF7ttqWsoh4wifnkS2uDmUG4Nx2sfSG+xsgcTumUK75DYkEi49DbWFeVKA/8AlQ+l4zXj32izZ9VUDxWlJILS5EuWbF2zWzOemhhaTjGrNOzfxLBldRlFhdWBuQQL6EDbqIVkkjbqf2Y09XN/iJs2eyE/6ObLLJGhP3rE62BELPtnky5c2nlLLsBL/l5dlsbWAit9iXHVUataOa5mSpgdhn1ZSAW8p3sehi29uJtVU5tqJZPyeKcqSiy/A28iRnT0UzmjfDX8Lx1Mmc4VPCby7eU3/D1i7k8QI17y7E72sb/gYmSMWk2vlOvb9/sxncMf/Y3+Nl9Yi7NwOcysSuUIp1Yg+6L2sIeMfq7k69L3hbxzig+EyooUMGGu/Tbl9Ym8QzSJrDuIvxqKXlMuaU5S86o8ycKkM1/DTTXa0WKYXJ1uqn0/4ito6sA6A89/8aRbSp6kaKW7XJMdFOTXbMDo8MyS9EGX0FifXqI0Ph3h+RPpJbupD2IzoxR9z9pSD84y/Gqeqly2minIlLuw0IB5kXvbvFWfanWLTrIlOslFBGZB5zc/eO3wAiyOlnlVrr6si8iiafxLw9TyJE4/xlQXWW9pbTri+Q2DDLe22hjExDNwHVias1JnnLujPm1LZjY3PO9hrEfi7AVp6jw5IZgUD2JBIuSNOZ2jnanSZJT24+aPQfCNbhwKSyurrkoQY/Xck3JvA1RZcpuBe+oO/wAo4mpXr9DHPenyrja/4Z6VazTtX4kf5RbYHJzzkXqVH1j6cUWEfOPA8oNVy/7k+pj6PjTpf0s8x8cS8dNeqF/jbiiTRUzPN1Y6S0HvOe3YbkwjVvHsryhyZZZVbI3vLm1F7XGo19IUMdx8VuITZs5gJUvNZSdMiE5UUdXO/wDcYXMQxAz5rTGtdjc2/D4CE88k+DNj0kaSk+TTk41kI3mb6Q48D4/Kqc5lzLldMpFjbrrGBYk3mF/ur+EW/B3ELUdQk1DoTZxyIJEJahtqwnpI7Xt7PpKCPMqZmUEbEA/MR6jYcsIIIIACCCCACJi1b4MiZNAuURmt1sLx8l4tjM2dMeY7HxXYszX+QHQWj60xeUGkTVOoKOPmpj5KrKEhiLWIJGuhh+HOf6VZbjlFdnGbUOUGaYxPLXlre4+Uah7A8fmirmUrOWlNKMxVOyspXVel1OojMZeFOfs2jSvYvhDS8QV9x4UwFgPLysATufSGsM1y1RKcotUjPOL8Kda2psLjx5tv97RTikf7pjZeMMEkvVzmZQG8RrsCQdz030MV1PgEgfe/3fONChiq3ZRbKz2SYcy4tTsRbSZp9r3Trbp6w5e2+QTUSDy8Nr/7hEvg2hlSquV4aBSSbnmdDziy9r2GF5aPa9gy36HcRj1W3a9pp0zrKrMbkle+n75xZ+EgW+Y7W16aCImFYG8yYso2ll/dMwgL8zz1jQKD2YhQPFzTDzVRkW9zux1t/iMfyuSVOu/rwdKWqxx4v+zMMTql2UXvz59I0DGuGZ02c1lyrcHOxsvKHXD+EaeUPLLSW17hlGZgNNMzX1v0j1UAgG7CwJsBqbdyfgY34cCiqkzm59RvlaQpUHCCLq92/s8ouepMM9Ph3hrZcksWHu+Zj8e403iNPqNdOXx+p0+QjnOqydzbsI1tpcRMtX2TykpVfMhmKbqQWOoItb0t+MYnxHggl1syTLGVL5kDHZSLgXO/SN3mVihFRpYYWFuR2hL9o2ATaqXJFNTl3VzfILsFK/aP3b2hYcz303wyUo8CLwE2TEllhg2YC9trjX8o0XiHB5M9/wCYgJsAG2I7XGtoXOFPZdW0tRLqqhVRFJ8pYF7sCBoNBy5w6Yhofyh7nvuLF6CVN4WQAhZj2tzINvnFe/CKH35zkfCxh3STmJtLJP8Ab+kCYNMdmXIEKgXzaWB2Nt9YJZclPkaUb5FbgUKKmUi3LeIL6a6HT8PqY3uuciW5GpCsR6gG0ZNwxw2lLUSyWzsHUkjRRc2IAjV8QNpT/wBp/COZgxuEefU6fxPUY82ZPH0lR8jzJt2y7G/Pkd9e4jzMqQptuR02+HbeH32nYVK8dGULLZgxZhcBjcAZraA/jCBNw5+ma/Q3/CNHyc9qklaM/wAyv2Z+y6ws3mP75RYUc0llA5kD6xXpQuBqpGvPSL3hujDVEgb3dPxHzjNnxPGk5qrNmlUs7ag+lbPqCjW0tB0VR9BHaPwC0fsaDjhBBBAARQ4ji7iaURkXKRe/vEEbj/Ai+hI49p5JZSR57a8x2vcdIaGifXYs6Cxe4II12PW1wDcRnVZQynPmRW/uX84upMkMoAX3b/HtFPX4tILlPFly2U6q5yEfHYxZB0+xtHmXhcpPdRfTLf8AKGjg9rVaDqG/8YTWxRE1M6Wo6maD8tbxd+zvHZVRXKkkmYUVndrHIq2tudyWNhBN/Vgg4ykhquaEdcwbVeYuAR+UVNMrX90n1BEaZxV7OqOvOechWYNpstsj6dTsfiDCW3sMp7m1dVlRuAyn4X227QlPihUHC1WgrpClh4hJsg3FgSSRyFuZjTa+VKnyyj2ZT35j87wmYNgFJhh/9tTgzGH+rMYtMYHfW2noI4VGKzJY18qk356XiMrfJJJWL3HPC/hqQjhgAXBOmup6xa8L8XNNopRbzOBkYk7lTbXvax2iLiFVn1vmBuNxbXsYOEeCSsnIs4tYlmATYtbQDMb7Rd47WHZL0dr+/wChrHFytP0LCfjxvqRbnbvt3iJR1kyomeHJXO1iTc7CLNuBpTgEzZjWIbJbLcX2a3p1hhEqWBmRZcsjcLox2HL84hvSI0RsGwgS/wDUBedrbTyj0/WOlTh7TWsxTN0y6/PeJUw5hmXKtr382piPW16y1MxUsVGpLbjTnELdjoi4nIyvYrbvbSO9FiK06vNdWIVfsi57xGHFwIGZZgJF7ZS34XEQanHwyMcj5QpJLLlHprqYUYu7a4G+VQx43VpOkWDEBwrqyC5tcMCNLbcjFJPqpSixQN3Y3/8AqIXcBxgtSywzEZS6i5A0V2A19NIlTKlFXdV9DqfTnvGtwjBuP3KVbRPm8RuBaWLf2rb8YgVNWTUIxJ88pla/9JB1+sSKOhqHF0kPbrYAH4kx7m8IVUx0JlgKM2a7gaFbWsP3pApR/bsdEZJgzAg3t07GNCxN/wCQx6gfW0KtPweyLa6JrtqfqIucYxABJckZS7lQcxAACglm7nTbvFDW50iViRjcpXLBwCNNxcbQrT+GJFwMqrz0NjrtD7WYZZtWQE6+bUG9ha479IgTcBL8pZ9Jn5ERfGTS4ZFigeEqYalS19gWIHw6xG4MCtXyJai380egAMNlTwxN+4BobEuOnpFBgNKMPxCQ1V5BqzMLuNQbWy94yaiGXPOEYpy9zraDLiw4czm0m1S9ze4IX6bj6hmMqpUoWY2AswJPxEXFNXy5l8jq1t7Hb1iUoSh+pNfuclNPokQQQRAYRnvHLv45FgV8pF9OUaFCPx0SJq6XBA+HxizH2Ji+leyDRfr+kW9BwHR4jTiZUybzCzedCUe19iQdR6xTUzmxuAexh+4Pe9P8TEpVXAxVX2CYYDfLOPYzTb6CL+k4cTD0K0cmXLlEahVJckc3a5Zh+EM8Qca8bwiKdlEzlm/LvFIyjeqeZYtNsv8A0tRm3+0Osfn8MGvY+Eo3UkjNGZVfFlTQ1RSbLZpd9m0ZSdynbUnppDvg3EkmpTMGM6xta9mXswiKdl0obS2wysZ2eVMGRdPCPzuNdx2gn4UrA731zC1rdwOkeMQQlQ0xiwGqhW1B5H4R+VFXPnUwmyV/nCwaWTYEfePw1tFkOXRVLjkpJ+HC5Uhj0uP0jhTTzTzBqBte1xmHS8Tp/ClTNQNOmm4B0Q2GvrpEWbwarizM6kf1b9vjFzjFOm/z2EmxlpqrQOhyoxGga59LGOU3FkV7IWzWPvC53ubDeFdcEIkPJlTJstmvlci/hnTW3Tr8xC9wHh8yVUzTPYtNQlZiub3OuVgTuDuIyambxRco8l+KKm6Zp9HKSauecw1PuhbP8t/kPjHbF2leEFQALfUFe3MHeKbEcKDFZyIVdRowbkdxEfEMVREzPmIU6KxIN+xB/KOUviEpNKuH2aPll2mUqSx4hytYG+ikj00DC0XmFYcjsudQxdgGvc3F72IJNh2ivGLyfDM8pZPvK6tl9QbH4R2wzi2gnkeFVLmGmWZdD8NPzjseI9qMjjyNTpSUwCypMsdCqAhe5PryvEBqjzMLh8+75Nha2UdAI8JhFhobq2uS9l66G/xvHOfSKvmz5RzQEm9u401itz3DUUjm9N4ZHgO7dcoI/C0WZxOYMqynaY50swv8dojJQuQDKUohG99+htpBXNNlUrnDwhqV1KzRdnA3C6ixiabfZF0WuIYLOc50nhGsLgrdL9tbiMz41n1NJVSnqgry3WYAUuVFgo8x5HUkfGFqZ7YsTZnQPlcXzL4a+W24AIuPQxRY37RK+oltLm1bkNcNLyhQe3lG0OGXa7XZY8Mq+357jrR8UqSMjlBe+XUb2vrfWJi4u73Asx/qCkfAlddO8Zlwti8mQT48qXPkk6qSVmrbnKcbeh09I2XAeDKKslCdQ1LZTurjMVP3WGjAxfDPfZVPHtIVNXTg2w7G1h8bMQeXKM745q3mVbZ7Aqqrpttfn6xsM3geoljyFX9DY/XT6wpJ7NRUT5syodwS5ARLDbTVtdewjZgywjJyk/Qpkm1SEjgmTmrZd9coZvkptG98FydZjdlH4/pCXQ+z+RSTjMlTJhOUrlaxvfpYA7RoHCMq0pj1b8AP1MVarLHI7iOMXFcl7BBBGEkEKnGWEzZjK8tcwAsQNx39IZqktlOS2blfaKimxabMuMm19RsehFzr6Q1xyAiScEqXayrlHO/SHHA5Uylp2BXO172B5RExepqkTOGXT7IFz6mOWCcXu62myWBI0YCwI2N77RN7mh0Tn4qa+qkAi9lBJ+fWI8niqUXAzlM24cHMDyPp1iZKfY9AbZdb+pOhJHWIWK4FTs2dwoO+n6ntCpeoyRxM9NNo5kyolCo8JMxWXZnI6ofr2j5yr+IklzvGoBNph0ds2Y77gAdNI32nnS0bMkxQfu/QkDmOohB439lBng1FAApY3eQD5CebSjsPQxFoa4OnCXtWkzABOIkz9rsLy26n+knvDxKxRJJFQzNmI8wQXlsp9Om8ZFgHsoqapyk0fw4RRdmUXJ2stjr6xPxDAK/ByoSoDyGYAhhcC/Y3t8IRJ0bwiqwDJ51YXXXQxBn0a5ixuDvvYGMu4V4+xBZj00uUk5F89wp8l+mtiLmInG+KVRS855gLGwGy25gAQyKiPONV8lZms5QwFrBr/MDaKXFZisZdRLW7oQpI+3LO4brbQj5Qr8JYD4sszGlOSTuASNNiDz9YucPxc07sAhcZWAU8rQ+1TJddDfhlWrgeXNnudGtHKuwiWoeZPBWQqn3jub8hvEXgGgnTZbz6iWElsx8NB7za/RYY667XJFxa1hsPT96xzMfw+Hity/T9DRLUvb5exKl/w0+WZckIqEe4Ruf6u8LOI+zuSWzSwU6qug9RfaNCncKyphzy/wCW9uQtvzhfxKVU05FpfjKBrYHMI9EsWLI9uL+H/vo57nJczF0YDUyUHg1U5ACAVLm1uduhtGh4PgtPNkGW0x5zkG92N72hXx3FFpJImTUbxWtaUpufNtmP2RF/gKzFlJPugLfZXvy7xikknRcroZaSdOlBEceUALm5i3I/SPyrlyUDOr+bU3Dak/lHmtr86qASDoSCNDEaqpZI1CMCSLnl3MRATOLeDJeIIZyfyqkWAmAaP2m259GELcr2Ruqhnnqrj7SAn6k2/wCI1+ah9zIFUrcMOq2t9IVq/HpKq2aaAem/ytE44fE6VjWV4+mIM32ZEm4qCTe4LKLabbR0ocPr8MdqiXOFksXCjylf61+0O/KGeZj0q58xNt9NtOfwiTS4jInXl+IGDgpYncG+31gyaZpXVE8edrh8r1X1HLgr2gyMQQZTknWu0ptD3K33EUfFcphUhqeeVGY51DWu257GMWlePTVwXO6GXNyqy73zWF7dRGtyq4CrMvKbFAbnkefziiE7dSJzw15ode51o0qWmATHJHQ5R8TYXjRsPpBLQKNeZPU84RqYZDckdRD1QzM0tCeagxZJlEk0d4IIIiQCOU+VddNxqI6wQAUldVAIQRY6m1tD1Atqd9oqp01yq2lswA2C2P1ENk+VmGwP7/GKCqx7wmKspvewY8/7rbfn1hoZWyscltMVHV5bXtqLD4kRbzKBWvsRtbew7dD3hWq5TTZmdkUkC5YAk6X1I5f4jyK/ITeYyjTQmwPrbeJ0MicWYpJoqlVZCsuYFyvuFI0YN011i3pcUfy+EQUKiw3Hqp2Ij9r8FSolFJiBpUy2t9PXMO/OEfivBhg1MDT1rF5rHJKsGRR9pkbdcumvM8oixo88b+1B0qDKpcpCf6kxwdxuFA+yOsTcG9qtNlVKuUcxNgws417bj1jHhTTT5sw1NySep1LH1josyXKKvlJdSDZvdNjytYW56RS3yqZpUKi1JfdXx/H1PoThrD0Zpk4IRmJAyECwBvYj1in43oRPmqgLXHJtTc9PpCLQe1hAoV5LqQD5pbjnzsbRMPtPpswYic1raMov8w1otM5q+G0fgU6y1M4BVtsNNNbdoreF+GxNmmdMUMgLG53JOth+cZ1O9sMse5KnEX2Z1A/Mxo3sm4lNXIdrAee+VWBy6DQ8+W5AgE+h1qEt6bW7dIgGlOxI0/esWbP3v9CIjzrDcXJ2H76QyKIkylsNP83hQ404oNJkSSniVMwhEG4Qn7TDme0N+IeI0tllMsuYRZGYXCnrYc7XjPOKcNqpbyj/AAr1PhktnllTqd8wvmvz2gskkeqzhU+FLzh/Ed1Zy+tzubnrcw2vSjKgCILc1YEekVGHLPbK9UBKGhEvMWf1cnRR21MWdU4Ght1GX3e2hiSVg3RHqS32RqN+vwEUlVhzZjMkTnluTdlJupP9Sn8otZp1I5/P0Meb9VJv0jRB7P0kJebsiDijwnQ1a5SG0dWOU30NxEebwVSCY7BDMzEsLtcWbUEW5axazKBXGUqrjvt/3d45U1BLkfykZgfesTcjS9lzbLaJwzbF5G4t90+CLhffJVzMElf9P99I8twxTgqwQqwIZbMdxt6xZT0a+7H4x+MWFhc/O8VvJNf8mSSQk8Q4BfF6WYL5J7ISNfeU+bTraxhkxShcVU11GZb2B7CLeXLW8uYy5jIfMthrqNwPy7R+PWK7kqxFydjbfqCLX/SMGRJs3YXJI/MNvMty0sbjvra0aNISyqOgA+kIlLUy2dQGzG4HXn2h+hw6Ks75QQQQRMzBBBBAARGr8OScuV1DDuIkwQAUZlpTf/GMn3gPMOl+o7iIHEVTKdACB7wJbY5QNcvc94ZqmnDqVIveE2bwtMVixYeHe+W97fop+kSQ0VuF1tlCC5TMSNOv72jlxvKWokhHkZgNVfXMp/pI1Hp2hkncJiaoBbwlFz5NTtpr0t07wo4xhU6UytKnN4Z1uzGzA9okqYzKsS4UexbOdWJKlSC3c67/AAilqZLSUytKNjr5lKm578xG44VihU6i5vrpvpzvc/EWveJ2KYl4soy3lSylrAFQbc7jpCljTJxyNcnzii5iczAHuOnptHjJc2GvpGq4pwDSsbhjKYi5/wCIW5XASs10q0yk2DGW4t/cfsxHaxWhO8M3ANxftErDaqZKmhpU1pLcnDFSPiCId5vsVxAtdDKnc9H83Y2fcbRUYvwTiUr/AFKOYAOapmHQ+7eIOya29/jGbBPbTVyGEuoVKy9grg5JuulswFm+I+MbKlZMmy8wTIxXRWIOUkA2JG8Yv7OeD/GniZMk5RJItmFsz8rAjYbxsJmvLmKSLyjbMBqQeogi3XI8kYqXlONPVT2axlhAvvMTcfDrHHiObUNKIpXRZnV73P8AZpYN6xaVFQr2KH5cuW0V9RM6E/E3B/feNGLyyToolyqE2h4kmyQf4qWFI0Oa5JtzuPyuN9ouqfFVnDyNa32SfMPhsREjEKBZnlmLc9efw72hOncF1UmoDSHExNDdm1Xsw/C0dReDnttqD9v/AAz+eH3XuO0lVJ96w5a6R4rq6XToZk18iX2+0x6KOvprC7i/GsmmUohWdUDRsuiKept+A+kJEqe9TMedVGY4F7EKcvotvdHpHDz6hQtLk62m0cstN8IZJnFs6tqJcmUDKlMwFhqzXI1Y8vQfWNVxbAlz+KOSoLW6af8AifpCF7N+HB/FK+Xypdhffna/zjXJi3EODdJszZqU2o9CNXSxckC1h0tb1HT1iAP3pFnXYZWOCJciWup1d/8ABO9+nKIb8KV2W38omw+1bX/bt+kbHBbVyv5KFLkjPUAOtviPTUH8YaajhOXOAdWZcwvtff5GFJ8ErZbZnpiyg/YYMfWwI/CNCwW/gqGBBHXe0Z5wot3/AEIOC8JS6c5szO3U7fKLyCCIEG2+WEEEEAgggggAIIIIACPLp03j1BAArYyHlEHMwlk6hdMv+LxAOGFwSLWFrXOb/EOs2WGFiAexilWYUzWTydOY/WJJjM/xGoKMQQ1r8hYeoix4dmyXbKW12GbS3+YYcfw7xlAy3BP2RY269ztvC1N4PcW8OXMYj4fUxNNMY2zsGku5Z5SkkAXPvG3U2tCpiHDUrxrouVLHNpr7ulh9rXTWGnB6SoKBZksJ3J1t8IuJGFqL3AP4CI3QjK5WIVEt0MlZhRdAALle/dTtaNUw6uZpCvMUy2t5gdNf8xLSWBoAB6aRU4tW5j4a8ve1+kJuw7K+oDPnYaE+6enSKGsq6okeVQAdbc4ssSmzUuUysDy6f4jnQTWyHxNSLk2+ekJFhR12JlBcaOb/APEHDXFiVM3wH0mC+XLs3O2mxG9tos8bn0zyGzZdVNvvX5fGPHsu4IFM0ypexZ/LL02Xcn1J0+HeHb7E6rkuZkpEk53meHLTUsx206xlHFPtENRnlUxMuVquYC0x+p7A/ON8mUSMCrIpB3BFwfgYVa/2WUbsXlp4LH7nu/7T+UQyXJUmSxTjB3JWYlglMpTK0gl2vr9kd78vX9lvpKGploiZpVhyy2bKeVxvpDr/AOnZUWDqw2IsRcRX0PsyeXMDBmABNgZmZRft0jI9M9yafrydOPxCO1pquKQx8F0QVXbTkNPmYZoh4VQeFLykgm9yQImRtZx2EEEEIQQQQQAEEEEABBBBAAQQQQAEEEEABBBBAARyn0wYWOnpHWCACPJoUUWA+ZvEgCCCAAggggA41rMJbFBdraCEPEZjZSoJSZfQkWP16xoUcp9KrizqGHcXhjTozSknzy/8xwQOXP4xbti0uUQJmmYXBO3pF9U8IyW1GZD2Nx9f1ipq+E5twBlmL62+h/WHwSsrqajkVc6yKCRa5tp3+kP8mUFUKNABYRU8O4AtOpOUBjyGwi5hMi2EEEEIQQQQQAEEEEABBBBAAQQQQAEEEEABBBBAB//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4" name="AutoShape 4" descr="data:image/jpeg;base64,/9j/4AAQSkZJRgABAQAAAQABAAD/2wCEAAkGBhQSERUUExMWFBUWGRcYGBgWGB8aGBofHBgaHBoaFxwcHSgfGhwkGR0XHy8gIycpLCwsHB4xNTAqNSYrLCkBCQoKDgwOGg8PGi8lHyQsLCwsLDAsLC8sLCwsLCwsLy8sLCwsLCwsLCwpLCwsLCwsLCwsLCwsLCwsLCwsLCwsLP/AABEIAMAA9AMBIgACEQEDEQH/xAAcAAACAwEBAQEAAAAAAAAAAAAABgQFBwMCCAH/xABAEAACAAQEBAMFBgUDAwUBAAABAgADBBEFEiExBkFRYRMicQcygZGhQlKxwdHwFCNicuEzkvFTgrIXJEOiwhX/xAAaAQACAwEBAAAAAAAAAAAAAAAAAQIDBAUG/8QALhEAAgIBBAAEBQQCAwAAAAAAAAECEQMEEiExEyJBoQUUUWHwMnGRwRXRQlLh/9oADAMBAAIRAxEAPwDb4IIIACCCCAAggggA5z3spIiKFY7s3wNo7Vx8vqR+sLlfOdToSPSFY0i9E0qfeNujROhKWextcn4w4U03MgPUQwaOsEEEAgggggAI/MwiJV16ofNEF+IU5AmAdMuo8u9ojYZUF0zHqbR+172A39RygCj3457R6lz7m1rQu1WJuPdaPeFVTPOXMb7/AIQWPaMkEEEBEIIIIACCCCAAggggAIIIIACCCCAAggggAIIIIACCCCACr4oxL+HpJ06wJloSAeZ2A+cY3M9qcxt5I+Df4jXeNaAzqGdLAuSu22xvHzhiCLLa19O/4RkzTnGXlOxoMODLjl4j5v2G9PaXM8p8JQAwvruLxuOF1CzJMt091lDD4i8fK5ngaXGv7EfS3BTD+AkW2C/hDwTk35irXYIY0nAuJtQq7kCPC1qE2zfPSKxq9F1Y2J7R4bF5fW/wjVwc2i9j8ZrC50EQsHqc6HsSPzhC9o+PTJ7NRU7FdQHYaEm/ujtFWXLHHHdItxYZZZbUWddxrSTmmhWzCU2VmF7dtdjf8oqWx2mXUzVA7tC9j9ItFTJRIRmNpk482YjQHrYcoX6uSzUa+QXWaeXVR9NIy/Nu6o6cdBGUVK+/z3Nx4NxqTUyLyZgcKxBA3HqDCbjntDm0+JzpLmWJAC5S5K2IGoUgHU32jMcEx2bQVCzZZIFxmX7LDoRDxjmFHEV/ipDLlmm7S5guMw0NjuI24HHNw3X3MObC8Erq0fuJe1WnALFS4BA8hVv0P0iPg3tWabXU8qTIKqzqGZzc2O9gNBCueCWJt4Kacw+nx0hv4X4SMuYjeRcpBAXUm3U8h6Ro8JRVuRncr6RrBxAm9gAO8H8ew3UH0OsUdRibJp+MfkjGGbkBFIqGiTNDAEbGPcRMLe6fExLgIhBBBAAQQQQAEEEEABBBBAAQQQQAEEEBMABBHkTBHqACLiaXkuP6TGMcQcEXbNm8tvtoP/LSNixbEfBUEi4N9u0VTcUKwICE9m2+MThklDodWYrJ4QlhrtM/7VAF/jqY27g0/wDsJdhsGA+ZjMK02nuAABmJ7AX2HQRZ47xu1FhEpEH86p8RZf8AStyC/ftEMk3Kab+n+i9RuFL6r+xsxWcp5/XlaK+U46xi1Pi8+SolSpzqF94Eki56Xvb4RNqsan5ZRM1tdW2F9etozvOkujQtJJ+pv/Cs7MrW1Fx8+nysYzHjCbMp6yZMUMt2JDgabnW8Vns84vNBWFJjFpFQyhiTqrE2R9fWx12t0hn4/qbS54HSZ/8AqITxx1EV+48cpabK7V8GeV+Jl2LsSzNa5Jjg+KDJlAIudddNNAYqKKZmFizX5ai34fnEybRS7azCew/4jR/iZ8eZe5ofxaLVbTnVVQay2Ha3X92+QjXOEKEyKJEfQ3J17xkEqQPECy1LsSO533Fvz2jcaYXpxr2I3A2Av0MWvR+BXNtmHJqnm9CtH5tHqu4llUSeJMNzawUanuR6R+CQLkkiwvfqLC558hCDhdWtZUvUzyFkyxnCHmqnyIO7EC/rFeWahEenwPNPb9vz34H+s44k3VZjqrFQ2V/K1iLi4Oo0jmONqVBczUv0BBjI8WlNUT2nM7ZnYkjl6AcuUeP/AOaFmklj0ttFHzEaN/8AiNRurb7o+luDMek1dP4slswzEEbFSOo77xfx878AcStQVi21kTSsuat9rmyvrzBPyj6Ii6Etys5eoxPDkcH6BECdVNc20HziZPeyk9AYVqusdNAxH1ETKUi4/iXH27/CJtJOLDUaj6wpyMXmE6t9BDDgk4srX7Q2NosoIIIREIIIIACCCCAAhax7G5kmbZbEWBsYZYTOKqiUZxVwwYAWKkbdxANHocRTX6D0EOCNcAxniTJYF7ttqWsoh4wifnkS2uDmUG4Nx2sfSG+xsgcTumUK75DYkEi49DbWFeVKA/8AlQ+l4zXj32izZ9VUDxWlJILS5EuWbF2zWzOemhhaTjGrNOzfxLBldRlFhdWBuQQL6EDbqIVkkjbqf2Y09XN/iJs2eyE/6ObLLJGhP3rE62BELPtnky5c2nlLLsBL/l5dlsbWAit9iXHVUataOa5mSpgdhn1ZSAW8p3sehi29uJtVU5tqJZPyeKcqSiy/A28iRnT0UzmjfDX8Lx1Mmc4VPCby7eU3/D1i7k8QI17y7E72sb/gYmSMWk2vlOvb9/sxncMf/Y3+Nl9Yi7NwOcysSuUIp1Yg+6L2sIeMfq7k69L3hbxzig+EyooUMGGu/Tbl9Ym8QzSJrDuIvxqKXlMuaU5S86o8ycKkM1/DTTXa0WKYXJ1uqn0/4ito6sA6A89/8aRbSp6kaKW7XJMdFOTXbMDo8MyS9EGX0FifXqI0Ph3h+RPpJbupD2IzoxR9z9pSD84y/Gqeqly2minIlLuw0IB5kXvbvFWfanWLTrIlOslFBGZB5zc/eO3wAiyOlnlVrr6si8iiafxLw9TyJE4/xlQXWW9pbTri+Q2DDLe22hjExDNwHVias1JnnLujPm1LZjY3PO9hrEfi7AVp6jw5IZgUD2JBIuSNOZ2jnanSZJT24+aPQfCNbhwKSyurrkoQY/Xck3JvA1RZcpuBe+oO/wAo4mpXr9DHPenyrja/4Z6VazTtX4kf5RbYHJzzkXqVH1j6cUWEfOPA8oNVy/7k+pj6PjTpf0s8x8cS8dNeqF/jbiiTRUzPN1Y6S0HvOe3YbkwjVvHsryhyZZZVbI3vLm1F7XGo19IUMdx8VuITZs5gJUvNZSdMiE5UUdXO/wDcYXMQxAz5rTGtdjc2/D4CE88k+DNj0kaSk+TTk41kI3mb6Q48D4/Kqc5lzLldMpFjbrrGBYk3mF/ur+EW/B3ELUdQk1DoTZxyIJEJahtqwnpI7Xt7PpKCPMqZmUEbEA/MR6jYcsIIIIACCCCACJi1b4MiZNAuURmt1sLx8l4tjM2dMeY7HxXYszX+QHQWj60xeUGkTVOoKOPmpj5KrKEhiLWIJGuhh+HOf6VZbjlFdnGbUOUGaYxPLXlre4+Uah7A8fmirmUrOWlNKMxVOyspXVel1OojMZeFOfs2jSvYvhDS8QV9x4UwFgPLysATufSGsM1y1RKcotUjPOL8Kda2psLjx5tv97RTikf7pjZeMMEkvVzmZQG8RrsCQdz030MV1PgEgfe/3fONChiq3ZRbKz2SYcy4tTsRbSZp9r3Trbp6w5e2+QTUSDy8Nr/7hEvg2hlSquV4aBSSbnmdDziy9r2GF5aPa9gy36HcRj1W3a9pp0zrKrMbkle+n75xZ+EgW+Y7W16aCImFYG8yYso2ll/dMwgL8zz1jQKD2YhQPFzTDzVRkW9zux1t/iMfyuSVOu/rwdKWqxx4v+zMMTql2UXvz59I0DGuGZ02c1lyrcHOxsvKHXD+EaeUPLLSW17hlGZgNNMzX1v0j1UAgG7CwJsBqbdyfgY34cCiqkzm59RvlaQpUHCCLq92/s8ouepMM9Ph3hrZcksWHu+Zj8e403iNPqNdOXx+p0+QjnOqydzbsI1tpcRMtX2TykpVfMhmKbqQWOoItb0t+MYnxHggl1syTLGVL5kDHZSLgXO/SN3mVihFRpYYWFuR2hL9o2ATaqXJFNTl3VzfILsFK/aP3b2hYcz303wyUo8CLwE2TEllhg2YC9trjX8o0XiHB5M9/wCYgJsAG2I7XGtoXOFPZdW0tRLqqhVRFJ8pYF7sCBoNBy5w6Yhofyh7nvuLF6CVN4WQAhZj2tzINvnFe/CKH35zkfCxh3STmJtLJP8Ab+kCYNMdmXIEKgXzaWB2Nt9YJZclPkaUb5FbgUKKmUi3LeIL6a6HT8PqY3uuciW5GpCsR6gG0ZNwxw2lLUSyWzsHUkjRRc2IAjV8QNpT/wBp/COZgxuEefU6fxPUY82ZPH0lR8jzJt2y7G/Pkd9e4jzMqQptuR02+HbeH32nYVK8dGULLZgxZhcBjcAZraA/jCBNw5+ma/Q3/CNHyc9qklaM/wAyv2Z+y6ws3mP75RYUc0llA5kD6xXpQuBqpGvPSL3hujDVEgb3dPxHzjNnxPGk5qrNmlUs7ag+lbPqCjW0tB0VR9BHaPwC0fsaDjhBBBAARQ4ji7iaURkXKRe/vEEbj/Ai+hI49p5JZSR57a8x2vcdIaGifXYs6Cxe4II12PW1wDcRnVZQynPmRW/uX84upMkMoAX3b/HtFPX4tILlPFly2U6q5yEfHYxZB0+xtHmXhcpPdRfTLf8AKGjg9rVaDqG/8YTWxRE1M6Wo6maD8tbxd+zvHZVRXKkkmYUVndrHIq2tudyWNhBN/Vgg4ykhquaEdcwbVeYuAR+UVNMrX90n1BEaZxV7OqOvOechWYNpstsj6dTsfiDCW3sMp7m1dVlRuAyn4X227QlPihUHC1WgrpClh4hJsg3FgSSRyFuZjTa+VKnyyj2ZT35j87wmYNgFJhh/9tTgzGH+rMYtMYHfW2noI4VGKzJY18qk356XiMrfJJJWL3HPC/hqQjhgAXBOmup6xa8L8XNNopRbzOBkYk7lTbXvax2iLiFVn1vmBuNxbXsYOEeCSsnIs4tYlmATYtbQDMb7Rd47WHZL0dr+/wChrHFytP0LCfjxvqRbnbvt3iJR1kyomeHJXO1iTc7CLNuBpTgEzZjWIbJbLcX2a3p1hhEqWBmRZcsjcLox2HL84hvSI0RsGwgS/wDUBedrbTyj0/WOlTh7TWsxTN0y6/PeJUw5hmXKtr382piPW16y1MxUsVGpLbjTnELdjoi4nIyvYrbvbSO9FiK06vNdWIVfsi57xGHFwIGZZgJF7ZS34XEQanHwyMcj5QpJLLlHprqYUYu7a4G+VQx43VpOkWDEBwrqyC5tcMCNLbcjFJPqpSixQN3Y3/8AqIXcBxgtSywzEZS6i5A0V2A19NIlTKlFXdV9DqfTnvGtwjBuP3KVbRPm8RuBaWLf2rb8YgVNWTUIxJ88pla/9JB1+sSKOhqHF0kPbrYAH4kx7m8IVUx0JlgKM2a7gaFbWsP3pApR/bsdEZJgzAg3t07GNCxN/wCQx6gfW0KtPweyLa6JrtqfqIucYxABJckZS7lQcxAACglm7nTbvFDW50iViRjcpXLBwCNNxcbQrT+GJFwMqrz0NjrtD7WYZZtWQE6+bUG9ha479IgTcBL8pZ9Jn5ERfGTS4ZFigeEqYalS19gWIHw6xG4MCtXyJai380egAMNlTwxN+4BobEuOnpFBgNKMPxCQ1V5BqzMLuNQbWy94yaiGXPOEYpy9zraDLiw4czm0m1S9ze4IX6bj6hmMqpUoWY2AswJPxEXFNXy5l8jq1t7Hb1iUoSh+pNfuclNPokQQQRAYRnvHLv45FgV8pF9OUaFCPx0SJq6XBA+HxizH2Ji+leyDRfr+kW9BwHR4jTiZUybzCzedCUe19iQdR6xTUzmxuAexh+4Pe9P8TEpVXAxVX2CYYDfLOPYzTb6CL+k4cTD0K0cmXLlEahVJckc3a5Zh+EM8Qca8bwiKdlEzlm/LvFIyjeqeZYtNsv8A0tRm3+0Osfn8MGvY+Eo3UkjNGZVfFlTQ1RSbLZpd9m0ZSdynbUnppDvg3EkmpTMGM6xta9mXswiKdl0obS2wysZ2eVMGRdPCPzuNdx2gn4UrA731zC1rdwOkeMQQlQ0xiwGqhW1B5H4R+VFXPnUwmyV/nCwaWTYEfePw1tFkOXRVLjkpJ+HC5Uhj0uP0jhTTzTzBqBte1xmHS8Tp/ClTNQNOmm4B0Q2GvrpEWbwarizM6kf1b9vjFzjFOm/z2EmxlpqrQOhyoxGga59LGOU3FkV7IWzWPvC53ubDeFdcEIkPJlTJstmvlci/hnTW3Tr8xC9wHh8yVUzTPYtNQlZiub3OuVgTuDuIyambxRco8l+KKm6Zp9HKSauecw1PuhbP8t/kPjHbF2leEFQALfUFe3MHeKbEcKDFZyIVdRowbkdxEfEMVREzPmIU6KxIN+xB/KOUviEpNKuH2aPll2mUqSx4hytYG+ikj00DC0XmFYcjsudQxdgGvc3F72IJNh2ivGLyfDM8pZPvK6tl9QbH4R2wzi2gnkeFVLmGmWZdD8NPzjseI9qMjjyNTpSUwCypMsdCqAhe5PryvEBqjzMLh8+75Nha2UdAI8JhFhobq2uS9l66G/xvHOfSKvmz5RzQEm9u401itz3DUUjm9N4ZHgO7dcoI/C0WZxOYMqynaY50swv8dojJQuQDKUohG99+htpBXNNlUrnDwhqV1KzRdnA3C6ixiabfZF0WuIYLOc50nhGsLgrdL9tbiMz41n1NJVSnqgry3WYAUuVFgo8x5HUkfGFqZ7YsTZnQPlcXzL4a+W24AIuPQxRY37RK+oltLm1bkNcNLyhQe3lG0OGXa7XZY8Mq+357jrR8UqSMjlBe+XUb2vrfWJi4u73Asx/qCkfAlddO8Zlwti8mQT48qXPkk6qSVmrbnKcbeh09I2XAeDKKslCdQ1LZTurjMVP3WGjAxfDPfZVPHtIVNXTg2w7G1h8bMQeXKM745q3mVbZ7Aqqrpttfn6xsM3geoljyFX9DY/XT6wpJ7NRUT5syodwS5ARLDbTVtdewjZgywjJyk/Qpkm1SEjgmTmrZd9coZvkptG98FydZjdlH4/pCXQ+z+RSTjMlTJhOUrlaxvfpYA7RoHCMq0pj1b8AP1MVarLHI7iOMXFcl7BBBGEkEKnGWEzZjK8tcwAsQNx39IZqktlOS2blfaKimxabMuMm19RsehFzr6Q1xyAiScEqXayrlHO/SHHA5Uylp2BXO172B5RExepqkTOGXT7IFz6mOWCcXu62myWBI0YCwI2N77RN7mh0Tn4qa+qkAi9lBJ+fWI8niqUXAzlM24cHMDyPp1iZKfY9AbZdb+pOhJHWIWK4FTs2dwoO+n6ntCpeoyRxM9NNo5kyolCo8JMxWXZnI6ofr2j5yr+IklzvGoBNph0ds2Y77gAdNI32nnS0bMkxQfu/QkDmOohB439lBng1FAApY3eQD5CebSjsPQxFoa4OnCXtWkzABOIkz9rsLy26n+knvDxKxRJJFQzNmI8wQXlsp9Om8ZFgHsoqapyk0fw4RRdmUXJ2stjr6xPxDAK/ByoSoDyGYAhhcC/Y3t8IRJ0bwiqwDJ51YXXXQxBn0a5ixuDvvYGMu4V4+xBZj00uUk5F89wp8l+mtiLmInG+KVRS855gLGwGy25gAQyKiPONV8lZms5QwFrBr/MDaKXFZisZdRLW7oQpI+3LO4brbQj5Qr8JYD4sszGlOSTuASNNiDz9YucPxc07sAhcZWAU8rQ+1TJddDfhlWrgeXNnudGtHKuwiWoeZPBWQqn3jub8hvEXgGgnTZbz6iWElsx8NB7za/RYY667XJFxa1hsPT96xzMfw+Hity/T9DRLUvb5exKl/w0+WZckIqEe4Ruf6u8LOI+zuSWzSwU6qug9RfaNCncKyphzy/wCW9uQtvzhfxKVU05FpfjKBrYHMI9EsWLI9uL+H/vo57nJczF0YDUyUHg1U5ACAVLm1uduhtGh4PgtPNkGW0x5zkG92N72hXx3FFpJImTUbxWtaUpufNtmP2RF/gKzFlJPugLfZXvy7xikknRcroZaSdOlBEceUALm5i3I/SPyrlyUDOr+bU3Dak/lHmtr86qASDoSCNDEaqpZI1CMCSLnl3MRATOLeDJeIIZyfyqkWAmAaP2m259GELcr2Ruqhnnqrj7SAn6k2/wCI1+ah9zIFUrcMOq2t9IVq/HpKq2aaAem/ytE44fE6VjWV4+mIM32ZEm4qCTe4LKLabbR0ocPr8MdqiXOFksXCjylf61+0O/KGeZj0q58xNt9NtOfwiTS4jInXl+IGDgpYncG+31gyaZpXVE8edrh8r1X1HLgr2gyMQQZTknWu0ptD3K33EUfFcphUhqeeVGY51DWu257GMWlePTVwXO6GXNyqy73zWF7dRGtyq4CrMvKbFAbnkefziiE7dSJzw15ode51o0qWmATHJHQ5R8TYXjRsPpBLQKNeZPU84RqYZDckdRD1QzM0tCeagxZJlEk0d4IIIiQCOU+VddNxqI6wQAUldVAIQRY6m1tD1Atqd9oqp01yq2lswA2C2P1ENk+VmGwP7/GKCqx7wmKspvewY8/7rbfn1hoZWyscltMVHV5bXtqLD4kRbzKBWvsRtbew7dD3hWq5TTZmdkUkC5YAk6X1I5f4jyK/ITeYyjTQmwPrbeJ0MicWYpJoqlVZCsuYFyvuFI0YN011i3pcUfy+EQUKiw3Hqp2Ij9r8FSolFJiBpUy2t9PXMO/OEfivBhg1MDT1rF5rHJKsGRR9pkbdcumvM8oixo88b+1B0qDKpcpCf6kxwdxuFA+yOsTcG9qtNlVKuUcxNgws417bj1jHhTTT5sw1NySep1LH1josyXKKvlJdSDZvdNjytYW56RS3yqZpUKi1JfdXx/H1PoThrD0Zpk4IRmJAyECwBvYj1in43oRPmqgLXHJtTc9PpCLQe1hAoV5LqQD5pbjnzsbRMPtPpswYic1raMov8w1otM5q+G0fgU6y1M4BVtsNNNbdoreF+GxNmmdMUMgLG53JOth+cZ1O9sMse5KnEX2Z1A/Mxo3sm4lNXIdrAee+VWBy6DQ8+W5AgE+h1qEt6bW7dIgGlOxI0/esWbP3v9CIjzrDcXJ2H76QyKIkylsNP83hQ404oNJkSSniVMwhEG4Qn7TDme0N+IeI0tllMsuYRZGYXCnrYc7XjPOKcNqpbyj/AAr1PhktnllTqd8wvmvz2gskkeqzhU+FLzh/Ed1Zy+tzubnrcw2vSjKgCILc1YEekVGHLPbK9UBKGhEvMWf1cnRR21MWdU4Ght1GX3e2hiSVg3RHqS32RqN+vwEUlVhzZjMkTnluTdlJupP9Sn8otZp1I5/P0Meb9VJv0jRB7P0kJebsiDijwnQ1a5SG0dWOU30NxEebwVSCY7BDMzEsLtcWbUEW5axazKBXGUqrjvt/3d45U1BLkfykZgfesTcjS9lzbLaJwzbF5G4t90+CLhffJVzMElf9P99I8twxTgqwQqwIZbMdxt6xZT0a+7H4x+MWFhc/O8VvJNf8mSSQk8Q4BfF6WYL5J7ISNfeU+bTraxhkxShcVU11GZb2B7CLeXLW8uYy5jIfMthrqNwPy7R+PWK7kqxFydjbfqCLX/SMGRJs3YXJI/MNvMty0sbjvra0aNISyqOgA+kIlLUy2dQGzG4HXn2h+hw6Ks75QQQQRMzBBBBAARGr8OScuV1DDuIkwQAUZlpTf/GMn3gPMOl+o7iIHEVTKdACB7wJbY5QNcvc94ZqmnDqVIveE2bwtMVixYeHe+W97fop+kSQ0VuF1tlCC5TMSNOv72jlxvKWokhHkZgNVfXMp/pI1Hp2hkncJiaoBbwlFz5NTtpr0t07wo4xhU6UytKnN4Z1uzGzA9okqYzKsS4UexbOdWJKlSC3c67/AAilqZLSUytKNjr5lKm578xG44VihU6i5vrpvpzvc/EWveJ2KYl4soy3lSylrAFQbc7jpCljTJxyNcnzii5iczAHuOnptHjJc2GvpGq4pwDSsbhjKYi5/wCIW5XASs10q0yk2DGW4t/cfsxHaxWhO8M3ANxftErDaqZKmhpU1pLcnDFSPiCId5vsVxAtdDKnc9H83Y2fcbRUYvwTiUr/AFKOYAOapmHQ+7eIOya29/jGbBPbTVyGEuoVKy9grg5JuulswFm+I+MbKlZMmy8wTIxXRWIOUkA2JG8Yv7OeD/GniZMk5RJItmFsz8rAjYbxsJmvLmKSLyjbMBqQeogi3XI8kYqXlONPVT2axlhAvvMTcfDrHHiObUNKIpXRZnV73P8AZpYN6xaVFQr2KH5cuW0V9RM6E/E3B/feNGLyyToolyqE2h4kmyQf4qWFI0Oa5JtzuPyuN9ouqfFVnDyNa32SfMPhsREjEKBZnlmLc9efw72hOncF1UmoDSHExNDdm1Xsw/C0dReDnttqD9v/AAz+eH3XuO0lVJ96w5a6R4rq6XToZk18iX2+0x6KOvprC7i/GsmmUohWdUDRsuiKept+A+kJEqe9TMedVGY4F7EKcvotvdHpHDz6hQtLk62m0cstN8IZJnFs6tqJcmUDKlMwFhqzXI1Y8vQfWNVxbAlz+KOSoLW6af8AifpCF7N+HB/FK+Xypdhffna/zjXJi3EODdJszZqU2o9CNXSxckC1h0tb1HT1iAP3pFnXYZWOCJciWup1d/8ABO9+nKIb8KV2W38omw+1bX/bt+kbHBbVyv5KFLkjPUAOtviPTUH8YaajhOXOAdWZcwvtff5GFJ8ErZbZnpiyg/YYMfWwI/CNCwW/gqGBBHXe0Z5wot3/AEIOC8JS6c5szO3U7fKLyCCIEG2+WEEEEAgggggAIIIIACPLp03j1BAArYyHlEHMwlk6hdMv+LxAOGFwSLWFrXOb/EOs2WGFiAexilWYUzWTydOY/WJJjM/xGoKMQQ1r8hYeoix4dmyXbKW12GbS3+YYcfw7xlAy3BP2RY269ztvC1N4PcW8OXMYj4fUxNNMY2zsGku5Z5SkkAXPvG3U2tCpiHDUrxrouVLHNpr7ulh9rXTWGnB6SoKBZksJ3J1t8IuJGFqL3AP4CI3QjK5WIVEt0MlZhRdAALle/dTtaNUw6uZpCvMUy2t5gdNf8xLSWBoAB6aRU4tW5j4a8ve1+kJuw7K+oDPnYaE+6enSKGsq6okeVQAdbc4ssSmzUuUysDy6f4jnQTWyHxNSLk2+ekJFhR12JlBcaOb/APEHDXFiVM3wH0mC+XLs3O2mxG9tos8bn0zyGzZdVNvvX5fGPHsu4IFM0ypexZ/LL02Xcn1J0+HeHb7E6rkuZkpEk53meHLTUsx206xlHFPtENRnlUxMuVquYC0x+p7A/ON8mUSMCrIpB3BFwfgYVa/2WUbsXlp4LH7nu/7T+UQyXJUmSxTjB3JWYlglMpTK0gl2vr9kd78vX9lvpKGploiZpVhyy2bKeVxvpDr/AOnZUWDqw2IsRcRX0PsyeXMDBmABNgZmZRft0jI9M9yafrydOPxCO1pquKQx8F0QVXbTkNPmYZoh4VQeFLykgm9yQImRtZx2EEEEIQQQQQAEEEEABBBBAAQQQQAEEEEABBBBAARyn0wYWOnpHWCACPJoUUWA+ZvEgCCCAAggggA41rMJbFBdraCEPEZjZSoJSZfQkWP16xoUcp9KrizqGHcXhjTozSknzy/8xwQOXP4xbti0uUQJmmYXBO3pF9U8IyW1GZD2Nx9f1ipq+E5twBlmL62+h/WHwSsrqajkVc6yKCRa5tp3+kP8mUFUKNABYRU8O4AtOpOUBjyGwi5hMi2EEEEIQQQQQAEEEEABBBBAAQQQQAEEEEABBBBAB//Z"/>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385394011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9792" y="3784154"/>
            <a:ext cx="4536504" cy="304641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467544" y="332656"/>
            <a:ext cx="8229600" cy="4525963"/>
          </a:xfrm>
        </p:spPr>
        <p:txBody>
          <a:bodyPr>
            <a:normAutofit/>
          </a:bodyPr>
          <a:lstStyle/>
          <a:p>
            <a:pPr algn="just"/>
            <a:r>
              <a:rPr lang="es-MX" dirty="0" smtClean="0"/>
              <a:t>Para </a:t>
            </a:r>
            <a:r>
              <a:rPr lang="es-MX" dirty="0"/>
              <a:t>medicamentos biotecnológicos, ya comercializados, cuando el CNFV identifique un </a:t>
            </a:r>
            <a:r>
              <a:rPr lang="es-MX" dirty="0" smtClean="0"/>
              <a:t>riesgo específico </a:t>
            </a:r>
            <a:r>
              <a:rPr lang="es-MX" dirty="0"/>
              <a:t>solicitará al titular del registro un plan de manejo de riesgos el cual podrá incluir (cuando </a:t>
            </a:r>
            <a:r>
              <a:rPr lang="es-MX" dirty="0" smtClean="0"/>
              <a:t>aplique) un </a:t>
            </a:r>
            <a:r>
              <a:rPr lang="es-MX" dirty="0"/>
              <a:t>estudio de farmacovigilancia intensiva, el cual se entregará al CNFV y cuya implementación deberá </a:t>
            </a:r>
            <a:r>
              <a:rPr lang="es-MX" dirty="0" smtClean="0"/>
              <a:t>ser avalada </a:t>
            </a:r>
            <a:r>
              <a:rPr lang="es-MX" dirty="0"/>
              <a:t>por el CNFV.</a:t>
            </a:r>
          </a:p>
        </p:txBody>
      </p:sp>
    </p:spTree>
    <p:extLst>
      <p:ext uri="{BB962C8B-B14F-4D97-AF65-F5344CB8AC3E}">
        <p14:creationId xmlns:p14="http://schemas.microsoft.com/office/powerpoint/2010/main" val="259646199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260648"/>
            <a:ext cx="8229600" cy="4525963"/>
          </a:xfrm>
        </p:spPr>
        <p:txBody>
          <a:bodyPr/>
          <a:lstStyle/>
          <a:p>
            <a:r>
              <a:rPr lang="es-MX" dirty="0" smtClean="0"/>
              <a:t>Reportes </a:t>
            </a:r>
            <a:r>
              <a:rPr lang="es-MX" dirty="0"/>
              <a:t>periódicos de seguridad.</a:t>
            </a:r>
          </a:p>
          <a:p>
            <a:r>
              <a:rPr lang="es-MX" dirty="0" smtClean="0"/>
              <a:t>Elaborar </a:t>
            </a:r>
            <a:r>
              <a:rPr lang="es-MX" dirty="0"/>
              <a:t>RPS para todos los medicamentos autorizados y comercializados.</a:t>
            </a:r>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862064"/>
            <a:ext cx="3147995" cy="2257053"/>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chemeClr val="accent1"/>
                </a:solidFill>
              </a14:hiddenFill>
            </a:ext>
          </a:extLst>
        </p:spPr>
      </p:pic>
      <p:pic>
        <p:nvPicPr>
          <p:cNvPr id="8196" name="Picture 4" descr="https://encrypted-tbn0.gstatic.com/images?q=tbn:ANd9GcTRBAkqTettOImz8dCD0X3GS2-RZHzXIdFezuGekZshlEJuwwpZ9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59632" y="2636912"/>
            <a:ext cx="1847850" cy="2466975"/>
          </a:xfrm>
          <a:prstGeom prst="rect">
            <a:avLst/>
          </a:prstGeom>
          <a:ln w="2286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5984410"/>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pPr algn="just"/>
            <a:r>
              <a:rPr lang="es-MX" dirty="0" smtClean="0"/>
              <a:t>Los </a:t>
            </a:r>
            <a:r>
              <a:rPr lang="es-MX" dirty="0"/>
              <a:t>periodos de envío del RPS al CNFV cumplirán los siguientes tiempos:</a:t>
            </a:r>
          </a:p>
          <a:p>
            <a:pPr algn="just"/>
            <a:r>
              <a:rPr lang="es-MX" dirty="0" smtClean="0"/>
              <a:t>Cada </a:t>
            </a:r>
            <a:r>
              <a:rPr lang="es-MX" dirty="0"/>
              <a:t>6 meses los primeros 2 años.</a:t>
            </a:r>
          </a:p>
          <a:p>
            <a:pPr algn="just"/>
            <a:r>
              <a:rPr lang="es-MX" dirty="0" smtClean="0"/>
              <a:t>Anualmente </a:t>
            </a:r>
            <a:r>
              <a:rPr lang="es-MX" dirty="0"/>
              <a:t>durante los siguientes 3 años.</a:t>
            </a:r>
          </a:p>
          <a:p>
            <a:pPr algn="just"/>
            <a:r>
              <a:rPr lang="es-MX" dirty="0" smtClean="0"/>
              <a:t>Posteriormente</a:t>
            </a:r>
            <a:r>
              <a:rPr lang="es-MX" dirty="0"/>
              <a:t>, cada 5 años.</a:t>
            </a:r>
          </a:p>
        </p:txBody>
      </p:sp>
      <p:pic>
        <p:nvPicPr>
          <p:cNvPr id="4" name="Picture 3" descr="C:\Users\Public\Documents\9 Semestre\Optativa atencion Farmaceutica\documen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61144" y="3933056"/>
            <a:ext cx="2741320" cy="296304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7" descr="C:\Users\Public\Documents\9 Semestre\Optativa atencion Farmaceutica\emails-300x30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95736" y="4365104"/>
            <a:ext cx="2857500"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80600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04664"/>
            <a:ext cx="5472608" cy="6192688"/>
          </a:xfrm>
        </p:spPr>
        <p:txBody>
          <a:bodyPr>
            <a:noAutofit/>
          </a:bodyPr>
          <a:lstStyle/>
          <a:p>
            <a:pPr algn="just">
              <a:buNone/>
            </a:pPr>
            <a:r>
              <a:rPr lang="es-MX" sz="2000" dirty="0" smtClean="0"/>
              <a:t>De acuerdo a la Organización Mundial de la Salud (OMS)</a:t>
            </a:r>
          </a:p>
          <a:p>
            <a:pPr algn="just">
              <a:buNone/>
            </a:pPr>
            <a:endParaRPr lang="es-MX" sz="2000" dirty="0" smtClean="0"/>
          </a:p>
          <a:p>
            <a:pPr algn="just"/>
            <a:r>
              <a:rPr lang="es-MX" sz="2000" b="1" dirty="0" smtClean="0"/>
              <a:t>Reacciones adversas de los medicamentos: </a:t>
            </a:r>
            <a:r>
              <a:rPr lang="es-MX" sz="2000" dirty="0" smtClean="0"/>
              <a:t>Cualquier efecto perjudicial y no deseado que se presenta a las dosis empleadas en el humano para la profilaxis, el diagnóstico, la terapéutica o la modificación de una función fisiológica.</a:t>
            </a:r>
          </a:p>
          <a:p>
            <a:pPr algn="just"/>
            <a:endParaRPr lang="es-MX" sz="2000" b="1" dirty="0" smtClean="0"/>
          </a:p>
          <a:p>
            <a:pPr algn="just"/>
            <a:r>
              <a:rPr lang="es-MX" sz="2000" b="1" dirty="0" smtClean="0"/>
              <a:t>Farmacovigilancia: </a:t>
            </a:r>
            <a:r>
              <a:rPr lang="es-MX" sz="2000" dirty="0"/>
              <a:t>C</a:t>
            </a:r>
            <a:r>
              <a:rPr lang="es-MX" sz="2000" dirty="0" smtClean="0"/>
              <a:t>iencia </a:t>
            </a:r>
            <a:r>
              <a:rPr lang="es-MX" sz="2000" dirty="0"/>
              <a:t>que versa sobre la forma de: recoger, vigilar, investigar y evaluar la información sobre </a:t>
            </a:r>
            <a:r>
              <a:rPr lang="es-MX" sz="2000" dirty="0" smtClean="0"/>
              <a:t>los efectos </a:t>
            </a:r>
            <a:r>
              <a:rPr lang="es-MX" sz="2000" dirty="0"/>
              <a:t>de los medicamentos, productos biológicos, plantas medicinales y medicinas tradicionales, con </a:t>
            </a:r>
            <a:r>
              <a:rPr lang="es-MX" sz="2000" dirty="0" smtClean="0"/>
              <a:t>el objetivo </a:t>
            </a:r>
            <a:r>
              <a:rPr lang="es-MX" sz="2000" dirty="0"/>
              <a:t>de identificar información nueva acerca de las reacciones adversas y prevenir los daños en </a:t>
            </a:r>
            <a:r>
              <a:rPr lang="es-MX" sz="2000" dirty="0" smtClean="0"/>
              <a:t>los pacientes</a:t>
            </a:r>
          </a:p>
          <a:p>
            <a:pPr algn="just">
              <a:buNone/>
            </a:pPr>
            <a:endParaRPr lang="es-MX" sz="2000" b="1" dirty="0" smtClean="0"/>
          </a:p>
        </p:txBody>
      </p:sp>
      <p:pic>
        <p:nvPicPr>
          <p:cNvPr id="4" name="Picture 5"/>
          <p:cNvPicPr>
            <a:picLocks noChangeAspect="1" noChangeArrowheads="1"/>
          </p:cNvPicPr>
          <p:nvPr/>
        </p:nvPicPr>
        <p:blipFill>
          <a:blip r:embed="rId2" cstate="print"/>
          <a:srcRect/>
          <a:stretch>
            <a:fillRect/>
          </a:stretch>
        </p:blipFill>
        <p:spPr bwMode="auto">
          <a:xfrm>
            <a:off x="6048672" y="715001"/>
            <a:ext cx="2987824" cy="2137935"/>
          </a:xfrm>
          <a:prstGeom prst="rect">
            <a:avLst/>
          </a:prstGeom>
          <a:ln>
            <a:noFill/>
          </a:ln>
          <a:effectLst>
            <a:softEdge rad="112500"/>
          </a:effectLst>
        </p:spPr>
      </p:pic>
      <p:pic>
        <p:nvPicPr>
          <p:cNvPr id="6" name="Picture 10" descr="reporter_5"/>
          <p:cNvPicPr>
            <a:picLocks noChangeAspect="1" noChangeArrowheads="1"/>
          </p:cNvPicPr>
          <p:nvPr/>
        </p:nvPicPr>
        <p:blipFill>
          <a:blip r:embed="rId3" cstate="print"/>
          <a:srcRect/>
          <a:stretch>
            <a:fillRect/>
          </a:stretch>
        </p:blipFill>
        <p:spPr bwMode="auto">
          <a:xfrm>
            <a:off x="6948264" y="3861048"/>
            <a:ext cx="1547813" cy="2160588"/>
          </a:xfrm>
          <a:prstGeom prst="rect">
            <a:avLst/>
          </a:prstGeom>
          <a:noFill/>
          <a:ln w="9525">
            <a:noFill/>
            <a:miter lim="800000"/>
            <a:headEnd/>
            <a:tailEnd/>
          </a:ln>
        </p:spPr>
      </p:pic>
    </p:spTree>
    <p:extLst>
      <p:ext uri="{BB962C8B-B14F-4D97-AF65-F5344CB8AC3E}">
        <p14:creationId xmlns:p14="http://schemas.microsoft.com/office/powerpoint/2010/main" val="385233800"/>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5"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 calcmode="lin" valueType="num">
                                      <p:cBhvr>
                                        <p:cTn id="23"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24"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25"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332656"/>
            <a:ext cx="8229600" cy="4525963"/>
          </a:xfrm>
        </p:spPr>
        <p:txBody>
          <a:bodyPr>
            <a:normAutofit fontScale="92500" lnSpcReduction="10000"/>
          </a:bodyPr>
          <a:lstStyle/>
          <a:p>
            <a:pPr algn="just"/>
            <a:r>
              <a:rPr lang="es-MX" dirty="0" smtClean="0"/>
              <a:t>El </a:t>
            </a:r>
            <a:r>
              <a:rPr lang="es-MX" dirty="0"/>
              <a:t>reporte periódico de seguridad deberán contener como mínimo los siguientes puntos:</a:t>
            </a:r>
          </a:p>
          <a:p>
            <a:pPr algn="just"/>
            <a:r>
              <a:rPr lang="es-MX" dirty="0" smtClean="0"/>
              <a:t>Portada</a:t>
            </a:r>
            <a:r>
              <a:rPr lang="es-MX" dirty="0"/>
              <a:t>.</a:t>
            </a:r>
          </a:p>
          <a:p>
            <a:pPr algn="just"/>
            <a:r>
              <a:rPr lang="es-MX" dirty="0" smtClean="0"/>
              <a:t>Introducción</a:t>
            </a:r>
            <a:r>
              <a:rPr lang="es-MX" dirty="0"/>
              <a:t>.</a:t>
            </a:r>
          </a:p>
          <a:p>
            <a:pPr algn="just"/>
            <a:r>
              <a:rPr lang="es-MX" dirty="0" smtClean="0"/>
              <a:t>Estado </a:t>
            </a:r>
            <a:r>
              <a:rPr lang="es-MX" dirty="0"/>
              <a:t>de la autorización en el mercado nacional e internacional.</a:t>
            </a:r>
          </a:p>
          <a:p>
            <a:pPr algn="just"/>
            <a:r>
              <a:rPr lang="es-MX" dirty="0" smtClean="0"/>
              <a:t>Actualización </a:t>
            </a:r>
            <a:r>
              <a:rPr lang="es-MX" dirty="0"/>
              <a:t>de las acciones tomadas por las autoridades reguladoras por razones de</a:t>
            </a:r>
          </a:p>
          <a:p>
            <a:pPr algn="just"/>
            <a:r>
              <a:rPr lang="es-MX" dirty="0"/>
              <a:t>seguridad.</a:t>
            </a:r>
          </a:p>
        </p:txBody>
      </p:sp>
      <p:pic>
        <p:nvPicPr>
          <p:cNvPr id="4" name="Picture 3" descr="C:\Users\Public\Documents\9 Semestre\Optativa atencion Farmaceutica\documen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50728" y="4149080"/>
            <a:ext cx="2741320" cy="29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9918341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Users\Public\Documents\9 Semestre\Optativa atencion Farmaceutica\documen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2680" y="3894956"/>
            <a:ext cx="2741320" cy="2963044"/>
          </a:xfrm>
          <a:prstGeom prst="rect">
            <a:avLst/>
          </a:prstGeom>
          <a:noFill/>
          <a:extLst>
            <a:ext uri="{909E8E84-426E-40DD-AFC4-6F175D3DCCD1}">
              <a14:hiddenFill xmlns:a14="http://schemas.microsoft.com/office/drawing/2010/main">
                <a:solidFill>
                  <a:srgbClr val="FFFFFF"/>
                </a:solidFill>
              </a14:hiddenFill>
            </a:ext>
          </a:extLst>
        </p:spPr>
      </p:pic>
      <p:sp>
        <p:nvSpPr>
          <p:cNvPr id="3" name="2 Marcador de contenido"/>
          <p:cNvSpPr>
            <a:spLocks noGrp="1"/>
          </p:cNvSpPr>
          <p:nvPr>
            <p:ph idx="1"/>
          </p:nvPr>
        </p:nvSpPr>
        <p:spPr>
          <a:xfrm>
            <a:off x="467544" y="476672"/>
            <a:ext cx="8229600" cy="4525963"/>
          </a:xfrm>
        </p:spPr>
        <p:txBody>
          <a:bodyPr>
            <a:normAutofit lnSpcReduction="10000"/>
          </a:bodyPr>
          <a:lstStyle/>
          <a:p>
            <a:pPr algn="just"/>
            <a:r>
              <a:rPr lang="es-MX" dirty="0" smtClean="0"/>
              <a:t>Cambios </a:t>
            </a:r>
            <a:r>
              <a:rPr lang="es-MX" dirty="0"/>
              <a:t>a la información de referencia del producto.</a:t>
            </a:r>
          </a:p>
          <a:p>
            <a:pPr algn="just"/>
            <a:r>
              <a:rPr lang="es-MX" dirty="0" smtClean="0"/>
              <a:t>Pacientes </a:t>
            </a:r>
            <a:r>
              <a:rPr lang="es-MX" dirty="0"/>
              <a:t>expuestos.</a:t>
            </a:r>
          </a:p>
          <a:p>
            <a:pPr algn="just"/>
            <a:r>
              <a:rPr lang="es-MX" dirty="0" smtClean="0"/>
              <a:t>Presentación </a:t>
            </a:r>
            <a:r>
              <a:rPr lang="es-MX" dirty="0"/>
              <a:t>de casos individuales.</a:t>
            </a:r>
          </a:p>
          <a:p>
            <a:pPr algn="just"/>
            <a:r>
              <a:rPr lang="es-MX" dirty="0" smtClean="0"/>
              <a:t>Estudios </a:t>
            </a:r>
            <a:r>
              <a:rPr lang="es-MX" dirty="0"/>
              <a:t>clínicos, cuando aplique.</a:t>
            </a:r>
          </a:p>
          <a:p>
            <a:pPr algn="just"/>
            <a:r>
              <a:rPr lang="es-MX" dirty="0" smtClean="0"/>
              <a:t>Otra </a:t>
            </a:r>
            <a:r>
              <a:rPr lang="es-MX" dirty="0"/>
              <a:t>información.</a:t>
            </a:r>
          </a:p>
          <a:p>
            <a:pPr algn="just"/>
            <a:r>
              <a:rPr lang="es-MX" dirty="0" smtClean="0"/>
              <a:t>Evaluación </a:t>
            </a:r>
            <a:r>
              <a:rPr lang="es-MX" dirty="0"/>
              <a:t>general de la seguridad.</a:t>
            </a:r>
          </a:p>
          <a:p>
            <a:pPr algn="just"/>
            <a:r>
              <a:rPr lang="es-MX" dirty="0" smtClean="0"/>
              <a:t>Conclusiones</a:t>
            </a:r>
            <a:r>
              <a:rPr lang="es-MX" dirty="0"/>
              <a:t>.</a:t>
            </a:r>
          </a:p>
        </p:txBody>
      </p:sp>
    </p:spTree>
    <p:extLst>
      <p:ext uri="{BB962C8B-B14F-4D97-AF65-F5344CB8AC3E}">
        <p14:creationId xmlns:p14="http://schemas.microsoft.com/office/powerpoint/2010/main" val="98009424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260648"/>
            <a:ext cx="8229600" cy="6408712"/>
          </a:xfrm>
        </p:spPr>
        <p:txBody>
          <a:bodyPr>
            <a:normAutofit fontScale="85000" lnSpcReduction="20000"/>
          </a:bodyPr>
          <a:lstStyle/>
          <a:p>
            <a:pPr algn="just"/>
            <a:r>
              <a:rPr lang="es-MX" dirty="0" smtClean="0"/>
              <a:t>Información </a:t>
            </a:r>
            <a:r>
              <a:rPr lang="es-MX" dirty="0"/>
              <a:t>para prescribir amplia autorizada y actualizada del medicamento en México</a:t>
            </a:r>
            <a:r>
              <a:rPr lang="es-MX" dirty="0" smtClean="0"/>
              <a:t>.</a:t>
            </a:r>
          </a:p>
          <a:p>
            <a:pPr algn="just"/>
            <a:endParaRPr lang="es-MX" dirty="0"/>
          </a:p>
          <a:p>
            <a:pPr algn="just"/>
            <a:endParaRPr lang="es-MX" dirty="0" smtClean="0"/>
          </a:p>
          <a:p>
            <a:pPr algn="just"/>
            <a:endParaRPr lang="es-MX" dirty="0"/>
          </a:p>
          <a:p>
            <a:pPr algn="just"/>
            <a:endParaRPr lang="es-MX" dirty="0"/>
          </a:p>
          <a:p>
            <a:pPr algn="just"/>
            <a:r>
              <a:rPr lang="es-MX" dirty="0" smtClean="0"/>
              <a:t>Ficha </a:t>
            </a:r>
            <a:r>
              <a:rPr lang="es-MX" dirty="0"/>
              <a:t>técnica nacional en el formato publicado por el CNFV, que deberá contener la </a:t>
            </a:r>
            <a:r>
              <a:rPr lang="es-MX" dirty="0" smtClean="0"/>
              <a:t>siguiente información</a:t>
            </a:r>
            <a:r>
              <a:rPr lang="es-MX" dirty="0"/>
              <a:t>: número total de casos reportados, número de casos por sospecha de reacción adversa o </a:t>
            </a:r>
            <a:r>
              <a:rPr lang="es-MX" dirty="0" smtClean="0"/>
              <a:t>evento adverso</a:t>
            </a:r>
            <a:r>
              <a:rPr lang="es-MX" dirty="0"/>
              <a:t>, número y descripción de las características de las sospechas de reacción adversa o evento </a:t>
            </a:r>
            <a:r>
              <a:rPr lang="es-MX" dirty="0" smtClean="0"/>
              <a:t>adverso graves</a:t>
            </a:r>
            <a:r>
              <a:rPr lang="es-MX" dirty="0"/>
              <a:t>, reacciones adversas inesperadas incluyendo la naturaleza, frecuencia y gravedad de la </a:t>
            </a:r>
            <a:r>
              <a:rPr lang="es-MX" dirty="0" smtClean="0"/>
              <a:t>reacción, número </a:t>
            </a:r>
            <a:r>
              <a:rPr lang="es-MX" dirty="0"/>
              <a:t>de unidades comercializadas del medicamento, así como cualquier dato que pueda ayudar a </a:t>
            </a:r>
            <a:r>
              <a:rPr lang="es-MX" dirty="0" smtClean="0"/>
              <a:t>estimar la </a:t>
            </a:r>
            <a:r>
              <a:rPr lang="es-MX" dirty="0"/>
              <a:t>cantidad de pacientes expuestos.</a:t>
            </a:r>
          </a:p>
        </p:txBody>
      </p:sp>
    </p:spTree>
    <p:extLst>
      <p:ext uri="{BB962C8B-B14F-4D97-AF65-F5344CB8AC3E}">
        <p14:creationId xmlns:p14="http://schemas.microsoft.com/office/powerpoint/2010/main" val="112087607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04664"/>
            <a:ext cx="8229600" cy="4525963"/>
          </a:xfrm>
        </p:spPr>
        <p:txBody>
          <a:bodyPr>
            <a:normAutofit fontScale="92500"/>
          </a:bodyPr>
          <a:lstStyle/>
          <a:p>
            <a:pPr algn="just"/>
            <a:r>
              <a:rPr lang="es-MX" dirty="0" smtClean="0"/>
              <a:t>Informe </a:t>
            </a:r>
            <a:r>
              <a:rPr lang="es-MX" dirty="0"/>
              <a:t>de Farmacovigilancia.</a:t>
            </a:r>
          </a:p>
          <a:p>
            <a:pPr algn="just"/>
            <a:r>
              <a:rPr lang="es-MX" dirty="0" smtClean="0"/>
              <a:t>Para </a:t>
            </a:r>
            <a:r>
              <a:rPr lang="es-MX" dirty="0"/>
              <a:t>efectos de la prórroga de registro sanitario, el titular de registro deberá presentar el </a:t>
            </a:r>
            <a:r>
              <a:rPr lang="es-MX" dirty="0" smtClean="0"/>
              <a:t>informe de </a:t>
            </a:r>
            <a:r>
              <a:rPr lang="es-MX" dirty="0"/>
              <a:t>Farmacovigilancia, como parte de su solicitud, el cual contendrá los siguientes acuses:</a:t>
            </a:r>
          </a:p>
          <a:p>
            <a:pPr algn="just"/>
            <a:r>
              <a:rPr lang="es-MX" dirty="0" smtClean="0"/>
              <a:t>Informe </a:t>
            </a:r>
            <a:r>
              <a:rPr lang="es-MX" dirty="0"/>
              <a:t>de seguridad en México, el cual será entregado 2 meses antes del sometimiento </a:t>
            </a:r>
            <a:r>
              <a:rPr lang="es-MX" dirty="0" smtClean="0"/>
              <a:t>del trámite </a:t>
            </a:r>
            <a:r>
              <a:rPr lang="es-MX" dirty="0"/>
              <a:t>para la prórroga de registro sanitario.</a:t>
            </a:r>
          </a:p>
        </p:txBody>
      </p:sp>
      <p:pic>
        <p:nvPicPr>
          <p:cNvPr id="92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00700" y="4449887"/>
            <a:ext cx="2209800" cy="206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3608" y="4725144"/>
            <a:ext cx="3816424" cy="11750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21665687"/>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3765494"/>
            <a:ext cx="2448272" cy="28231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normAutofit/>
          </a:bodyPr>
          <a:lstStyle/>
          <a:p>
            <a:r>
              <a:rPr lang="es-MX" b="1" dirty="0" smtClean="0"/>
              <a:t>Centros </a:t>
            </a:r>
            <a:r>
              <a:rPr lang="es-MX" b="1" dirty="0"/>
              <a:t>de Investigación Clínica.</a:t>
            </a:r>
          </a:p>
        </p:txBody>
      </p:sp>
      <p:sp>
        <p:nvSpPr>
          <p:cNvPr id="3" name="2 Marcador de contenido"/>
          <p:cNvSpPr>
            <a:spLocks noGrp="1"/>
          </p:cNvSpPr>
          <p:nvPr>
            <p:ph idx="1"/>
          </p:nvPr>
        </p:nvSpPr>
        <p:spPr>
          <a:xfrm>
            <a:off x="611560" y="1412776"/>
            <a:ext cx="8229600" cy="2548879"/>
          </a:xfrm>
        </p:spPr>
        <p:txBody>
          <a:bodyPr>
            <a:normAutofit fontScale="85000" lnSpcReduction="20000"/>
          </a:bodyPr>
          <a:lstStyle/>
          <a:p>
            <a:pPr algn="just"/>
            <a:r>
              <a:rPr lang="es-MX" dirty="0" smtClean="0"/>
              <a:t>Contar </a:t>
            </a:r>
            <a:r>
              <a:rPr lang="es-MX" dirty="0"/>
              <a:t>con un responsable, que deberá tener un perfil profesional relacionado con las </a:t>
            </a:r>
            <a:r>
              <a:rPr lang="es-MX" dirty="0" smtClean="0"/>
              <a:t>ciencias químicas</a:t>
            </a:r>
            <a:r>
              <a:rPr lang="es-MX" dirty="0"/>
              <a:t>, médicas o farmacéuticas.</a:t>
            </a:r>
          </a:p>
          <a:p>
            <a:pPr algn="just"/>
            <a:r>
              <a:rPr lang="es-MX" dirty="0" smtClean="0"/>
              <a:t>Dar </a:t>
            </a:r>
            <a:r>
              <a:rPr lang="es-MX" dirty="0"/>
              <a:t>aviso al CNFV de la cancelación y/o descontinuación de los estudios clínicos que cuenten </a:t>
            </a:r>
            <a:r>
              <a:rPr lang="es-MX" dirty="0" smtClean="0"/>
              <a:t>al menos </a:t>
            </a:r>
            <a:r>
              <a:rPr lang="es-MX" dirty="0"/>
              <a:t>con un centro de investigación en México y de las razones de la misma.</a:t>
            </a:r>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3957230"/>
            <a:ext cx="3240360" cy="2439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65668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404664"/>
            <a:ext cx="8229600" cy="3384376"/>
          </a:xfrm>
        </p:spPr>
        <p:txBody>
          <a:bodyPr>
            <a:normAutofit fontScale="92500" lnSpcReduction="20000"/>
          </a:bodyPr>
          <a:lstStyle/>
          <a:p>
            <a:pPr algn="just"/>
            <a:r>
              <a:rPr lang="es-MX" dirty="0" smtClean="0"/>
              <a:t>Informar </a:t>
            </a:r>
            <a:r>
              <a:rPr lang="es-MX" dirty="0"/>
              <a:t>sobre las alertas derivadas de los estudios clínicos que cuenten al menos con un centro </a:t>
            </a:r>
            <a:r>
              <a:rPr lang="es-MX" dirty="0" smtClean="0"/>
              <a:t>de investigación </a:t>
            </a:r>
            <a:r>
              <a:rPr lang="es-MX" dirty="0"/>
              <a:t>en México.</a:t>
            </a:r>
          </a:p>
          <a:p>
            <a:pPr algn="just"/>
            <a:r>
              <a:rPr lang="es-MX" dirty="0" smtClean="0"/>
              <a:t>Elaborar </a:t>
            </a:r>
            <a:r>
              <a:rPr lang="es-MX" dirty="0"/>
              <a:t>y cumplir con un manual de procedimientos apegado a la normatividad y guías vigentes, </a:t>
            </a:r>
            <a:r>
              <a:rPr lang="es-MX" dirty="0" smtClean="0"/>
              <a:t>el cual </a:t>
            </a:r>
            <a:r>
              <a:rPr lang="es-MX" dirty="0"/>
              <a:t>contará con procedimientos que contemplen la descripción y desarrollo de las siguientes actividades:</a:t>
            </a:r>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9852" y="3649957"/>
            <a:ext cx="3096344" cy="2896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3059302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260648"/>
            <a:ext cx="8229600" cy="4525963"/>
          </a:xfrm>
        </p:spPr>
        <p:txBody>
          <a:bodyPr/>
          <a:lstStyle/>
          <a:p>
            <a:pPr algn="just"/>
            <a:r>
              <a:rPr lang="es-MX" dirty="0" smtClean="0"/>
              <a:t>Establecer </a:t>
            </a:r>
            <a:r>
              <a:rPr lang="es-MX" dirty="0"/>
              <a:t>las vías para la adecuada recepción de las notificaciones de eventos </a:t>
            </a:r>
            <a:r>
              <a:rPr lang="es-MX" dirty="0" smtClean="0"/>
              <a:t>adversos presentados </a:t>
            </a:r>
            <a:r>
              <a:rPr lang="es-MX" dirty="0"/>
              <a:t>en estudios clínicos que cuenten al menos con un centro de investigación en México.</a:t>
            </a:r>
          </a:p>
          <a:p>
            <a:pPr algn="just"/>
            <a:r>
              <a:rPr lang="es-MX" dirty="0" smtClean="0"/>
              <a:t>Garantizar </a:t>
            </a:r>
            <a:r>
              <a:rPr lang="es-MX" dirty="0"/>
              <a:t>el registro de las notificaciones de los eventos adversos.</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44008" y="4094577"/>
            <a:ext cx="3528392" cy="2347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4192244"/>
            <a:ext cx="2638425" cy="2152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5105903"/>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63466" y="4099806"/>
            <a:ext cx="4536504" cy="27581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467544" y="260648"/>
            <a:ext cx="8229600" cy="4525963"/>
          </a:xfrm>
        </p:spPr>
        <p:txBody>
          <a:bodyPr>
            <a:normAutofit lnSpcReduction="10000"/>
          </a:bodyPr>
          <a:lstStyle/>
          <a:p>
            <a:pPr algn="just"/>
            <a:r>
              <a:rPr lang="es-MX" dirty="0" smtClean="0"/>
              <a:t>Realizar </a:t>
            </a:r>
            <a:r>
              <a:rPr lang="es-MX" dirty="0"/>
              <a:t>el correcto llenado del formato de Aviso de sospechas de reacciones adversas </a:t>
            </a:r>
            <a:r>
              <a:rPr lang="es-MX" dirty="0" smtClean="0"/>
              <a:t>de medicamentos</a:t>
            </a:r>
            <a:r>
              <a:rPr lang="es-MX" dirty="0"/>
              <a:t>.</a:t>
            </a:r>
          </a:p>
          <a:p>
            <a:pPr algn="just"/>
            <a:r>
              <a:rPr lang="es-MX" dirty="0" smtClean="0"/>
              <a:t>Contar </a:t>
            </a:r>
            <a:r>
              <a:rPr lang="es-MX" dirty="0"/>
              <a:t>con un sistema que permita detectar la duplicidad de las notificaciones.</a:t>
            </a:r>
          </a:p>
          <a:p>
            <a:pPr algn="just"/>
            <a:r>
              <a:rPr lang="es-MX" dirty="0" smtClean="0"/>
              <a:t>Llevar </a:t>
            </a:r>
            <a:r>
              <a:rPr lang="es-MX" dirty="0"/>
              <a:t>a cabo la codificación de las notificaciones.</a:t>
            </a:r>
          </a:p>
          <a:p>
            <a:pPr algn="just"/>
            <a:r>
              <a:rPr lang="es-MX" dirty="0" smtClean="0"/>
              <a:t>Verificar </a:t>
            </a:r>
            <a:r>
              <a:rPr lang="es-MX" dirty="0"/>
              <a:t>y valorar los datos de las notificaciones.</a:t>
            </a:r>
          </a:p>
        </p:txBody>
      </p:sp>
      <p:sp>
        <p:nvSpPr>
          <p:cNvPr id="2" name="AutoShape 2" descr="data:image/jpeg;base64,/9j/4AAQSkZJRgABAQAAAQABAAD/2wCEAAkGBhQSERUUExQVFRQWGBgYFRYVGBYVGBcYFBoXFBcUFxUXHCYeGBwkGRQUHy8hJCcpLCwsFR4xNTAqNSYrLCkBCQoKBQUFDQUFDSkYEhgpKSkpKSkpKSkpKSkpKSkpKSkpKSkpKSkpKSkpKSkpKSkpKSkpKSkpKSkpKSkpKSkpKf/AABEIAJgA+gMBIgACEQEDEQH/xAAcAAACAgMBAQAAAAAAAAAAAAAEBQMGAAIHAQj/xAA/EAABAwIEAwUGBAUDBAMBAAABAAIRAyEEEjFBBVFhBhMicYEykaGxwfAHotHhFEJSYnKCkvEjM0OyFiTCFf/EABQBAQAAAAAAAAAAAAAAAAAAAAD/xAAUEQEAAAAAAAAAAAAAAAAAAAAA/9oADAMBAAIRAxEAPwDoBYBa3/CkYAtKgv6rdgQZkH2FuWN5fBaSt50Qe90OSyByWzVgQA4mmJ0+A+qhyffhCKrj7t9VDm+5aEEmGAnb3g/RGtaOiFw776/m/QI0H7koC8A0ZdBqfu6KyhD4A+H1+9UUCgwNC9hZK9QeZfuEvx1nenOExhLuIOh3pzhBphH+L05yjnCyX4R/i/cn6JgTb0QSnT/heyFqTZRkewf7voUE33qlWLHjNvgPqmmb7lK8a3xn9AfiUEbDf1/tTgD7gpI0X/ZqctNv+UFb7VdrxhWOyMl2md4IpNOkk/zG+g9643xnjbnZqjnNqPqE/wDU1BI/kaZyi2gMHWF3rEcPZVpPZUYHNdmBa4SNTa/ouecH/CTD0cP3tVz87vEWg+HkIHUX9UHJ6La7jYWmQI0JtPnFlFjMPUaTOp8xHlGi6liuA0mQGkjz29VWeK8KvOoQc+q0Hbl3lJUBB2JVpxvDOQSt3DIvPwQKXMPMrUvdzPvTGthYWDB9EH0ybk+anoUS7QKKnRLnwNytOOdp2Ydvd0CHVN3a5f31QGDhr/5oaOZICnq8OgDxCduS5tUx9Z2r3Od/cSYn72Q2Kr1hfvnk/wCWg5BB0VlZskBzSeQN1uuPVuJ1Zlz3E7XuB5hZQ4tXH87h1mSJ+iDrVdnWPQH5qHL/AH/+oVP4V2yqi1UZ41MXA59Qrbgsc2q2WHzEge610BNA31n/AFfoEaD9yULRdfX80/RFg/clAVw8+E+fX6oqULgdD59fqikHsr2V4s+90GSgOIG+sW5wjygscb6xbmAghwrvEL/mn6I4G3og8OZcL/mn6JhTpSPeg9Y63ooKlbpo4fFEZRGqGq2jzHzQESluMZ49NuQPxKZx9yl+NZ4vTlPxKAUMv+zU3YbBKcvT4NTak2w/dBkfcJT2lrwwDbf02TWvWDGlzrAak2XPu0Xa2nWdDXDKLAi4JQAVhnJJSLjlHJDhpp6phU4vTGhznkwF5HnFh6oLH99iKbmspBrSPaqGT6Nbb4oEYqtOv0QTKjalTIwF1TYC5jnA2RGD7MVHVMtUujeLD4KwO4ZTw1MlkMu3OY1BMXi+pEoKvxHhTm2ewsOt/n5JGcL93XSO0OD73CuFIjPAezcZmkZh5ESPVc8OIrCxo3Fj5hB9F4iv3dJ75ifCDynUhUWpjJcQIAB0jfqU27c8VyNptBHs5/ebH4FUKljD7z7/ANkFozCIGm55/sluPrgWn76BRHiGVsTff6AJa+vLtbnU7oCsJhTVdyCNr4QZgBpofv3lT4JgY0v2iG9SpGNkjmdUA78NkdTI3Ef89Dp6phhqpovlpIE+6dPvzWuMbLmjkPl/wtMS/wAYb/XTBHm0/oUF64bjhUbM3Gon5BMg77kqjcD4pkc0zrYq8tdO/wASgIwZsfPr9UTmSzHvLGQHEGCTEzA5E6Lm/E+1NWgHZnf9QOzCSXW0iOSDrk/d1797ridP8XcSNmkRvMyFeex34kU8WRSqhtOqfZucrzyHI9EFzP3ZCY3bb1A+aMLfuChcaNP2HzQQ4d8XnTqCicLii4xoPcqf2z4VisQymMJVFMgnNL4BGw8IQfZrsVjqbK3f42o0vcCDSIeRzM1AYPwQdBYbfuELinxE8x8wluA4C9sNdjMY+RMk0AOUS2mCClXa/sN31OWYrEBzSDkL5a8EiQTEi0wRoUF0Luo96BxrZcDrblPxQmH7NUMoDmOMAe3Ve/33RdekG5Q0WAgC5gDZAMaXT8o/VM6Psj9Cl726W/L+6OoeyP3QD8awgqUHtdOWJIDS4kN8RbG8gR6rivEcI2nXqYanTLyKhLDf2XNDg3uwIMXE20vK7fjsSKdNzjAgGJnXZULgWHa/GZ6hJflOU+yTDSInnBJ96BLguBuY0OfYk2YRB6mNkyYYsi+N4oOrW0AiOUIZrZQeFwSzilF9R9NrDDfEXkgEERAaZ6mfRNKjEDUqBpJLS7kBa6CBtEtpgHytYaySBy0S9+CBJsmlJznnM73bDoER/CBAJ+ItI56UaFmp0htvqqY7EgWb6n70XR/xCwmbCtqD/wAZh3+Lv3+a5nh8MahknK0ak7D9UGjq5J+g+pRmAol7wNPvXyRj+HV+7DsPhmubzc4ZyP6hTkW+KFo1agBBblJsYlpHOxQOa3EgTDdG2aOZ3KPwhyiT5+p0UXZ7s6HND4MDQEj3pzV4U0kBzizeSARbyQLO88Z8o+F1JxER3bh/LA9CmFThFNviFXMBBMdduqhdRaToTpF+ZQLsGDmLeshdW4NS8DS7YDc6+SQ8NwNMNa4NGaQSet7T7lNxPiF2tD30w2Q5wgyddx5IF/bPtF3ILZguJH+nkPeVynFUX4io94BIcd9uQT3i2GrVakud3gJs4CB5HkrDwjChtPKQEFA/+NPI0PRQ0MM+k4G4LTI2IIMrq7cK3Kqj2jwXduDosUHTuxfHf4rDBzjL2+F2t+TvUfJNcdoP2HzVB/C55D6zdi0O+JV7xosP2/8A0gG7yBr+Zv0CVdq+1dTCspmnSNTvNYBdl02bf0TP1+LEQ6iHU4PTkgrGA7Z4h8d3QFUOfkY53/1zOWXNNOpLoH9W/JRcV4zj3B5YMMMstcDULy14EhvhA6a80x492Pp4hoeyW1muDmvDy0Ai0kDWBtvC0odkHBziXNEvkkXLxAgu2BJt5IIOzXH+IYmk11RmFoPdMU3OeX5W2zlgO/mnrO+BHemm8kwMgc0AamS4mVNg+GUqRzMYA6IzamBtOsJT2l4gZaxgcXwTExImN7IHD2jLpv589kRh/ZH6EKm4TtE6HNM6EAH+r1Tzg/HG1Bk0qDbSeoQb9pOHVqzAKL2NIv4w4idiYuY5Kj0MDXo42m3EVPZOYOAAaZadOhuL810jveiR9oeFMrkF4eIEEtfAG+nPqgquKeDUcRzU9J1kLWY0O8Exp4jJMbypGOsgne5A1RJUz6iia3mg2pIjOhxqpEBlbjIxBdh3U202PBDjJcYG5JgTYWAXOOLgUm5N5II/xEkfEJtwqs6pjgCTlDzNzz0+BSnttWnFuytIBJP+5oE/BBZbGlnaJLiC0yQGiARcX9FLRwfeNzuAJ0NiLwPEPNLOyHEC1nd1Lt2MTHQjcKxYjFszANcJdaBOg35BATw6u1rQ3QD3+o/RS4uoDP8AjH+4oPulNh65ZMtDgdQenVADj+Gh0lrspDWgXMbkqbheCLBclxcRc7eS3rw7TMDyNx7wtn1nT4YnaR9ED7hOLkZdp8N49Ev44yHOcep330TPhPCg2iys6pMwAD4YcTlygNF7rTtNhczXgHxMDPXWUCLglGGeKHNJNjz1MHyRbxTJ8DoHJxv6JZg8RlkHQ78jzXmMrkEBrQRNzF/egbuaQhMfhg9sOCX0K9YP3Ddhy9SmmHd3paAM3PYyNkDnsjgm02l4b7Vp2gfvKe1j4Rb4D6oLA0g1gAbAH+q+90caU9BuYFvegjoUS7mBufB9EQ5sWA8uvn1UlFm0eHXYGeq9qHl70EdMQOvpZC4nFwL6rfEYiB8kFVMscd4QG4dvhEGSdZKrfHqjarntLg00mgQZkzfTlbVbYnieKzNFJngsAfCRsBJ1SXivDyKrjUdmdoYPWbwgAxDnCLRYEEX8/cp8FiZMizhv9VPjaJDGuIOUWWrXUy0Qcn+VgTyvoguOAxve0wR7Qs6BN/evca9zaTy0Scp2Hr8Eh4PiMtQcnWNp8reas4HT8v7oOd5yb7lT06Dzo0+5Xp1MbAf7WrQj78CCk1MK5uoI81HlV3c2bHTkSxIuKcHy+Knpu2QSOo6IEO6YU+GViARTJBEjTQrbhnDu9qgH2Rd3kNvU296uYKDjfZmsP42D/W4u6NEiet/krN2r4PQcynDBnJJLtSWi0T5nTok3YXgLjUqYh4PicQwf2Bx8XrKumK4S2oL2I0PL9QgqOG4cG7Il9EAg7hHYrCupmHDyOx++SDqOQHUqkhbhqTtruBsVacF2br1KTXy0E3yOkGNjP0QLS1A1GPJ9pwbpDbepOvuVgf2YxP8AQ0/62qfC9laxP/UysbvBzGOkIG1XBj+DYwGXU8jhtLqbg/4wqlxbi+Z9TUB5EbezsrTTOrTYtMH00PuVb7WcJJBqMH+YH/sECpjxqsqYixAi2vNKcPiibE3U9ajF2ktPPUH/ACCB7hsRTc0lpkxFxB+Kb9nuEw0vIc0nQxJjmlPZfgJec9WzNQBPiPl/Srr3MDQR0Dj9UGjacaD8v7qatULMpHiAHjaBr1b/AHAbb+aiI6flP6qGpWLQS4Q2YkwPqgKPHKZAymZ3F/cvBj2nQ/RV3iGQPzU3hrnHxM2eecDR3Ua7ppRwcRJJ8oH1QTPObXTzAXlW7T5cwfkthUmwtG0tWmIrBrSTJt0PyQJeP4kjCtg+d+So7acuzPc6+sG/3or9jsP3mEEbA2na4MBVJuEOcAtkHX9QgHxeJ8JpsfUdTtlzkT62QVDhDnktdqIi6f1cJBdlYNBHvUlDhxc9sDxT9id7IMwr3CAbmBMXvoY9VdcOCWNJbBgT4ULw7ACmBYZ9C7frdM3skT9JQQ5On5R+q8Lenwato6fl/deR0/K39UGkH7yL1tMuMAm/Vq9Pl/6IzDNytzHU6aaenNBozhDacloufaPPqte7XnC+M56tWi+A9pzM/vpkNlw5kOLgfRHmj0QVvCcE/h2BrZLABBJktHWduqJFNNaDpY0xq0H3iYQWIw2XT2fl0QA4ii1wIcAQdiqrxjhDqYLmS5m+7m+fMdVbHOWuVBy/E8cbRLHGJzAiRIte43Gi632d7RMxdMPbGa2YC/qDyXNPxC7LUyBVpnK5oJcwDwZSbu/tPwMIHsjWq4dhdTcW+NgtobjbkdPVB3GVhUGd3QfH5ryozNqT5TE+aDTE4MO8Tfa5845pZUbMgjzCcghrbwAOdgk+P43Q5kxq4aBBzLtbwx+Hqt7tstqHwXAg7gzturB2c7Pl1qpzZYzcpN4+Srn4gdmquPf31KvTeym05KLpZli5LXAkFxgagaBdL7J8PfSwdEVf+6WNNQ/3ECUBVJwbDTrtAsRsiab48ioXvzERoFpjMV3bM0TcC9gJ3Ply3QQcZxzaLTEF5HgZq47TEgkSh8E4ViwvaRUABLHFwLSOTCY1m6SYtwxtR3dA5aYmpXcYa17b5YHtPiQWiABF5Vcp9oOIse+k80sXTALw2q3K+lTccrctRt5Eb3k6oOn1cHTOrRPUXUlLAsboIsPu/mqT2e45XrVRSdm7nKS8VSHPBERkqghzm884J6q40MWf5iDrtFpsglGBAJINz0CG4jgnupuDbk6aBFsxbTvCmDkCbD1+5pgVA5uuxO/QFbP4I11wCN/a03tIt5JwvCgBocBYbuJuALEfoo6OCa13XSTcpg50AhDuM333QZlgqYOMKJgupg1AKW9Pyn9V4W9Pyj9VtxevTpUzVqENa2MzjfUwLeZCrru2uDH/AJQfJhKCxUKWZwEa9Go2s6T0FgEFh8uQPFi4S0RlIB3PK2ylpVYgHf56oKlxDiJPFqeFa12fw1qVQCWtAZFTMQQ5nskTdpzgEXCvp80tocJb/EHEAQ/u+7J3c0HM0E9DPvTEuQC4BxFJk6ZG/IIgtBHMclEzQEEQQI5EdFtO4QL6+Gynpsh8RUDGlxGg058gmtenmbbXbzSDGlznQWkBu3M8/JBUO0mGfVoVnTJfTcbdBmAHoEL2VwD3Mw2a7Xua4wOTs1/MAK4nCiCLEcjuDt9FrwTDigKdMeywBnoBEoLaDK1ctGPgITi+Kii+8Wi3W1kCviPEaZGbxVeRd7PoxuyB/wD6D3jZrRtYD/a2yDwHskE+XRb0gGEuqw8bNu0D9UG2Ga7vQRRa8jdoDpHWbhXHvg4bgfdkko8GIeTRqZQWz4gXG5mIkWRNDHFstqPYXN1LQQOQAB1KA/uovIWmIY0tIeAWmxDoIPSCgH44kxMddSB0jRLuNccbTbe2zRuSfmSgdfwTHUjTaAxp0DAGgb6C3nzS/g/ZQUTiHF/eVK4ylxaAGtggMAvIkk+q2wHGqeVoLoMC5BAPrCYYfiLXeyQ7nBGqBbh+CCmczg0QzIe7sSZmTYW1QONHjptbmgxvJ1+KsrTJPv8Av4rWhhQadrOGhi8tMhBX4IqG5Nwb9eiODXg2IAynSZ6HkkvHOLGlWyva6fDcRGtiOafd4SwHeD8igb0jYeQWxQ+Ff4WX1aPlKnJQC47ENZlzODcxyiTEk6AL3PYcxb3IXj3CWYimA+fA4OEGLi2oWUqvOR59EBjCpGlD0nKYFBBxLDMq0zTqtD2H2mu0tcfGFXsF2LoMxBdDSxpBYyJIdr4jyFoVgxLsz2sGurugH6mFHhqwcXFo/mIM2mLSPcgmcZleP9mRqLj0W7hzWMYgmq1jlEbiYQ/8U5ehvik6la5UG7SC1sWEDL5RYLZtWJHLmiGAEDyCixjA1s8vkg9w1WQsxGHD977HVD4R/gRVAIFWM4e9sOAB5xex6a8kvx7oo1DoQxx+BhWsOUWLwLKrS17QQ4EHYwbG4QC0Dmawk6tBPqAge11QNZTyjwyZ6mLSmWQABo0bA9Bb6KDiOF72k5u8W8xcIKPTeQC6bKzYDh9PI3O0OdZxLrwf0VewvDnPu4EAH2f1VhoVI1QMaVWH+h+iQYx813eZTJj8zvglFYzUceZ+qAllQqLFYSm4hz2tJGkgGOolT0mr19LO4CQBuToB1CCChjg2ASYBAa02aAT7v+VSuJfi5lqPpmgXZHOpuORguwlpjx3uN0z4l+HmApEvfne4ukEV3jxEzMA2uuacbod3iXNpUalZpMjO2t7R/kBMmpe+bfNogtrPxchuXu8QOWV1JsdLglaj8XqgFqTz1qPaTeP6WgKtYHA18S59FmDw1J7QM2em+m9uewIm82OytnA+zmGBZSxeGw4qOJYxzXOd3jmtzE5TprptCAWp+K9R7p/hQ9wFvETbqGtKs3YztlWxhqNq0DRaxoLSc9y6QR4mjTX1R/DeydBj5pUmMtBLRGkGLeYVlpYGGwgiHFgyhQIBe5zWhrGxmeSzQT7+gkqelxV4LRWoupZiA12Zr2ydGuLfZJ0E2m03SipV7nEUarv+21r6ZgTl7yIflGwyQY0DjyR/E+KUsRTNKk9tQvLbtuGAODi8kaEAWGswgbYlxy2QIpOJmxtJ+VltjLt1iLpHwXi/8RUhrTmpNc9hcQRm9kWHmfegsVBy3dUiTrGg5k6BK+CY41G+IQ8Ete3k4fTdOKOnkUGmDw+WSbudcn6LDSiY5z791M0rZ7d/egGzxq5RnFnmiqGBa7a490KCtg2g6IJMJjmTBGY7LQsPNe5/CYABAtZCM4kIE67oCaNRpAym4At5CFFjqhLDzA0XqxBmD9lMKYsvViDZYHLFiDU09eqgYsWIAMTh4cY0PzSgucTDRcWMc9FixBZ8JwUgXMHlE36pBxLhb6b7yR/Vt+yxYgj0CDo1O8e4ZnBsQS0ZoKxYgc4XDUg0B0OI3c2ClXGOyOGrOlznscTbI4tIPQjRerEFU4p2A/6mRmKxEvgC1Ozd/HlmQN9U+wH4fUmOpv71730mFrXPOZ0uMl8/1bTyWLEFiwWEFMZnAF9gXxcgARKPFZrgYWLEC7D4qjVc9syaT8rrEQ6M3rZwUmINOm3PFui9WIIX1GPyvLJtInYEQfgSgcXUoYSoHNa1he3+oNBHkVixB5hOPUXVBDm5nkT4m3O2mqsTDqvViDcFStdKxYg1oEyYWVGndYsQRVbNKUFo5BYsQf/Z"/>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1197996134"/>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332657"/>
            <a:ext cx="8229600" cy="3960440"/>
          </a:xfrm>
        </p:spPr>
        <p:txBody>
          <a:bodyPr>
            <a:normAutofit fontScale="92500"/>
          </a:bodyPr>
          <a:lstStyle/>
          <a:p>
            <a:pPr algn="just"/>
            <a:r>
              <a:rPr lang="es-MX" dirty="0" smtClean="0"/>
              <a:t>Enviar </a:t>
            </a:r>
            <a:r>
              <a:rPr lang="es-MX" dirty="0"/>
              <a:t>las notificaciones al CNFV en los tiempos establecidos de la presente norma.</a:t>
            </a:r>
          </a:p>
          <a:p>
            <a:pPr algn="just"/>
            <a:r>
              <a:rPr lang="es-MX" dirty="0" smtClean="0"/>
              <a:t>Promover </a:t>
            </a:r>
            <a:r>
              <a:rPr lang="es-MX" dirty="0"/>
              <a:t>el PPFV y fomentar la importancia de la notificación.</a:t>
            </a:r>
          </a:p>
          <a:p>
            <a:pPr algn="just"/>
            <a:r>
              <a:rPr lang="es-MX" dirty="0" smtClean="0"/>
              <a:t>Realizar </a:t>
            </a:r>
            <a:r>
              <a:rPr lang="es-MX" dirty="0"/>
              <a:t>el adecuado manejo de la base de datos.</a:t>
            </a:r>
          </a:p>
          <a:p>
            <a:pPr algn="just"/>
            <a:r>
              <a:rPr lang="es-MX" dirty="0" smtClean="0"/>
              <a:t>Identificar </a:t>
            </a:r>
            <a:r>
              <a:rPr lang="es-MX" dirty="0"/>
              <a:t>los casos graves</a:t>
            </a:r>
            <a:r>
              <a:rPr lang="es-MX" dirty="0" smtClean="0"/>
              <a:t>.</a:t>
            </a:r>
          </a:p>
          <a:p>
            <a:pPr algn="just"/>
            <a:r>
              <a:rPr lang="es-MX" dirty="0" smtClean="0"/>
              <a:t>Dar </a:t>
            </a:r>
            <a:r>
              <a:rPr lang="es-MX" dirty="0"/>
              <a:t>seguimiento de los casos cuando se requiera.</a:t>
            </a:r>
          </a:p>
        </p:txBody>
      </p:sp>
      <p:pic>
        <p:nvPicPr>
          <p:cNvPr id="194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43525" y="3790199"/>
            <a:ext cx="3830935" cy="3067801"/>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AutoShape 4" descr="data:image/jpeg;base64,/9j/4AAQSkZJRgABAQAAAQABAAD/2wCEAAkGBhQSERUUEhQVFRQVFRUUFRUWFxQVFRQVFRQVFBQUFxgXHCYfGB0jGRQVHy8gJCcpLCwsFR4xNTAqNSYrLCkBCQoKDgwOGg8PGiokHB8sLCkpLCksLCwsLCkpKSksKSkpKSwsLCwsLCkpKSkpKSwpKSksKSksKSwsKSksKSkpKf/AABEIALQA8AMBIgACEQEDEQH/xAAcAAAABwEBAAAAAAAAAAAAAAABAgMEBQYHAAj/xABEEAACAQIDBQYEAgkBBQkAAAABAgADEQQSIQUGMUFRBxNhcYGRIjKhscHRFCMzQlJykuHwFUNTotLxCBYXJDRUYoKy/8QAGwEAAgMBAQEAAAAAAAAAAAAAAAMBAgQFBgf/xAAwEQACAgEEAQMCBQIHAAAAAAAAAQIDEQQSITETBUFRFCIyYXGRseHwBiNCgaHB0f/aAAwDAQACEQMRAD8AglSGCxQU4ZUiywlknFYsB14zisCBFkhMkXyzskkgbskIUjgpANOBI2FOBkjnu4UrABoyTjTjru4TJLEDY04Xu45yQjLABrlhWEcssTelDBIiUhWWKNpAZYAJ5YRlitoVhJIEcsAiKZIXLJQCRWBFisKUkkCJWcIoVhLQAACDadOtAk606DadJyQXMUrQVWK5NB9ZwTSZxmBIJOyRwF/Cd3cCBsUgFI4yQCnhJDA2KQO6jnu4GSSA2KRM046yQrJAMDVlgFIGKrkMEpo1Wq3y00BLHxNuA1Gsu+w+zlnWk9eoysRd6IRRY8lz3J9ftDcs4BrCy+il0sMzGyqWY8AASfpJKjuTi21FEj+Yqv3M17ZGwaNBctFAOrcSfXnFNp7RoYZc1ZgOgOrHyEa9kezPmcvwmQt2fYv/AHa/1p+cb1tycWv+wY+RU/Yy/V+0ukVY06fykD47WIINjp5HSVDfDtNBw7AZUrad21J7MDfUEcxaVVkG8YLONqWcor+K2DXT56NRfNGt7yNemRGuG7Vsch/bMfBrEfUScwvbEX0xOGo1RzOUA/jG7YsV5LF2iKtAlopb17HrftMPVonrTYEX8r/hHdHd/ZmI/YY4of4aqj76Su0YrU+yksIBSXpuyuqxHdYjD1FPMMeHW1pO4bcClhFzNSfEP1IugPgo/G8VbPxrOM/oaaYK14TM32Xu5XxB/VUyw/iOiDzY6S27P7NqaWOJq3P8FPQerHU+lpJ4/btX5bd2BwW2Ww8pEvi2PFjOJd6jY3iKwej0/o2VmT/7LPg93tmqLGgh8WJY/UyE3h3NwTgmj+pblYkpfoVPLykeXPWI1ah6yleusz2aZei1/JScThyjsjcVJB6adIjHu02zVWPj9tIzInoo/dFM8lbHZNx+GBeDAtOlsCy/hPvDARUJpwgqsyjRNU/GD3d447u8BqcCBv3cDJpHGXSCFkgNskKacXyzmEkBmwj7AbsVcRlOYU6d/ia12Zeap0v/ABco42VswVGu3yDU+J5CWpcQBoNLewnP1Wr8f2R7N2n0zmtz6JHDUFXUADRVuALkKLKCeegktQp6ADQtqT0XpINcRqB6ydoVlRC7EAHmeg0E2aSvbV5ZdyObqZ77/Euog7RbJTZs4RVHgLepnn7f3fJRWZFJqMOJJ08Ln8BLt2t74kYfIgIW99dM54Lp0F7zAKtQsSSbkm5J5xiipvJLe3gc4ratWp8zmx5DRfYRpBIgkjT6x6WBeQsEGCrQBAgOtWLUsSwOhiB46C3hFWA0tfgL3685ZEPBNYLeKslrO2njNe3J7TmCU0rjOpFsw+YHqf4phxsFUgkk3zDp0j3Z+3zRKgi68fEcNR+Ui2OVwRXhM9VClRxSXyhgeTL+f4Sj7zdn7C74RirDXumN1b+Vjqp8DceUU7M973rJ3dg40ZWvY2N7jx4S/wBenmA5RMNs+JpP9R7uvpW6mTX5Z4MBxGLr0dK1FlPiCv30PvI/F7cZhZRa/O9zNzrKpurAHqDqCPIyB2hudg6181EKetP4D7DT6TDZXRTbiccfB2KvUtTqKcxn3+/7mKtCzScd2VKf2NcjoKi3/wCJP+WQeJ7MsYvyqjjqrr9msZvjfVLqSOZKma7RTyJ0tlDs0xrH4kSmOruv2W5MsOyuz+jQIase+cciLUwf5eLevtKW6uqtZbL16adjwkECEaX5QyJqLwyJpDW9pQWFAtxhrRRaduM506QASCXhSOPWL2ETc34aSQEQOcDJFwmsBzbWRJ7U2XhDdJR+SSw7BFAHr584oMRrKts7ecVsS9FEJVAQal9O8DAZAOfE69frM5iDY6Hxnm7YSUsy7fJ6+muDjiPS4JjCYy7nzAl3wtFWpoCAfhB1APGZNgcd+tqLzDfcCXatvD3NKmeJK2y8/hJ18uE9c8R01bXwv4PALP1tsX3lmbdudA08RQUtmRwz2IAykfDa44jWZNi8PlOnAzTO2XEvXWjWYAZSV01ADAkXPmv1mesuanrxtf2hTiUS9uYyI2GFM2vyhbRajTvJSJYWkgvre0Upra4te/0j6js8ngI+qbGambOLGwPoYxQFuaIhMNHD0b2GUCwsSP3vEyaw1IqrCw+IAXIuRbp0itJAqOvdhi1rMeK242jFEW5sr70xlAy2YE3a/EchaMMQNZZzs8FWLNZhbKtr5rnXXlaQO0UI+Hxv7SJx4LQlzg0XsJ2w6Yl6QXMChIHTUX+tvcz0BTrZhcgjwMxD/s74dFfFVnIDZadJL+JZ319Kc2jGbQVOYNhf8vsZjisywjROSjDMisY/F2xCjqWE6rW1kHX2gHxS+BYn2P4mPK9ecr1mX+co/CR1vRac6dP5bH6YmSmDrC2sqpxVorT22FHGciubT5OtZpHNcE7tDFC2krWL2iI32ltwEGxlWxO0mJ0lp/c8m/SaHavuJ8eHK0Nm6xGlVtFlq/3npDxYoP7iCQIXT0hsv5wA7JEj0HlFLe8BR0kgAOEZbWfLSZun5x+SLRjtKnmpOOZU28xqPtKTWYsbS9tkX+ZlmMRqeDHEd5VLOf4gCy//AKBlx3P3tNfD93VN6lDKobm9M3y36kEWv0IlW2jXKIUYZqLMWvzps1g1vA2Bt1F/M2xqIo3ZTfMOPAWmW3bOp5/2Ozp4yjqYtdJYa/v5LO21u7xbdHt72mh7K20pofEiVFUgkMAbA8bXHlMdxr5jeT26u3yjZWuQfhI43vpOppJeXT+P3XR571er6fWeaPT5NR3g2Vhsfs6tRpLTR3XOlgF/WJ8Sa+JFvWYTVpI1MW+FqYKuvA3HOavu6Kf6RlqvkXlmB1Jtp0BI5mQ3a32ehX/S8OL0qgHeWJ+F+RPg1uPW/UQ085JuMhF8VJKSZkNCjeTey8ApBBBzcj0hsFs0g8Da9j0HhLnsnYyBfjVg5sV5Cx6gzWoYM0rOSMw+wTYaR/V3fqaFgdeBMuOztkjS4EmG2cCLHlwkbsFtrZnGKoM+UMAMoyiwA0haOGCZrorXWwvf4T1HjL3iNmjNmyjS2nI2kdXwVmzgC4OYC2nlbpLqSYtx4KZTVKbZnQOLH4SbC9tDp4ym43ClqgANr6X8Jp2Mc0qhrZUY66EfDqCL2iW6u4yYisz1agFKmivUZLaM9ytMEi17C5te3CTPG3LIg3vwuy67obEw2zcBTQqr1qiq9U/NmqEcOlh8tvCdt3a3d02ZrKTwUaAAaAARVKWHztXXPkp6kuRZn/dAAHLjM33w3kNaoVU6CJ0scZsl0N1ac5Rpj+rHm7mPNXEu/IKQPUyy1cRKfumMqsesnzVnldfZ5b5SPoWg0nhohD4QOMxNgTIKpi2Y8ZIbQ+UyF72YjtVQSQs2sJkhe+gNWhyPLBTf/POLA8Y0z8/H6wwJvPUHywfK/hB73SMxWMUFbTwgA5Bg5raxv3nSGLwAOW8YXSEL/wCfjCloElP2xs/LUZSPhOo8j/n0kYuFCCy6C95dNq4TOtx8w+3OVjE05zLU4Sx7HpNLbG2Cl/qXAwaAtQghlNmH1hmibxtFrqllFdbpY6mva+/YtWB2ka6fCQKyj5SbCoP4fyMsWxN7w1FqFb5WBWpRc2ZepUn3EzCjiGRgQbEcDL/u7tDC4oBcQq5+F+fmDO5shqMTTwzxLlZpG65rj+P6EPgabFmRDYNcHUAOAdOOl/zkxg8SxyhmJC6LfkOgjraW57oc1L9ZT43GpHmPxjXCUspGYEjmL2Pvy+s28YMufdFr2LiGYhFGraCXTDbDUD4zmPhoPzmZLtZqS58+UUgXUsflt/n3k5gO05iBnRG0+ZSRfxtwPuJy9VYqms9HS00d6fyXp9l0jxQHzvITePZKU6LMhy2IJXiG5aX1vIDF9ptS3wU0U9Tmb24fjK1jN92qPZ37ypwCCxWmDxZgNF066mZ4ajdJKGWPsrUYvIx27ilIsCb34WFrdb3ve8nN20vhadBCFaqzVapOgC8BfyVR9JC4XZNTEGyKLA/FUNwo8CfwAvOxVfD7PV+7bPiKgs73Og0+FRyW4B8bCdi2rfFRTOTVf45Zxl+w6373mSnTGHofKt9f4ieLHxMzuhcm59fyg4uq1R7txOvlHGHpWsJztbqIwh44HovR9DKyfmsLHspsqCStGreQGHrcpLYF7meXsR7+PRMnZ/e02UcSpsfHlKJWqlGKsCGBsQeII5GafskXj3au5eGxQvVUh7fOhyt68j6iUqfOGc2et8M8PoyD9MiuFp1KzZaaszHkPx6S/DsywlM3Z6z+BZQP+FQfrJXD0KVFctJFRegHHzPE+svOcY9F/r3JfYimA36wVbr/AHi2xNj1MTU7ukNbXLE2VRwux9veX7A9m1ED9a7u3PLZFv4cT9Z6Js8NkoAeGWp9po+K7PsOy2TOh5HNm9weMoO19lthqppva41BHBlPBgPw8IZATRusf4LZNWv+ypsw68F9zpGexqa1K9NXNlZ1Vjw0vw9eHrNjo0gqhVACgWAGgA6QAzWtulilH7K/8rKfpeQlZCpsykEGxuLEHprNplU3m2NTxOKo0w2V8rtUI+bu1tb1ubD1kN4BMzPGbRCaym4vbyGoRwv7X/CaXv5uymHYFE+Ai1zrr43mZ7U2YjX+BQeoFj9JllbCzho36dTh98GJvVieeQrYhqTZTqOXWOKeOBkOlro6derjLjpki2sIrFTcf3jdcRFVrS9c51PgpqNPVqFiSLXsDf6tQsCcy+PH3l7wG+eCxP7ZQrHn8p9xMb0MUW44GdCGti1iZ5670a2DzVz/AH8G5tsLB1Qe7rixFiGsePIypYjsfXMTh8Z3I6BiU9FPD3lCpYp16+hjldsVBzf+pox3VT4b/gy/TaqD4j/wy4p2ToP/AFG0GqDmoJAP1j9Nn7Mwa2BD21y6AHzA1PrM9qbSqN/EfVvziIRm5e8lX0V8olaHV3vDT/YuG3N/C65KC5EGgsAAB4AcJTGLO173PNj/AJrHVPA3+Y38OUdLQAmDUep54geg0P8Ah5Q+6wZUsPb8T1iqraOe7hCs5DscnlnqY0xrWIrCD0mk1s1+EghH2ExFouayh8GXnZ2JtJpdqWEomG2naSNPaIPOZ8NdGW7SKbyWDEY+8jquKkfVx/jI7E7VA5yqg2Wr0yiSm5G+FLBOwr3CVco7wAnKy3tmA1sbnhwsPTSaO92DYXGJoW8aiD6E3nnrbOEeooyNlZTcX4HS1pB5cSNO7B8QdPvPTSUs5R4JY9z0ZtftNwVFTlqd63JafxX/APt8o95muJ3nONq1Kz2BDBQg4IoAst/KR+6PZfjscoqVWXC0DwNs9VxzKC9rcrkj1mn7E7IMFhky/rahvcsz2JPkoAkRTzmRLa9jOcTVORratlNh42Np2xO2rEUlCOUfLpasCHFuRYEE+Zmo4zs1wrD4e8Q8iGzD2bjMt3m3YWjXalWRHK8Gta6kXU9RpykyipMhPA52n254grZe4p+Kgs3pmYj6StbF32xKVnxmZtCvxvrnubEN/wDGxt4RalsSgNRSUHyvb3j16SlSDYqRa3Kx6iCqXZbcWXbfabRxeGKVKLK5GjKVZL9dbEfWZ1jtrAA2Hvwh8buqoB7l3Q8coJIlV2hs+qh+MMR14iJWmW7LYyNzisIQxlfO5Mb3g2gETalhYENtvIqmLIi6Y+MrQJVwTHRvnHpktTxvjHCY2QUMKhHOLdKZqhrpLssaY+OaeOEq64oxzhMTdgDpEy05tq9QTeCzpiRHNOuJFpQ6RpiKz0/mGnI8pj8Sk8I7Hn8a3NcFmWsIfvhK5gMRUquEpKzseCqCSfQcpfNkdmeKqgGq6Ur/ALurt620+sRZUofiY2OvrxkhGqiJmqJZ9q9leIprenVWoeOUgoT5G5HvKFi6j0nKVVKOOKkWMIQUumH1kJLKZLCoIopkEu0osm05d0shaiPyTasesUXFMOch02mOsWXHCLdbHRuXySNTFsecaVGJ4mE/ShEauKEIxZWdhIhoK+OgiK1NOOsHP/mk754E1DdTtQw60ko4gGk1NQgaxZGCiw4aqbW5essf/iLgP/cL/S/5TLez/clMbiaj1qh7pApNIaMzHT5uIXTl1my7N3fw9AWo0aaW5hRm9W4n3mb78tIZ9pWNvdptOmn/AJam9VzwJR1pr4k218h7zL6m1mxDvVqNmdmObXgdPh8AOk9D2kZtTYOGqqe+p0+ZLWCsNOOcaiQlKL3N5DKawkYX3o8zOJ15wdoU0Wo4psWphmCMeLKD8JPpEVmhPKKh2/6RJ1U6HWDePcBsOvX1pUncdVU29+EG0uwK/jtgUnvoAeokBjN16i/L8Q+s0+puNjVUsaDW56re1ul7yBz8j6/3kKSfQYM8q7LqLxQxu1EjiCPSaQ6evp9YQ4ZTxAPhL5DBnGWWPYXZ1j8YoahhnZDwdrIh8QXIuPEXlo2fgKPfUzUpoyiopKkCzgMCVJ8gfeegdl7coVlHdOp5ZeBGnDLKOeHgMHnRuwjalr91SPh3qXle21uDjsGM1fDVEUfvgZkHmy3A9bT17GuPx1Kkhaq6qvPMQL+FuflByaBfkeS9ibTGYK/X3mtbFxGFyACmh8wGv7zOd7930qYyvUwmVKLOWppbLYHoP3Re5A5AyNwO2auHbJVBFufP+4mDU6XyLdA72j18ceK/9/8A02vD4ijTv3aU0vxyKqX88ojyjt8LzmXYXb+YXD3jobUPWcaVM1LL7O9HS0zXD4NNr7zhhqZRO0fDJXwzVQB3lL4g3Mrf4lPhzkb/AKmesjdv7dPctTBuXGW3hzMfTGx2xYm/TUU0yefYowxbQ4xxgDAv/CZrHZR2VYXG4c18UzswcqKKnJlA4MxGpv4WHnPQy2rs8erbF7mWLjvCKLtDxnplex/ZQFv0RT4lqt/fNIba/YFs+qD3Jq0G5ZWzr6q9/oRF4j8DFqrF7mBjaJ6zjtAyc377L8Tsz43tUoE5VrJcC/IOp1Q/Q9ZTJZVxfKGfWzL+kNfSJK8ODGnPHeE2s2HYMrmm3AEG3peWjC9qWMUWLo3iVB+olHxWGWquVv8Ap5SJOwWHyVWA9YidW55TLqWODVH7VMYeBpjyT85W94t+KtQfr65I/huLf0iU/wD0aodGrNb1/OL4bd5AQWu383CU+nz+JlvJjpE3g8TnRWANiOfG0k9kbLqYmoKdJMzE+ijmxPISNpiw8PCaH2e71YPC0WWq2SozXLEE5gPlFx0108Y6b2oouSz7u9nVCgA1UCtV6tqi/wAqn7mWxVAFhKXje1fCJ8meofAWHuZDv2h1a5stqankNWt5zNK6MVnsYoSZolfGKDlBuftKInZcKmJqPUfLRLEoq/Mc2p1/dFzIjH9oVDCfO+Z+SjXXxMc7s9ry3K4kXF7q6a2U62I526xVU7JS3y4RLilwi6YLcTBUhpQVvF7ufrHb7r4Uixw9H+hR9hGuG35wbi4roPA3B+oh62+mDUXOIp+hv9pqzWLxIiNs9meHqKTQvQq2OVhdkzcsyniL9Ji20duth6z0cShSpTYozKMyMV0up42M1zbfatSVSMOC78mYWUeNuJmX4yr3hZqnxM5LNfW5OuolFGNjwX+6KEF33W1hiGt0zOPpEsPtZ8VU7vDJUxFU8FUE+pY/KPExL/TKWpNNTfqol07MsfTwlaoci5XQAlR8Qsb+0idUYLcSrJMc7H7KcY6A1zSpMeK3Lkf0i31jvG9ijVFs1am3mrD2IOk0rC7Zo1B8Lr5XsfYx4Kg6iMi01xIo2/g837c7FtoYa70AKqjlTa7D0IBMplfHV6TFailWHEMpUjzBnr6vjEUXZlA8SBMe7UNpYbEVk7nKzAEVHA0PDKL8yNdfGRxJ4eGPqvsh+FtGOVNt1D0HlFtlY1iwVhmB521HrLA2Ap3+RfUCHSkBwAHkI5QS6RFl1ln43k4UR0lj3Z3rp0rUlqmlVXxyhr6gqToePAyvCNsZgEq/MLnrwI9ZW2pWRwxcZbWbDQ7Qa1PRwrjqwyk+RENU7WbD9hr/AD6faYiMFWT9lXcDkCSR5Qr/AKX/AL4fT8ohUTXG4lzi/Yu3aHv1Xx9A0FVKaFgxGpLZdRqfGZRiME6fMpH2k/hsE4bPUcsfpHb6ix4TTXHasC5PIsjQ2bWN1eKpGFBXNOBhCYOaABiYZWhC3hBEAHCNI/aYcFWTW17rHmeBIayGSDfbzL/szeNq+8tdhZSVHhe8sdhzEL+jr/CPaLVcfgtuZUEwtWob2Yk8zJrDYOtRAK/F1Xp5SYAtDrcy7jlYZBGrvCBoyOD5QH3nTkrH0kkaYPIQq4cDkPaK8MS+9kLU2tWrfDTUqDzk5hEIRQ2pA1MFR0iixsYJdFW2+w94Sptl8PZkXMP3xzt4QS0KwhKKksME8EnhN+6FTTMUPRuXrHlTehLaVhbwYj8ZUsRsmm+pUX8NI0/7tU+pmR6SPsM8rLFtHeWmPmqX9S0jMFtEVsxUGwPvGVPd6kONz5yQpUwosot5R0KVDlA5uQpCnwgGFJjip15xMAiEvABQi0TYzi0KTAgAmEIgsIUpLIgKDFAZ06BQUWDedOkEhwNIXnOnQAVM60CdADhDGdOgB2WCZ06BIAEFjpOnQABIe+k6dAgKTBLTp0CQuadedOgAUGDedOgSFYwhM6dAkC8ETp0ACGcogToAEI1hGM6dJRDP/9k="/>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Tree>
    <p:extLst>
      <p:ext uri="{BB962C8B-B14F-4D97-AF65-F5344CB8AC3E}">
        <p14:creationId xmlns:p14="http://schemas.microsoft.com/office/powerpoint/2010/main" val="690459305"/>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Autofit/>
          </a:bodyPr>
          <a:lstStyle/>
          <a:p>
            <a:r>
              <a:rPr lang="es-MX" sz="2800" dirty="0" smtClean="0"/>
              <a:t>Estudios </a:t>
            </a:r>
            <a:r>
              <a:rPr lang="es-MX" sz="2800" dirty="0"/>
              <a:t>de </a:t>
            </a:r>
            <a:r>
              <a:rPr lang="es-MX" sz="2800" dirty="0" err="1"/>
              <a:t>bioequivalencia</a:t>
            </a:r>
            <a:r>
              <a:rPr lang="es-MX" sz="2800" dirty="0"/>
              <a:t>.</a:t>
            </a:r>
            <a:r>
              <a:rPr lang="es-MX" sz="2800" dirty="0" smtClean="0"/>
              <a:t>.</a:t>
            </a:r>
            <a:endParaRPr lang="es-MX" sz="2800" dirty="0"/>
          </a:p>
        </p:txBody>
      </p:sp>
      <p:sp>
        <p:nvSpPr>
          <p:cNvPr id="3" name="2 Marcador de contenido"/>
          <p:cNvSpPr>
            <a:spLocks noGrp="1"/>
          </p:cNvSpPr>
          <p:nvPr>
            <p:ph idx="1"/>
          </p:nvPr>
        </p:nvSpPr>
        <p:spPr>
          <a:xfrm>
            <a:off x="395536" y="1124744"/>
            <a:ext cx="8229600" cy="3528392"/>
          </a:xfrm>
        </p:spPr>
        <p:txBody>
          <a:bodyPr>
            <a:normAutofit fontScale="92500" lnSpcReduction="10000"/>
          </a:bodyPr>
          <a:lstStyle/>
          <a:p>
            <a:pPr algn="just"/>
            <a:r>
              <a:rPr lang="es-MX" b="1" dirty="0" smtClean="0"/>
              <a:t>Emitir </a:t>
            </a:r>
            <a:r>
              <a:rPr lang="es-MX" b="1" dirty="0"/>
              <a:t>un reporte de seguridad final que deberá contener: </a:t>
            </a:r>
            <a:endParaRPr lang="es-MX" b="1" dirty="0" smtClean="0"/>
          </a:p>
          <a:p>
            <a:pPr algn="just"/>
            <a:r>
              <a:rPr lang="es-MX" dirty="0" smtClean="0"/>
              <a:t>título </a:t>
            </a:r>
            <a:r>
              <a:rPr lang="es-MX" dirty="0"/>
              <a:t>del estudio, </a:t>
            </a:r>
            <a:endParaRPr lang="es-MX" dirty="0" smtClean="0"/>
          </a:p>
          <a:p>
            <a:pPr algn="just"/>
            <a:r>
              <a:rPr lang="es-MX" dirty="0" smtClean="0"/>
              <a:t>número </a:t>
            </a:r>
            <a:r>
              <a:rPr lang="es-MX" dirty="0"/>
              <a:t>de </a:t>
            </a:r>
            <a:r>
              <a:rPr lang="es-MX" dirty="0" smtClean="0"/>
              <a:t>protocolo, </a:t>
            </a:r>
          </a:p>
          <a:p>
            <a:pPr algn="just"/>
            <a:r>
              <a:rPr lang="es-MX" dirty="0" smtClean="0"/>
              <a:t>objetivos </a:t>
            </a:r>
            <a:r>
              <a:rPr lang="es-MX" dirty="0"/>
              <a:t>de la Investigación, </a:t>
            </a:r>
            <a:endParaRPr lang="es-MX" dirty="0" smtClean="0"/>
          </a:p>
          <a:p>
            <a:pPr algn="just"/>
            <a:r>
              <a:rPr lang="es-MX" dirty="0" smtClean="0"/>
              <a:t>resultados </a:t>
            </a:r>
            <a:r>
              <a:rPr lang="es-MX" dirty="0"/>
              <a:t>del estudio, </a:t>
            </a:r>
            <a:endParaRPr lang="es-MX" dirty="0" smtClean="0"/>
          </a:p>
          <a:p>
            <a:pPr algn="just"/>
            <a:r>
              <a:rPr lang="es-MX" dirty="0" smtClean="0"/>
              <a:t>análisis </a:t>
            </a:r>
            <a:r>
              <a:rPr lang="es-MX" dirty="0"/>
              <a:t>y conclusiones. </a:t>
            </a:r>
            <a:endParaRPr lang="es-MX" dirty="0" smtClean="0"/>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92080" y="3006080"/>
            <a:ext cx="3851921" cy="3851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1247971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908720"/>
            <a:ext cx="6264696" cy="4525963"/>
          </a:xfrm>
        </p:spPr>
        <p:txBody>
          <a:bodyPr>
            <a:normAutofit/>
          </a:bodyPr>
          <a:lstStyle/>
          <a:p>
            <a:pPr algn="just">
              <a:buNone/>
            </a:pPr>
            <a:r>
              <a:rPr lang="es-MX" sz="2000" dirty="0" smtClean="0"/>
              <a:t>De acuerdo a la Secretaría de Salud (SSA)</a:t>
            </a:r>
          </a:p>
          <a:p>
            <a:pPr algn="just">
              <a:buNone/>
            </a:pPr>
            <a:endParaRPr lang="es-MX" sz="2000" dirty="0" smtClean="0"/>
          </a:p>
          <a:p>
            <a:pPr algn="just"/>
            <a:r>
              <a:rPr lang="es-MX" sz="2000" b="1" dirty="0" smtClean="0"/>
              <a:t>Farmacovigilancia:</a:t>
            </a:r>
            <a:r>
              <a:rPr lang="es-MX" sz="2000" dirty="0" smtClean="0"/>
              <a:t> Conjunto de actividades que tienen por objeto identificar reacciones adversas, cuantificar sus riesgos, tomar medidas regulatorias al respecto e informar a los profesionales sanitarios y al público.</a:t>
            </a:r>
            <a:endParaRPr lang="es-MX" sz="2000" b="1" dirty="0" smtClean="0"/>
          </a:p>
          <a:p>
            <a:endParaRPr lang="es-MX" sz="2000" dirty="0"/>
          </a:p>
        </p:txBody>
      </p:sp>
      <p:pic>
        <p:nvPicPr>
          <p:cNvPr id="4" name="Picture 13" descr="SSA01"/>
          <p:cNvPicPr>
            <a:picLocks noChangeAspect="1" noChangeArrowheads="1"/>
          </p:cNvPicPr>
          <p:nvPr/>
        </p:nvPicPr>
        <p:blipFill>
          <a:blip r:embed="rId2" cstate="print"/>
          <a:srcRect/>
          <a:stretch>
            <a:fillRect/>
          </a:stretch>
        </p:blipFill>
        <p:spPr bwMode="auto">
          <a:xfrm>
            <a:off x="6444208" y="188640"/>
            <a:ext cx="2486025" cy="1484312"/>
          </a:xfrm>
          <a:prstGeom prst="rect">
            <a:avLst/>
          </a:prstGeom>
          <a:noFill/>
          <a:ln w="9525">
            <a:noFill/>
            <a:miter lim="800000"/>
            <a:headEnd/>
            <a:tailEnd/>
          </a:ln>
        </p:spPr>
      </p:pic>
      <p:pic>
        <p:nvPicPr>
          <p:cNvPr id="5" name="Picture 9" descr="farmacia2"/>
          <p:cNvPicPr>
            <a:picLocks noChangeAspect="1" noChangeArrowheads="1"/>
          </p:cNvPicPr>
          <p:nvPr/>
        </p:nvPicPr>
        <p:blipFill>
          <a:blip r:embed="rId3" cstate="print"/>
          <a:srcRect/>
          <a:stretch>
            <a:fillRect/>
          </a:stretch>
        </p:blipFill>
        <p:spPr bwMode="auto">
          <a:xfrm>
            <a:off x="3131840" y="2996952"/>
            <a:ext cx="2836682" cy="2473005"/>
          </a:xfrm>
          <a:prstGeom prst="rect">
            <a:avLst/>
          </a:prstGeom>
          <a:ln>
            <a:noFill/>
          </a:ln>
          <a:effectLst>
            <a:softEdge rad="112500"/>
          </a:effectLst>
        </p:spPr>
      </p:pic>
      <p:pic>
        <p:nvPicPr>
          <p:cNvPr id="6" name="Picture 7" descr="Núcleo de Indústria Farmacêutica - Agif"/>
          <p:cNvPicPr>
            <a:picLocks noChangeAspect="1" noChangeArrowheads="1"/>
          </p:cNvPicPr>
          <p:nvPr/>
        </p:nvPicPr>
        <p:blipFill>
          <a:blip r:embed="rId4" cstate="print"/>
          <a:srcRect/>
          <a:stretch>
            <a:fillRect/>
          </a:stretch>
        </p:blipFill>
        <p:spPr bwMode="auto">
          <a:xfrm>
            <a:off x="0" y="5805264"/>
            <a:ext cx="9144000" cy="981075"/>
          </a:xfrm>
          <a:prstGeom prst="rect">
            <a:avLst/>
          </a:prstGeom>
          <a:noFill/>
          <a:ln w="9525">
            <a:noFill/>
            <a:miter lim="800000"/>
            <a:headEnd/>
            <a:tailEnd/>
          </a:ln>
        </p:spPr>
      </p:pic>
      <p:pic>
        <p:nvPicPr>
          <p:cNvPr id="7" name="Picture 5" descr="Núcleo de Indústria Farmacêutica - Agif"/>
          <p:cNvPicPr>
            <a:picLocks noChangeAspect="1" noChangeArrowheads="1"/>
          </p:cNvPicPr>
          <p:nvPr/>
        </p:nvPicPr>
        <p:blipFill>
          <a:blip r:embed="rId5" cstate="print"/>
          <a:srcRect/>
          <a:stretch>
            <a:fillRect/>
          </a:stretch>
        </p:blipFill>
        <p:spPr bwMode="auto">
          <a:xfrm>
            <a:off x="323528" y="3068960"/>
            <a:ext cx="2232248" cy="2450028"/>
          </a:xfrm>
          <a:prstGeom prst="rect">
            <a:avLst/>
          </a:prstGeom>
          <a:ln>
            <a:noFill/>
          </a:ln>
          <a:effectLst>
            <a:softEdge rad="112500"/>
          </a:effectLst>
        </p:spPr>
      </p:pic>
      <p:pic>
        <p:nvPicPr>
          <p:cNvPr id="8" name="Picture 11" descr="d100003"/>
          <p:cNvPicPr>
            <a:picLocks noChangeAspect="1" noChangeArrowheads="1"/>
          </p:cNvPicPr>
          <p:nvPr/>
        </p:nvPicPr>
        <p:blipFill>
          <a:blip r:embed="rId6" cstate="print"/>
          <a:srcRect/>
          <a:stretch>
            <a:fillRect/>
          </a:stretch>
        </p:blipFill>
        <p:spPr bwMode="auto">
          <a:xfrm>
            <a:off x="6516216" y="3140968"/>
            <a:ext cx="2016473" cy="2374900"/>
          </a:xfrm>
          <a:prstGeom prst="rect">
            <a:avLst/>
          </a:prstGeom>
          <a:ln>
            <a:noFill/>
          </a:ln>
          <a:effectLst>
            <a:softEdge rad="112500"/>
          </a:effectLst>
        </p:spPr>
      </p:pic>
    </p:spTree>
    <p:extLst>
      <p:ext uri="{BB962C8B-B14F-4D97-AF65-F5344CB8AC3E}">
        <p14:creationId xmlns:p14="http://schemas.microsoft.com/office/powerpoint/2010/main" val="2739463078"/>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edg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wedge">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404664"/>
            <a:ext cx="8229600" cy="4525963"/>
          </a:xfrm>
        </p:spPr>
        <p:txBody>
          <a:bodyPr>
            <a:normAutofit fontScale="62500" lnSpcReduction="20000"/>
          </a:bodyPr>
          <a:lstStyle/>
          <a:p>
            <a:pPr algn="just"/>
            <a:r>
              <a:rPr lang="es-MX" b="1" dirty="0" smtClean="0"/>
              <a:t>Reportar en tabla la siguiente información: </a:t>
            </a:r>
          </a:p>
          <a:p>
            <a:pPr algn="just"/>
            <a:r>
              <a:rPr lang="es-MX" dirty="0" smtClean="0"/>
              <a:t>número de notificación, </a:t>
            </a:r>
          </a:p>
          <a:p>
            <a:pPr algn="just"/>
            <a:r>
              <a:rPr lang="es-MX" dirty="0" smtClean="0"/>
              <a:t>nombre comercial, </a:t>
            </a:r>
          </a:p>
          <a:p>
            <a:pPr algn="just"/>
            <a:r>
              <a:rPr lang="es-MX" dirty="0" smtClean="0"/>
              <a:t>nombre genérico, </a:t>
            </a:r>
          </a:p>
          <a:p>
            <a:pPr algn="just"/>
            <a:r>
              <a:rPr lang="es-MX" dirty="0" smtClean="0"/>
              <a:t>lote y fecha de caducidad de los medicamentos estudiados, </a:t>
            </a:r>
          </a:p>
          <a:p>
            <a:pPr algn="just"/>
            <a:r>
              <a:rPr lang="es-MX" dirty="0" smtClean="0"/>
              <a:t>iniciales, </a:t>
            </a:r>
          </a:p>
          <a:p>
            <a:pPr algn="just"/>
            <a:r>
              <a:rPr lang="es-MX" dirty="0" smtClean="0"/>
              <a:t>género y edad del sujeto,</a:t>
            </a:r>
          </a:p>
          <a:p>
            <a:pPr algn="just"/>
            <a:r>
              <a:rPr lang="es-MX" dirty="0" smtClean="0"/>
              <a:t> fechas de inicio y final del tratamiento, </a:t>
            </a:r>
          </a:p>
          <a:p>
            <a:pPr algn="just"/>
            <a:r>
              <a:rPr lang="es-MX" dirty="0" smtClean="0"/>
              <a:t>de reacciones adversas, </a:t>
            </a:r>
          </a:p>
          <a:p>
            <a:pPr algn="just"/>
            <a:r>
              <a:rPr lang="es-MX" dirty="0" smtClean="0"/>
              <a:t>fecha de inicio de las mismas, </a:t>
            </a:r>
          </a:p>
          <a:p>
            <a:pPr algn="just"/>
            <a:r>
              <a:rPr lang="es-MX" dirty="0" smtClean="0"/>
              <a:t>duración del evento, </a:t>
            </a:r>
          </a:p>
          <a:p>
            <a:pPr algn="just"/>
            <a:r>
              <a:rPr lang="es-MX" dirty="0" smtClean="0"/>
              <a:t>desenlace del evento, </a:t>
            </a:r>
          </a:p>
          <a:p>
            <a:pPr algn="just"/>
            <a:r>
              <a:rPr lang="es-MX" dirty="0" smtClean="0"/>
              <a:t>severidad y</a:t>
            </a:r>
          </a:p>
          <a:p>
            <a:pPr algn="just"/>
            <a:r>
              <a:rPr lang="es-MX" dirty="0" smtClean="0"/>
              <a:t>causalidad.</a:t>
            </a:r>
          </a:p>
          <a:p>
            <a:pPr algn="just"/>
            <a:endParaRPr lang="es-MX" dirty="0"/>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3705307"/>
            <a:ext cx="5846812" cy="3152693"/>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a:extLs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4869549"/>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260648"/>
            <a:ext cx="8229600" cy="4525963"/>
          </a:xfrm>
        </p:spPr>
        <p:txBody>
          <a:bodyPr>
            <a:normAutofit/>
          </a:bodyPr>
          <a:lstStyle/>
          <a:p>
            <a:r>
              <a:rPr lang="es-MX" dirty="0" smtClean="0"/>
              <a:t>Para </a:t>
            </a:r>
            <a:r>
              <a:rPr lang="es-MX" dirty="0"/>
              <a:t>los demás estudios clínicos, el titular del registro o patrocinador debe entregar el reporte </a:t>
            </a:r>
            <a:r>
              <a:rPr lang="es-MX" dirty="0" smtClean="0"/>
              <a:t>de seguridad </a:t>
            </a:r>
            <a:r>
              <a:rPr lang="es-MX" dirty="0"/>
              <a:t>final al CNFV de acuerdo al numeral 8.8.7.2</a:t>
            </a:r>
            <a:r>
              <a:rPr lang="es-MX" dirty="0" smtClean="0"/>
              <a:t>.</a:t>
            </a:r>
            <a:endParaRPr lang="es-MX" dirty="0"/>
          </a:p>
        </p:txBody>
      </p:sp>
      <p:pic>
        <p:nvPicPr>
          <p:cNvPr id="4" name="Picture 3" descr="C:\Users\Public\Documents\9 Semestre\Optativa atencion Farmaceutica\documento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5856" y="2852936"/>
            <a:ext cx="2741320" cy="29630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901787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764704"/>
            <a:ext cx="8229600" cy="1728192"/>
          </a:xfrm>
        </p:spPr>
        <p:txBody>
          <a:bodyPr>
            <a:noAutofit/>
          </a:bodyPr>
          <a:lstStyle/>
          <a:p>
            <a:r>
              <a:rPr lang="es-MX" sz="3200" b="1" dirty="0" smtClean="0"/>
              <a:t>Farmacias y Almacenes de Depósito y Distribución de Medicamentos para Uso Humano que no sean titulares de registros sanitarios.</a:t>
            </a:r>
            <a:br>
              <a:rPr lang="es-MX" sz="3200" b="1" dirty="0" smtClean="0"/>
            </a:br>
            <a:r>
              <a:rPr lang="es-MX" sz="3200" b="1" dirty="0" smtClean="0"/>
              <a:t/>
            </a:r>
            <a:br>
              <a:rPr lang="es-MX" sz="3200" b="1" dirty="0" smtClean="0"/>
            </a:br>
            <a:endParaRPr lang="es-MX" sz="3200" b="1" dirty="0"/>
          </a:p>
        </p:txBody>
      </p:sp>
      <p:sp>
        <p:nvSpPr>
          <p:cNvPr id="3" name="2 Marcador de contenido"/>
          <p:cNvSpPr>
            <a:spLocks noGrp="1"/>
          </p:cNvSpPr>
          <p:nvPr>
            <p:ph idx="1"/>
          </p:nvPr>
        </p:nvSpPr>
        <p:spPr>
          <a:xfrm>
            <a:off x="457200" y="2708920"/>
            <a:ext cx="8229600" cy="3417243"/>
          </a:xfrm>
        </p:spPr>
        <p:txBody>
          <a:bodyPr/>
          <a:lstStyle/>
          <a:p>
            <a:pPr algn="just"/>
            <a:r>
              <a:rPr lang="es-MX" dirty="0" smtClean="0"/>
              <a:t>Contar con el procedimiento en materia de Farmacovigilancia, destinado para establecimientos que indica el suplemento de la FEUM.</a:t>
            </a:r>
          </a:p>
          <a:p>
            <a:pPr algn="just"/>
            <a:endParaRPr lang="es-MX" dirty="0"/>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4269048"/>
            <a:ext cx="3456384" cy="2588952"/>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5243399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11560" y="332656"/>
            <a:ext cx="8229600" cy="4525963"/>
          </a:xfrm>
        </p:spPr>
        <p:txBody>
          <a:bodyPr/>
          <a:lstStyle/>
          <a:p>
            <a:r>
              <a:rPr lang="es-MX" dirty="0" smtClean="0"/>
              <a:t>Dar </a:t>
            </a:r>
            <a:r>
              <a:rPr lang="es-MX" dirty="0"/>
              <a:t>respuesta a las solicitudes de información provenientes de las autoridades sanitarias.</a:t>
            </a:r>
          </a:p>
          <a:p>
            <a:r>
              <a:rPr lang="es-MX" dirty="0" smtClean="0"/>
              <a:t>Participar </a:t>
            </a:r>
            <a:r>
              <a:rPr lang="es-MX" dirty="0"/>
              <a:t>coordinadamente con el CNFV en apego a las disposiciones que éste establezca</a:t>
            </a:r>
            <a:r>
              <a:rPr lang="es-MX" dirty="0" smtClean="0"/>
              <a:t>.</a:t>
            </a:r>
            <a:endParaRPr lang="es-MX" dirty="0"/>
          </a:p>
        </p:txBody>
      </p:sp>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784" y="3068960"/>
            <a:ext cx="4368286" cy="2630041"/>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6274073"/>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smtClean="0"/>
              <a:t>Profesionales de la salud.</a:t>
            </a:r>
            <a:br>
              <a:rPr lang="es-MX" b="1" dirty="0" smtClean="0"/>
            </a:br>
            <a:endParaRPr lang="es-MX" b="1" dirty="0"/>
          </a:p>
        </p:txBody>
      </p:sp>
      <p:sp>
        <p:nvSpPr>
          <p:cNvPr id="3" name="2 Marcador de contenido"/>
          <p:cNvSpPr>
            <a:spLocks noGrp="1"/>
          </p:cNvSpPr>
          <p:nvPr>
            <p:ph idx="1"/>
          </p:nvPr>
        </p:nvSpPr>
        <p:spPr>
          <a:xfrm>
            <a:off x="467544" y="980728"/>
            <a:ext cx="8229600" cy="3556992"/>
          </a:xfrm>
        </p:spPr>
        <p:txBody>
          <a:bodyPr>
            <a:normAutofit fontScale="85000" lnSpcReduction="10000"/>
          </a:bodyPr>
          <a:lstStyle/>
          <a:p>
            <a:pPr algn="just"/>
            <a:r>
              <a:rPr lang="es-MX" dirty="0" smtClean="0"/>
              <a:t>Enviar </a:t>
            </a:r>
            <a:r>
              <a:rPr lang="es-MX" dirty="0"/>
              <a:t>al CNFV o a cualquier otro integrante del PPFV, todas las notificaciones </a:t>
            </a:r>
            <a:r>
              <a:rPr lang="es-MX" dirty="0" smtClean="0"/>
              <a:t>detectadas provenientes </a:t>
            </a:r>
            <a:r>
              <a:rPr lang="es-MX" dirty="0"/>
              <a:t>de los pacientes o consumidores, incluyendo aquellas relacionados con el mal uso, </a:t>
            </a:r>
            <a:r>
              <a:rPr lang="es-MX" dirty="0" smtClean="0"/>
              <a:t>abuso, sobredosis</a:t>
            </a:r>
            <a:r>
              <a:rPr lang="es-MX" dirty="0"/>
              <a:t>, falta de eficacia o errores de medicación.</a:t>
            </a:r>
          </a:p>
          <a:p>
            <a:pPr algn="just"/>
            <a:r>
              <a:rPr lang="es-MX" dirty="0" smtClean="0"/>
              <a:t>Cooperar </a:t>
            </a:r>
            <a:r>
              <a:rPr lang="es-MX" dirty="0"/>
              <a:t>con el CNFV, CE o institucional correspondiente en las disposiciones solicitadas, con </a:t>
            </a:r>
            <a:r>
              <a:rPr lang="es-MX" dirty="0" smtClean="0"/>
              <a:t>el fin </a:t>
            </a:r>
            <a:r>
              <a:rPr lang="es-MX" dirty="0"/>
              <a:t>de ampliar, completar o recabar mayor información relacionada a un caso.</a:t>
            </a:r>
          </a:p>
        </p:txBody>
      </p:sp>
      <p:pic>
        <p:nvPicPr>
          <p:cNvPr id="4"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80112" y="4365104"/>
            <a:ext cx="2880320" cy="216024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17255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95536" y="332656"/>
            <a:ext cx="8229600" cy="5904655"/>
          </a:xfrm>
        </p:spPr>
        <p:txBody>
          <a:bodyPr>
            <a:normAutofit fontScale="85000" lnSpcReduction="10000"/>
          </a:bodyPr>
          <a:lstStyle/>
          <a:p>
            <a:pPr algn="just"/>
            <a:r>
              <a:rPr lang="es-MX" dirty="0" smtClean="0"/>
              <a:t>Colaborar </a:t>
            </a:r>
            <a:r>
              <a:rPr lang="es-MX" dirty="0"/>
              <a:t>con los responsables de las Unidades de Farmacovigilancia de los </a:t>
            </a:r>
            <a:r>
              <a:rPr lang="es-MX" dirty="0" smtClean="0"/>
              <a:t>laboratorios farmacéuticos</a:t>
            </a:r>
            <a:r>
              <a:rPr lang="es-MX" dirty="0"/>
              <a:t>, de las farmacias, de los distribuidores o titulares de registro aportando información, cuando </a:t>
            </a:r>
            <a:r>
              <a:rPr lang="es-MX" dirty="0" smtClean="0"/>
              <a:t>la soliciten</a:t>
            </a:r>
            <a:r>
              <a:rPr lang="es-MX" dirty="0"/>
              <a:t>, tras conocer la existencia de una sospecha de reacción adversa en un paciente que ha usado </a:t>
            </a:r>
            <a:r>
              <a:rPr lang="es-MX" dirty="0" smtClean="0"/>
              <a:t>un medicamento.</a:t>
            </a:r>
          </a:p>
          <a:p>
            <a:pPr algn="just"/>
            <a:endParaRPr lang="es-MX" dirty="0" smtClean="0"/>
          </a:p>
          <a:p>
            <a:pPr algn="just"/>
            <a:endParaRPr lang="es-MX" dirty="0"/>
          </a:p>
          <a:p>
            <a:pPr algn="just"/>
            <a:endParaRPr lang="es-MX" dirty="0" smtClean="0"/>
          </a:p>
          <a:p>
            <a:pPr algn="just"/>
            <a:endParaRPr lang="es-MX" dirty="0"/>
          </a:p>
          <a:p>
            <a:pPr algn="just"/>
            <a:r>
              <a:rPr lang="es-MX" dirty="0" smtClean="0"/>
              <a:t>Conservar </a:t>
            </a:r>
            <a:r>
              <a:rPr lang="es-MX" dirty="0"/>
              <a:t>la documentación clínica de las notificaciones de acuerdo a sus políticas </a:t>
            </a:r>
            <a:r>
              <a:rPr lang="es-MX" dirty="0" smtClean="0"/>
              <a:t>internas correspondientes</a:t>
            </a:r>
            <a:r>
              <a:rPr lang="es-MX" dirty="0"/>
              <a:t>, con el fin de completar o realizar el seguimiento, en caso necesario.</a:t>
            </a: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90875" y="2600325"/>
            <a:ext cx="2762250" cy="1657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92075443"/>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332656"/>
            <a:ext cx="8229600" cy="4525963"/>
          </a:xfrm>
        </p:spPr>
        <p:txBody>
          <a:bodyPr/>
          <a:lstStyle/>
          <a:p>
            <a:pPr algn="just"/>
            <a:r>
              <a:rPr lang="es-MX" dirty="0" smtClean="0"/>
              <a:t>Mantenerse </a:t>
            </a:r>
            <a:r>
              <a:rPr lang="es-MX" dirty="0"/>
              <a:t>informados sobre los datos de seguridad relativos a los medicamentos </a:t>
            </a:r>
            <a:r>
              <a:rPr lang="es-MX" dirty="0" smtClean="0"/>
              <a:t>que habitualmente </a:t>
            </a:r>
            <a:r>
              <a:rPr lang="es-MX" dirty="0"/>
              <a:t>prescriban, dispensen o administren.</a:t>
            </a:r>
          </a:p>
          <a:p>
            <a:pPr algn="just"/>
            <a:r>
              <a:rPr lang="es-MX" dirty="0" smtClean="0"/>
              <a:t>Retroalimentar </a:t>
            </a:r>
            <a:r>
              <a:rPr lang="es-MX" dirty="0"/>
              <a:t>a sus pacientes con información de la seguridad de los medicamentos que utilizan.</a:t>
            </a: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0" y="3816846"/>
            <a:ext cx="4286250" cy="304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790892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69546" y="3472433"/>
            <a:ext cx="2790428" cy="34880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Título"/>
          <p:cNvSpPr>
            <a:spLocks noGrp="1"/>
          </p:cNvSpPr>
          <p:nvPr>
            <p:ph type="title"/>
          </p:nvPr>
        </p:nvSpPr>
        <p:spPr/>
        <p:txBody>
          <a:bodyPr/>
          <a:lstStyle/>
          <a:p>
            <a:r>
              <a:rPr lang="es-MX" b="1" dirty="0" smtClean="0"/>
              <a:t>Pacientes </a:t>
            </a:r>
            <a:r>
              <a:rPr lang="es-MX" b="1" dirty="0"/>
              <a:t>o consumidores.</a:t>
            </a:r>
          </a:p>
        </p:txBody>
      </p:sp>
      <p:sp>
        <p:nvSpPr>
          <p:cNvPr id="3" name="2 Marcador de contenido"/>
          <p:cNvSpPr>
            <a:spLocks noGrp="1"/>
          </p:cNvSpPr>
          <p:nvPr>
            <p:ph idx="1"/>
          </p:nvPr>
        </p:nvSpPr>
        <p:spPr/>
        <p:txBody>
          <a:bodyPr/>
          <a:lstStyle/>
          <a:p>
            <a:pPr algn="just"/>
            <a:r>
              <a:rPr lang="es-MX" dirty="0"/>
              <a:t>Notificar al CNFV o a cualquier otro integrante del PPFV, cualquier sospecha de reacción </a:t>
            </a:r>
            <a:r>
              <a:rPr lang="es-MX" dirty="0" smtClean="0"/>
              <a:t>adversa que </a:t>
            </a:r>
            <a:r>
              <a:rPr lang="es-MX" dirty="0"/>
              <a:t>se presente durante y después de la administración de los medicamentos que se encuentra </a:t>
            </a:r>
            <a:r>
              <a:rPr lang="es-MX" dirty="0" smtClean="0"/>
              <a:t>consumiendo, utilizando </a:t>
            </a:r>
            <a:r>
              <a:rPr lang="es-MX" dirty="0"/>
              <a:t>cualquier medio de comunicación.</a:t>
            </a:r>
          </a:p>
        </p:txBody>
      </p:sp>
      <p:pic>
        <p:nvPicPr>
          <p:cNvPr id="25602" name="Picture 2" descr="https://encrypted-tbn1.gstatic.com/images?q=tbn:ANd9GcRJ1k-pLNawX46wKPY0uw8BX-x_R0QolKKN4YO4uUuBvIZPo-v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4797152"/>
            <a:ext cx="2286000" cy="157162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7967513"/>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fontScale="90000"/>
          </a:bodyPr>
          <a:lstStyle/>
          <a:p>
            <a:r>
              <a:rPr lang="es-MX" b="1" dirty="0" smtClean="0"/>
              <a:t>Concordancia </a:t>
            </a:r>
            <a:r>
              <a:rPr lang="es-MX" b="1" dirty="0"/>
              <a:t>con normas internacionales y mexicanas</a:t>
            </a:r>
            <a:endParaRPr lang="es-MX" dirty="0"/>
          </a:p>
        </p:txBody>
      </p:sp>
      <p:sp>
        <p:nvSpPr>
          <p:cNvPr id="3" name="2 Marcador de contenido"/>
          <p:cNvSpPr>
            <a:spLocks noGrp="1"/>
          </p:cNvSpPr>
          <p:nvPr>
            <p:ph idx="1"/>
          </p:nvPr>
        </p:nvSpPr>
        <p:spPr/>
        <p:txBody>
          <a:bodyPr>
            <a:normAutofit/>
          </a:bodyPr>
          <a:lstStyle/>
          <a:p>
            <a:pPr algn="just"/>
            <a:r>
              <a:rPr lang="es-MX" dirty="0"/>
              <a:t>Esta Norma es parcialmente equivalente a los estándares internacionales:</a:t>
            </a:r>
          </a:p>
          <a:p>
            <a:pPr algn="just"/>
            <a:r>
              <a:rPr lang="en-US" dirty="0" smtClean="0"/>
              <a:t>ICH-E2E</a:t>
            </a:r>
            <a:r>
              <a:rPr lang="en-US" dirty="0"/>
              <a:t>. </a:t>
            </a:r>
            <a:r>
              <a:rPr lang="en-US" dirty="0" err="1"/>
              <a:t>Pharmacovigilance</a:t>
            </a:r>
            <a:r>
              <a:rPr lang="en-US" dirty="0"/>
              <a:t> Planning. International Conference on </a:t>
            </a:r>
            <a:r>
              <a:rPr lang="en-US" dirty="0" err="1"/>
              <a:t>Harmonisation</a:t>
            </a:r>
            <a:r>
              <a:rPr lang="en-US" dirty="0"/>
              <a:t> of </a:t>
            </a:r>
            <a:r>
              <a:rPr lang="en-US" dirty="0" smtClean="0"/>
              <a:t>technical requirements </a:t>
            </a:r>
            <a:r>
              <a:rPr lang="en-US" dirty="0"/>
              <a:t>for registration of pharmaceuticals for human use, 2004</a:t>
            </a:r>
            <a:r>
              <a:rPr lang="en-US" dirty="0" smtClean="0"/>
              <a:t>.</a:t>
            </a:r>
            <a:endParaRPr lang="en-US" dirty="0"/>
          </a:p>
        </p:txBody>
      </p:sp>
    </p:spTree>
    <p:extLst>
      <p:ext uri="{BB962C8B-B14F-4D97-AF65-F5344CB8AC3E}">
        <p14:creationId xmlns:p14="http://schemas.microsoft.com/office/powerpoint/2010/main" val="3859610907"/>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67544" y="404664"/>
            <a:ext cx="8229600" cy="6192688"/>
          </a:xfrm>
        </p:spPr>
        <p:txBody>
          <a:bodyPr>
            <a:normAutofit fontScale="92500" lnSpcReduction="10000"/>
          </a:bodyPr>
          <a:lstStyle/>
          <a:p>
            <a:pPr algn="just"/>
            <a:r>
              <a:rPr lang="en-US" dirty="0" smtClean="0"/>
              <a:t>ICH-E2A. Clinical Safety Data Management: Definitions and Standards for Expedited Reporting. International Conference on </a:t>
            </a:r>
            <a:r>
              <a:rPr lang="en-US" dirty="0" err="1" smtClean="0"/>
              <a:t>Harmonisation</a:t>
            </a:r>
            <a:r>
              <a:rPr lang="en-US" dirty="0" smtClean="0"/>
              <a:t> of technical requirements for registration of pharmaceuticals for </a:t>
            </a:r>
            <a:r>
              <a:rPr lang="es-MX" dirty="0" smtClean="0"/>
              <a:t>human use, 1994.</a:t>
            </a:r>
          </a:p>
          <a:p>
            <a:pPr algn="just"/>
            <a:endParaRPr lang="es-MX" dirty="0" smtClean="0"/>
          </a:p>
          <a:p>
            <a:pPr algn="just"/>
            <a:endParaRPr lang="es-MX" dirty="0" smtClean="0"/>
          </a:p>
          <a:p>
            <a:pPr algn="just"/>
            <a:r>
              <a:rPr lang="en-US" dirty="0" smtClean="0"/>
              <a:t>ICH-E6. Good Clinical Practice: Consolidated Guidance. International Conference on </a:t>
            </a:r>
            <a:r>
              <a:rPr lang="en-US" dirty="0" err="1" smtClean="0"/>
              <a:t>Harmonisation</a:t>
            </a:r>
            <a:r>
              <a:rPr lang="en-US" dirty="0" smtClean="0"/>
              <a:t> of technical requirements for registration of pharmaceuticals for human use, 1996.</a:t>
            </a:r>
            <a:endParaRPr lang="es-MX" dirty="0" smtClean="0"/>
          </a:p>
          <a:p>
            <a:pPr algn="just"/>
            <a:endParaRPr lang="es-MX" dirty="0"/>
          </a:p>
        </p:txBody>
      </p:sp>
    </p:spTree>
    <p:extLst>
      <p:ext uri="{BB962C8B-B14F-4D97-AF65-F5344CB8AC3E}">
        <p14:creationId xmlns:p14="http://schemas.microsoft.com/office/powerpoint/2010/main" val="208516899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051720" y="692696"/>
            <a:ext cx="6491064" cy="5217443"/>
          </a:xfrm>
        </p:spPr>
        <p:txBody>
          <a:bodyPr>
            <a:normAutofit/>
          </a:bodyPr>
          <a:lstStyle/>
          <a:p>
            <a:pPr algn="just"/>
            <a:r>
              <a:rPr lang="es-MX" sz="2000" dirty="0"/>
              <a:t>En México, la farmacovigilancia inicia oficialmente en 1995, cuando la </a:t>
            </a:r>
            <a:r>
              <a:rPr lang="es-MX" sz="2000" dirty="0" smtClean="0"/>
              <a:t>SSA), </a:t>
            </a:r>
            <a:r>
              <a:rPr lang="es-MX" sz="2000" dirty="0"/>
              <a:t>como parte de las Reformas del Sector Salud </a:t>
            </a:r>
            <a:r>
              <a:rPr lang="es-MX" sz="2000" dirty="0" smtClean="0"/>
              <a:t>1995-2000, implementa </a:t>
            </a:r>
            <a:r>
              <a:rPr lang="es-MX" sz="2000" dirty="0"/>
              <a:t>dentro del programa de </a:t>
            </a:r>
            <a:r>
              <a:rPr lang="es-MX" sz="2000" dirty="0" smtClean="0"/>
              <a:t>control y </a:t>
            </a:r>
            <a:r>
              <a:rPr lang="es-MX" sz="2000" dirty="0"/>
              <a:t>vigilancia de medicamentos, el Programa Permanente de </a:t>
            </a:r>
            <a:r>
              <a:rPr lang="es-MX" sz="2000" dirty="0" smtClean="0"/>
              <a:t>Farmacovigilancia.</a:t>
            </a:r>
          </a:p>
          <a:p>
            <a:pPr algn="just"/>
            <a:endParaRPr lang="es-MX" sz="2000" dirty="0" smtClean="0"/>
          </a:p>
          <a:p>
            <a:pPr algn="just"/>
            <a:endParaRPr lang="es-MX" sz="2000" dirty="0"/>
          </a:p>
          <a:p>
            <a:pPr algn="just"/>
            <a:r>
              <a:rPr lang="es-MX" sz="2000" dirty="0" smtClean="0"/>
              <a:t>El </a:t>
            </a:r>
            <a:r>
              <a:rPr lang="es-MX" sz="2000" dirty="0"/>
              <a:t>Programa Permanente </a:t>
            </a:r>
            <a:r>
              <a:rPr lang="es-MX" sz="2000" dirty="0" smtClean="0"/>
              <a:t>de Farmacovigilancia </a:t>
            </a:r>
            <a:r>
              <a:rPr lang="es-MX" sz="2000" dirty="0"/>
              <a:t>sigue los lineamientos establecidos por la Organización Mundial de la Salud y se integra </a:t>
            </a:r>
            <a:r>
              <a:rPr lang="es-MX" sz="2000" dirty="0" smtClean="0"/>
              <a:t>en 1999 </a:t>
            </a:r>
            <a:r>
              <a:rPr lang="es-MX" sz="2000" dirty="0"/>
              <a:t>al Programa Internacional de Monitoreo de los medicamentos con sede en Uppsala, Suecia.</a:t>
            </a:r>
          </a:p>
        </p:txBody>
      </p:sp>
      <p:pic>
        <p:nvPicPr>
          <p:cNvPr id="4" name="Picture 15"/>
          <p:cNvPicPr>
            <a:picLocks noChangeAspect="1" noChangeArrowheads="1"/>
          </p:cNvPicPr>
          <p:nvPr/>
        </p:nvPicPr>
        <p:blipFill>
          <a:blip r:embed="rId2" cstate="print"/>
          <a:srcRect/>
          <a:stretch>
            <a:fillRect/>
          </a:stretch>
        </p:blipFill>
        <p:spPr bwMode="auto">
          <a:xfrm>
            <a:off x="323528" y="476672"/>
            <a:ext cx="1656184" cy="2608760"/>
          </a:xfrm>
          <a:prstGeom prst="rect">
            <a:avLst/>
          </a:prstGeom>
          <a:noFill/>
          <a:ln w="9525">
            <a:noFill/>
            <a:miter lim="800000"/>
            <a:headEnd/>
            <a:tailEnd/>
          </a:ln>
        </p:spPr>
      </p:pic>
      <p:pic>
        <p:nvPicPr>
          <p:cNvPr id="5" name="Picture 10" descr="3232780079">
            <a:hlinkClick r:id="rId3"/>
          </p:cNvPr>
          <p:cNvPicPr>
            <a:picLocks noChangeAspect="1" noChangeArrowheads="1"/>
          </p:cNvPicPr>
          <p:nvPr/>
        </p:nvPicPr>
        <p:blipFill>
          <a:blip r:embed="rId4" cstate="print"/>
          <a:srcRect/>
          <a:stretch>
            <a:fillRect/>
          </a:stretch>
        </p:blipFill>
        <p:spPr bwMode="auto">
          <a:xfrm>
            <a:off x="251520" y="4725144"/>
            <a:ext cx="2665412" cy="1944687"/>
          </a:xfrm>
          <a:prstGeom prst="rect">
            <a:avLst/>
          </a:prstGeom>
          <a:noFill/>
          <a:ln w="9525">
            <a:noFill/>
            <a:miter lim="800000"/>
            <a:headEnd/>
            <a:tailEnd/>
          </a:ln>
        </p:spPr>
      </p:pic>
    </p:spTree>
    <p:extLst>
      <p:ext uri="{BB962C8B-B14F-4D97-AF65-F5344CB8AC3E}">
        <p14:creationId xmlns:p14="http://schemas.microsoft.com/office/powerpoint/2010/main" val="3642106036"/>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strVal val="#ppt_w*2.5"/>
                                          </p:val>
                                        </p:tav>
                                        <p:tav tm="100000">
                                          <p:val>
                                            <p:strVal val="#ppt_w"/>
                                          </p:val>
                                        </p:tav>
                                      </p:tavLst>
                                    </p:anim>
                                    <p:anim calcmode="lin" valueType="num">
                                      <p:cBhvr>
                                        <p:cTn id="8" dur="1000" fill="hold"/>
                                        <p:tgtEl>
                                          <p:spTgt spid="3">
                                            <p:txEl>
                                              <p:pRg st="0" end="0"/>
                                            </p:txEl>
                                          </p:spTgt>
                                        </p:tgtEl>
                                        <p:attrNameLst>
                                          <p:attrName>ppt_h</p:attrName>
                                        </p:attrNameLst>
                                      </p:cBhvr>
                                      <p:tavLst>
                                        <p:tav tm="0">
                                          <p:val>
                                            <p:strVal val="#ppt_h*0.01"/>
                                          </p:val>
                                        </p:tav>
                                        <p:tav tm="100000">
                                          <p:val>
                                            <p:strVal val="#ppt_h"/>
                                          </p:val>
                                        </p:tav>
                                      </p:tavLst>
                                    </p:anim>
                                    <p:anim calcmode="lin" valueType="num">
                                      <p:cBhvr>
                                        <p:cTn id="9"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0" dur="1000" fill="hold"/>
                                        <p:tgtEl>
                                          <p:spTgt spid="3">
                                            <p:txEl>
                                              <p:pRg st="0" end="0"/>
                                            </p:txEl>
                                          </p:spTgt>
                                        </p:tgtEl>
                                        <p:attrNameLst>
                                          <p:attrName>ppt_y</p:attrName>
                                        </p:attrNameLst>
                                      </p:cBhvr>
                                      <p:tavLst>
                                        <p:tav tm="0">
                                          <p:val>
                                            <p:strVal val="#ppt_h+1"/>
                                          </p:val>
                                        </p:tav>
                                        <p:tav tm="100000">
                                          <p:val>
                                            <p:strVal val="#ppt_y"/>
                                          </p:val>
                                        </p:tav>
                                      </p:tavLst>
                                    </p:anim>
                                    <p:animEffect transition="in" filter="fade">
                                      <p:cBhvr>
                                        <p:cTn id="11" dur="10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58" presetClass="entr" presetSubtype="0" accel="100000" fill="hold" nodeType="click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 calcmode="lin" valueType="num">
                                      <p:cBhvr>
                                        <p:cTn id="16" dur="1000" fill="hold"/>
                                        <p:tgtEl>
                                          <p:spTgt spid="3">
                                            <p:txEl>
                                              <p:pRg st="3" end="3"/>
                                            </p:txEl>
                                          </p:spTgt>
                                        </p:tgtEl>
                                        <p:attrNameLst>
                                          <p:attrName>ppt_w</p:attrName>
                                        </p:attrNameLst>
                                      </p:cBhvr>
                                      <p:tavLst>
                                        <p:tav tm="0">
                                          <p:val>
                                            <p:strVal val="#ppt_w*2.5"/>
                                          </p:val>
                                        </p:tav>
                                        <p:tav tm="100000">
                                          <p:val>
                                            <p:strVal val="#ppt_w"/>
                                          </p:val>
                                        </p:tav>
                                      </p:tavLst>
                                    </p:anim>
                                    <p:anim calcmode="lin" valueType="num">
                                      <p:cBhvr>
                                        <p:cTn id="17" dur="1000" fill="hold"/>
                                        <p:tgtEl>
                                          <p:spTgt spid="3">
                                            <p:txEl>
                                              <p:pRg st="3" end="3"/>
                                            </p:txEl>
                                          </p:spTgt>
                                        </p:tgtEl>
                                        <p:attrNameLst>
                                          <p:attrName>ppt_h</p:attrName>
                                        </p:attrNameLst>
                                      </p:cBhvr>
                                      <p:tavLst>
                                        <p:tav tm="0">
                                          <p:val>
                                            <p:strVal val="#ppt_h*0.01"/>
                                          </p:val>
                                        </p:tav>
                                        <p:tav tm="100000">
                                          <p:val>
                                            <p:strVal val="#ppt_h"/>
                                          </p:val>
                                        </p:tav>
                                      </p:tavLst>
                                    </p:anim>
                                    <p:anim calcmode="lin" valueType="num">
                                      <p:cBhvr>
                                        <p:cTn id="1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3" end="3"/>
                                            </p:txEl>
                                          </p:spTgt>
                                        </p:tgtEl>
                                        <p:attrNameLst>
                                          <p:attrName>ppt_y</p:attrName>
                                        </p:attrNameLst>
                                      </p:cBhvr>
                                      <p:tavLst>
                                        <p:tav tm="0">
                                          <p:val>
                                            <p:strVal val="#ppt_h+1"/>
                                          </p:val>
                                        </p:tav>
                                        <p:tav tm="100000">
                                          <p:val>
                                            <p:strVal val="#ppt_y"/>
                                          </p:val>
                                        </p:tav>
                                      </p:tavLst>
                                    </p:anim>
                                    <p:animEffect transition="in" filter="fade">
                                      <p:cBhvr>
                                        <p:cTn id="20" dur="1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5" name="Picture 3"/>
          <p:cNvPicPr>
            <a:picLocks noChangeAspect="1" noChangeArrowheads="1"/>
          </p:cNvPicPr>
          <p:nvPr/>
        </p:nvPicPr>
        <p:blipFill>
          <a:blip r:embed="rId2" cstate="print"/>
          <a:srcRect l="7459" t="24131" r="30320" b="11610"/>
          <a:stretch>
            <a:fillRect/>
          </a:stretch>
        </p:blipFill>
        <p:spPr bwMode="auto">
          <a:xfrm>
            <a:off x="107504" y="260648"/>
            <a:ext cx="8928992" cy="6336704"/>
          </a:xfrm>
          <a:prstGeom prst="rect">
            <a:avLst/>
          </a:prstGeom>
          <a:noFill/>
          <a:ln w="9525">
            <a:noFill/>
            <a:miter lim="800000"/>
            <a:headEnd/>
            <a:tailEnd/>
          </a:ln>
        </p:spPr>
      </p:pic>
    </p:spTree>
    <p:extLst>
      <p:ext uri="{BB962C8B-B14F-4D97-AF65-F5344CB8AC3E}">
        <p14:creationId xmlns:p14="http://schemas.microsoft.com/office/powerpoint/2010/main" val="3157075266"/>
      </p:ext>
    </p:extLst>
  </p:cSld>
  <p:clrMapOvr>
    <a:masterClrMapping/>
  </p:clrMapOvr>
  <p:transition>
    <p:push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3555"/>
                                        </p:tgtEl>
                                        <p:attrNameLst>
                                          <p:attrName>style.visibility</p:attrName>
                                        </p:attrNameLst>
                                      </p:cBhvr>
                                      <p:to>
                                        <p:strVal val="visible"/>
                                      </p:to>
                                    </p:set>
                                    <p:animEffect transition="in" filter="dissolve">
                                      <p:cBhvr>
                                        <p:cTn id="7" dur="500"/>
                                        <p:tgtEl>
                                          <p:spTgt spid="235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l="7467" t="25219" r="31101" b="11782"/>
          <a:stretch>
            <a:fillRect/>
          </a:stretch>
        </p:blipFill>
        <p:spPr bwMode="auto">
          <a:xfrm>
            <a:off x="137245" y="332656"/>
            <a:ext cx="8918052" cy="5832648"/>
          </a:xfrm>
          <a:prstGeom prst="rect">
            <a:avLst/>
          </a:prstGeom>
          <a:noFill/>
          <a:ln w="9525">
            <a:noFill/>
            <a:miter lim="800000"/>
            <a:headEnd/>
            <a:tailEnd/>
          </a:ln>
        </p:spPr>
      </p:pic>
    </p:spTree>
    <p:extLst>
      <p:ext uri="{BB962C8B-B14F-4D97-AF65-F5344CB8AC3E}">
        <p14:creationId xmlns:p14="http://schemas.microsoft.com/office/powerpoint/2010/main" val="3667955750"/>
      </p:ext>
    </p:extLst>
  </p:cSld>
  <p:clrMapOvr>
    <a:masterClrMapping/>
  </p:clrMapOvr>
  <p:transition>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4578"/>
                                        </p:tgtEl>
                                        <p:attrNameLst>
                                          <p:attrName>style.visibility</p:attrName>
                                        </p:attrNameLst>
                                      </p:cBhvr>
                                      <p:to>
                                        <p:strVal val="visible"/>
                                      </p:to>
                                    </p:set>
                                    <p:animEffect transition="in" filter="dissolve">
                                      <p:cBhvr>
                                        <p:cTn id="7" dur="500"/>
                                        <p:tgtEl>
                                          <p:spTgt spid="245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l="7467" t="24880" r="31102" b="36391"/>
          <a:stretch>
            <a:fillRect/>
          </a:stretch>
        </p:blipFill>
        <p:spPr bwMode="auto">
          <a:xfrm>
            <a:off x="179512" y="764704"/>
            <a:ext cx="8792177" cy="4320480"/>
          </a:xfrm>
          <a:prstGeom prst="rect">
            <a:avLst/>
          </a:prstGeom>
          <a:noFill/>
          <a:ln w="9525">
            <a:noFill/>
            <a:miter lim="800000"/>
            <a:headEnd/>
            <a:tailEnd/>
          </a:ln>
        </p:spPr>
      </p:pic>
    </p:spTree>
    <p:extLst>
      <p:ext uri="{BB962C8B-B14F-4D97-AF65-F5344CB8AC3E}">
        <p14:creationId xmlns:p14="http://schemas.microsoft.com/office/powerpoint/2010/main" val="2974370073"/>
      </p:ext>
    </p:extLst>
  </p:cSld>
  <p:clrMapOvr>
    <a:masterClrMapping/>
  </p:clrMapOvr>
  <p:transition>
    <p:circl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5602"/>
                                        </p:tgtEl>
                                        <p:attrNameLst>
                                          <p:attrName>style.visibility</p:attrName>
                                        </p:attrNameLst>
                                      </p:cBhvr>
                                      <p:to>
                                        <p:strVal val="visible"/>
                                      </p:to>
                                    </p:set>
                                    <p:animEffect transition="in" filter="dissolve">
                                      <p:cBhvr>
                                        <p:cTn id="7" dur="500"/>
                                        <p:tgtEl>
                                          <p:spTgt spid="256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l="7467" t="24235" r="30970" b="34814"/>
          <a:stretch>
            <a:fillRect/>
          </a:stretch>
        </p:blipFill>
        <p:spPr bwMode="auto">
          <a:xfrm>
            <a:off x="107504" y="44624"/>
            <a:ext cx="8856984" cy="3312368"/>
          </a:xfrm>
          <a:prstGeom prst="rect">
            <a:avLst/>
          </a:prstGeom>
          <a:noFill/>
          <a:ln w="9525">
            <a:noFill/>
            <a:miter lim="800000"/>
            <a:headEnd/>
            <a:tailEnd/>
          </a:ln>
        </p:spPr>
      </p:pic>
      <p:pic>
        <p:nvPicPr>
          <p:cNvPr id="26627" name="Picture 3"/>
          <p:cNvPicPr>
            <a:picLocks noChangeAspect="1" noChangeArrowheads="1"/>
          </p:cNvPicPr>
          <p:nvPr/>
        </p:nvPicPr>
        <p:blipFill>
          <a:blip r:embed="rId3" cstate="print"/>
          <a:srcRect l="7386" t="38000" r="30630" b="29329"/>
          <a:stretch>
            <a:fillRect/>
          </a:stretch>
        </p:blipFill>
        <p:spPr bwMode="auto">
          <a:xfrm>
            <a:off x="107504" y="3429000"/>
            <a:ext cx="8827334" cy="3168352"/>
          </a:xfrm>
          <a:prstGeom prst="rect">
            <a:avLst/>
          </a:prstGeom>
          <a:noFill/>
          <a:ln w="9525">
            <a:noFill/>
            <a:miter lim="800000"/>
            <a:headEnd/>
            <a:tailEnd/>
          </a:ln>
        </p:spPr>
      </p:pic>
    </p:spTree>
    <p:extLst>
      <p:ext uri="{BB962C8B-B14F-4D97-AF65-F5344CB8AC3E}">
        <p14:creationId xmlns:p14="http://schemas.microsoft.com/office/powerpoint/2010/main" val="2286792794"/>
      </p:ext>
    </p:extLst>
  </p:cSld>
  <p:clrMapOvr>
    <a:masterClrMapping/>
  </p:clrMapOvr>
  <p:transition>
    <p:diamon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6626"/>
                                        </p:tgtEl>
                                        <p:attrNameLst>
                                          <p:attrName>style.visibility</p:attrName>
                                        </p:attrNameLst>
                                      </p:cBhvr>
                                      <p:to>
                                        <p:strVal val="visible"/>
                                      </p:to>
                                    </p:set>
                                    <p:animEffect transition="in" filter="dissolve">
                                      <p:cBhvr>
                                        <p:cTn id="7" dur="500"/>
                                        <p:tgtEl>
                                          <p:spTgt spid="26626"/>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6627"/>
                                        </p:tgtEl>
                                        <p:attrNameLst>
                                          <p:attrName>style.visibility</p:attrName>
                                        </p:attrNameLst>
                                      </p:cBhvr>
                                      <p:to>
                                        <p:strVal val="visible"/>
                                      </p:to>
                                    </p:set>
                                    <p:animEffect transition="in" filter="dissolve">
                                      <p:cBhvr>
                                        <p:cTn id="12" dur="500"/>
                                        <p:tgtEl>
                                          <p:spTgt spid="266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l="7467" t="24235" r="30548" b="10797"/>
          <a:stretch>
            <a:fillRect/>
          </a:stretch>
        </p:blipFill>
        <p:spPr bwMode="auto">
          <a:xfrm>
            <a:off x="179512" y="116631"/>
            <a:ext cx="8712968" cy="5134427"/>
          </a:xfrm>
          <a:prstGeom prst="rect">
            <a:avLst/>
          </a:prstGeom>
          <a:noFill/>
          <a:ln w="9525">
            <a:noFill/>
            <a:miter lim="800000"/>
            <a:headEnd/>
            <a:tailEnd/>
          </a:ln>
        </p:spPr>
      </p:pic>
      <p:pic>
        <p:nvPicPr>
          <p:cNvPr id="27651" name="Picture 3"/>
          <p:cNvPicPr>
            <a:picLocks noChangeAspect="1" noChangeArrowheads="1"/>
          </p:cNvPicPr>
          <p:nvPr/>
        </p:nvPicPr>
        <p:blipFill>
          <a:blip r:embed="rId3" cstate="print"/>
          <a:srcRect l="7385" t="38187" r="30630" b="48031"/>
          <a:stretch>
            <a:fillRect/>
          </a:stretch>
        </p:blipFill>
        <p:spPr bwMode="auto">
          <a:xfrm>
            <a:off x="179512" y="5301208"/>
            <a:ext cx="8712968" cy="1008112"/>
          </a:xfrm>
          <a:prstGeom prst="rect">
            <a:avLst/>
          </a:prstGeom>
          <a:noFill/>
          <a:ln w="9525">
            <a:noFill/>
            <a:miter lim="800000"/>
            <a:headEnd/>
            <a:tailEnd/>
          </a:ln>
        </p:spPr>
      </p:pic>
    </p:spTree>
    <p:extLst>
      <p:ext uri="{BB962C8B-B14F-4D97-AF65-F5344CB8AC3E}">
        <p14:creationId xmlns:p14="http://schemas.microsoft.com/office/powerpoint/2010/main" val="2548510344"/>
      </p:ext>
    </p:extLst>
  </p:cSld>
  <p:clrMapOvr>
    <a:masterClrMapping/>
  </p:clrMapOvr>
  <p:transition>
    <p:plu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7650"/>
                                        </p:tgtEl>
                                        <p:attrNameLst>
                                          <p:attrName>style.visibility</p:attrName>
                                        </p:attrNameLst>
                                      </p:cBhvr>
                                      <p:to>
                                        <p:strVal val="visible"/>
                                      </p:to>
                                    </p:set>
                                    <p:animEffect transition="in" filter="dissolve">
                                      <p:cBhvr>
                                        <p:cTn id="7" dur="500"/>
                                        <p:tgtEl>
                                          <p:spTgt spid="27650"/>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7651"/>
                                        </p:tgtEl>
                                        <p:attrNameLst>
                                          <p:attrName>style.visibility</p:attrName>
                                        </p:attrNameLst>
                                      </p:cBhvr>
                                      <p:to>
                                        <p:strVal val="visible"/>
                                      </p:to>
                                    </p:set>
                                    <p:animEffect transition="in" filter="dissolve">
                                      <p:cBhvr>
                                        <p:cTn id="12" dur="500"/>
                                        <p:tgtEl>
                                          <p:spTgt spid="276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l="7467" t="24235" r="30014" b="27531"/>
          <a:stretch>
            <a:fillRect/>
          </a:stretch>
        </p:blipFill>
        <p:spPr bwMode="auto">
          <a:xfrm>
            <a:off x="107504" y="116632"/>
            <a:ext cx="8964488" cy="3888432"/>
          </a:xfrm>
          <a:prstGeom prst="rect">
            <a:avLst/>
          </a:prstGeom>
          <a:noFill/>
          <a:ln w="9525">
            <a:noFill/>
            <a:miter lim="800000"/>
            <a:headEnd/>
            <a:tailEnd/>
          </a:ln>
        </p:spPr>
      </p:pic>
      <p:pic>
        <p:nvPicPr>
          <p:cNvPr id="28675" name="Picture 3"/>
          <p:cNvPicPr>
            <a:picLocks noChangeAspect="1" noChangeArrowheads="1"/>
          </p:cNvPicPr>
          <p:nvPr/>
        </p:nvPicPr>
        <p:blipFill>
          <a:blip r:embed="rId3" cstate="print"/>
          <a:srcRect l="7386" t="24407" r="30630" b="45078"/>
          <a:stretch>
            <a:fillRect/>
          </a:stretch>
        </p:blipFill>
        <p:spPr bwMode="auto">
          <a:xfrm>
            <a:off x="107504" y="4005064"/>
            <a:ext cx="8856984" cy="2448272"/>
          </a:xfrm>
          <a:prstGeom prst="rect">
            <a:avLst/>
          </a:prstGeom>
          <a:noFill/>
          <a:ln w="9525">
            <a:noFill/>
            <a:miter lim="800000"/>
            <a:headEnd/>
            <a:tailEnd/>
          </a:ln>
        </p:spPr>
      </p:pic>
    </p:spTree>
    <p:extLst>
      <p:ext uri="{BB962C8B-B14F-4D97-AF65-F5344CB8AC3E}">
        <p14:creationId xmlns:p14="http://schemas.microsoft.com/office/powerpoint/2010/main" val="479331332"/>
      </p:ext>
    </p:extLst>
  </p:cSld>
  <p:clrMapOvr>
    <a:masterClrMapping/>
  </p:clrMapOvr>
  <p:transition>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8674"/>
                                        </p:tgtEl>
                                        <p:attrNameLst>
                                          <p:attrName>style.visibility</p:attrName>
                                        </p:attrNameLst>
                                      </p:cBhvr>
                                      <p:to>
                                        <p:strVal val="visible"/>
                                      </p:to>
                                    </p:set>
                                    <p:animEffect transition="in" filter="dissolve">
                                      <p:cBhvr>
                                        <p:cTn id="7" dur="500"/>
                                        <p:tgtEl>
                                          <p:spTgt spid="2867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28675"/>
                                        </p:tgtEl>
                                        <p:attrNameLst>
                                          <p:attrName>style.visibility</p:attrName>
                                        </p:attrNameLst>
                                      </p:cBhvr>
                                      <p:to>
                                        <p:strVal val="visible"/>
                                      </p:to>
                                    </p:set>
                                    <p:animEffect transition="in" filter="dissolve">
                                      <p:cBhvr>
                                        <p:cTn id="12" dur="500"/>
                                        <p:tgtEl>
                                          <p:spTgt spid="286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l="7467" t="25219" r="30640" b="14735"/>
          <a:stretch>
            <a:fillRect/>
          </a:stretch>
        </p:blipFill>
        <p:spPr bwMode="auto">
          <a:xfrm>
            <a:off x="179512" y="692696"/>
            <a:ext cx="8712969" cy="5616624"/>
          </a:xfrm>
          <a:prstGeom prst="rect">
            <a:avLst/>
          </a:prstGeom>
          <a:noFill/>
          <a:ln w="9525">
            <a:noFill/>
            <a:miter lim="800000"/>
            <a:headEnd/>
            <a:tailEnd/>
          </a:ln>
        </p:spPr>
      </p:pic>
    </p:spTree>
    <p:extLst>
      <p:ext uri="{BB962C8B-B14F-4D97-AF65-F5344CB8AC3E}">
        <p14:creationId xmlns:p14="http://schemas.microsoft.com/office/powerpoint/2010/main" val="1931343658"/>
      </p:ext>
    </p:extLst>
  </p:cSld>
  <p:clrMapOvr>
    <a:masterClrMapping/>
  </p:clrMapOvr>
  <p:transition>
    <p:blinds/>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9698"/>
                                        </p:tgtEl>
                                        <p:attrNameLst>
                                          <p:attrName>style.visibility</p:attrName>
                                        </p:attrNameLst>
                                      </p:cBhvr>
                                      <p:to>
                                        <p:strVal val="visible"/>
                                      </p:to>
                                    </p:set>
                                    <p:animEffect transition="in" filter="dissolve">
                                      <p:cBhvr>
                                        <p:cTn id="7" dur="500"/>
                                        <p:tgtEl>
                                          <p:spTgt spid="296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rot="20351073">
            <a:off x="658519" y="1657252"/>
            <a:ext cx="7625293" cy="2585323"/>
          </a:xfrm>
          <a:prstGeom prst="rect">
            <a:avLst/>
          </a:prstGeom>
          <a:noFill/>
        </p:spPr>
        <p:txBody>
          <a:bodyPr wrap="none" lIns="91440" tIns="45720" rIns="91440" bIns="45720">
            <a:spAutoFit/>
          </a:bodyPr>
          <a:lstStyle/>
          <a:p>
            <a:pPr algn="ctr"/>
            <a:r>
              <a:rPr lang="es-E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UNIDAD VI</a:t>
            </a:r>
          </a:p>
          <a:p>
            <a:pPr algn="ctr"/>
            <a:r>
              <a:rPr lang="es-ES" sz="54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GENERALIDADES EN AFIN </a:t>
            </a:r>
          </a:p>
          <a:p>
            <a:pPr algn="ctr"/>
            <a:r>
              <a:rPr lang="es-ES" sz="5400" b="1" cap="none" spc="0"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FARMACÉUTICA</a:t>
            </a:r>
            <a:endParaRPr lang="es-E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endParaRPr>
          </a:p>
        </p:txBody>
      </p:sp>
    </p:spTree>
    <p:extLst>
      <p:ext uri="{BB962C8B-B14F-4D97-AF65-F5344CB8AC3E}">
        <p14:creationId xmlns:p14="http://schemas.microsoft.com/office/powerpoint/2010/main" val="2479422676"/>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000100" y="571480"/>
            <a:ext cx="7148368" cy="1938992"/>
          </a:xfrm>
          <a:prstGeom prst="rect">
            <a:avLst/>
          </a:prstGeom>
          <a:noFill/>
        </p:spPr>
        <p:txBody>
          <a:bodyPr wrap="none" lIns="91440" tIns="45720" rIns="91440" bIns="45720">
            <a:spAutoFit/>
          </a:bodyPr>
          <a:lstStyle/>
          <a:p>
            <a:pPr algn="ctr"/>
            <a:r>
              <a:rPr lang="es-MX" sz="6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GENERALIDADES EN</a:t>
            </a:r>
          </a:p>
          <a:p>
            <a:pPr algn="ctr"/>
            <a:r>
              <a:rPr lang="es-MX" sz="6000" b="1" cap="none" spc="0"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rPr>
              <a:t> AFÍN FARMACÉUTICA</a:t>
            </a:r>
            <a:endParaRPr lang="es-MX" sz="6000" b="1" cap="none" spc="0" dirty="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effectLst/>
            </a:endParaRPr>
          </a:p>
        </p:txBody>
      </p:sp>
      <p:sp>
        <p:nvSpPr>
          <p:cNvPr id="10242" name="AutoShape 2" descr="data:image/jpeg;base64,/9j/4AAQSkZJRgABAQAAAQABAAD/2wCEAAkGBhQSEBUUExQVFRUWGB4YGRgXGR0dHBwfHhwiHxwbIBwfHCcgIhsjHxwcIDAgJCcpLSwsHCAxNTAqNSYrLCkBCQoKDgwOGg8PGjAlHyQqLCwsLCwsLywsKiwvLCwsLCwsLCwqLCwsLCwsLCwsLCwsLCwsLCwsLCwsLCwsLCwsLP/AABEIAPgAywMBIgACEQEDEQH/xAAcAAACAgMBAQAAAAAAAAAAAAAGBwQFAQIDAAj/xABXEAACAgAEAwUEBAYKEAUEAwABAgMRAAQSIQUxQQYHEyJRMmFxgRRCkaEjM1KxwfAVJCVicnOCo7PRCBc0NUNTY4OSk6Ky0tPh8URUZMLDFoSUpCZFdP/EABkBAAMBAQEAAAAAAAAAAAAAAAECAwQABf/EADERAAICAQMCBAUDAwUAAAAAAAABAhEhAxIxQVEEEyKBMkJh0fBxkbEzgqEUFSNicv/aAAwDAQACEQMRAD8AOM93scPimlikzJR43aNlKPzU0TYUir9/TESTvs4Yv/iWP8GNz/7cRO+ThUMXDczOkUQlZlHiCNdfmkUMdVXZFi764Ui9oJNcMwfKhokRfD0kA0tHUa0l21Et7wPTDRgpIk5UOH+3vwwD8bKfcI2/TQxyH9kBw3/1Hw8Mf8eADt13hGRIYMvGsBCRyyOlBmZ4w4UFADpXWL33I5Ct7c96Ljhf4qNJmcZcTL9W478Uir189rqwTfTCNUroZO3QSt/ZAZAco803wRf0vjRu/wDyv1ctnG/kKP8A34F+7ntY+WnMUkiTpKGqnNoyITtZPt1RN869+OnCO3s0uYkzolhShq8CRnAYeHWhTrrbTsdPtMTXTCqUXkptldBI3fpEfYyOeY+mkfoJxw/t1yH2eF5w/wCl/wAs4D+8rtvmMznmgWUwwxAKNJI1a1ViWNi9zQHSvecWvHe8PNScKysdqr5h5IpJbPKFkFjzc3B812KsdcVjBS6E3Kghy3fBOQdXCs9d9ASPvQYsR3sjTvw7iQPp4Ir7S2Azg/b2bK5DMxJLr8DwzFJo3HiTU12SCQGtdqFcjWMdns07TZXVPNKJCkZjmW0KnUQATGBsT873utpazWm6oaFyVpho/eYx/wD6riRI3H4IfP63wxo3enOBf7EZ/b1Wh89sD2R49NM0kssuYUiQgGIwKoEbNpAV23N30+PLah7Z9s81NMsTysIxFGdAbRqejZbSt6r+ryHoMMq7HSbSGEO8SUqP3I4kdwd0HMGxuT0Ix5+82bl+xHEL/gD54D4+3eZPCc4yzSBoxlwj6gSoeUo9NQbdVrfcb1WBiDt3mxo0zTc1WvEYq1mtwx3u+YqtsVWkpJuhPM4Go3eNKefCeI/DQMYTvBlsE8I4ga3HkG1ij91/bgF7M9ruIZkw6Jwvgptq1nWQ1kvTDUzeydqC7DffDCyPeGyZMSTRBpvHeHSJFVTovU2t6AFKaB3JoepGPfDfsrJepVZAznedngai4Nmz75NQ+5Yz+fHE95vEtNjg8+3P2/srw7wx+FcSSeJJYz5XUMAasWAaIBNNvuMTAcWSXYTPcVB74M6B5uD5m73/ABlf0R64zH3x5nUNXCc3Vb6Q9+/YxCx9mGscUvabPSQxB0NAHzbC69Re23P4Xy5icq7HZ7gLF3ySb6uF50E3sFb+SPY69dtvfjQ9881kDhWc93tb/wA16X6/px2zfE8yyg+K4K/WVjTdft3H2DYiwK3heYzPgTS+NJpOYdT52qwqc7BABvkbPuvA2x7HWwj4F3oePKkR4fn42kYLqaMlBe2pmNUo5k10ODaXMIBbOoF1Zahfpz54UcHGJWnZllfVHAWNu1bzRjkSRflIJ3FE8uWBjt5k9XD5MwHZg/ECCGs+1Ar1ZJ9lgw+zE3pqToO4fceYSQnRIrVsQrXV9DRxZRjYfDCN/sc4vNnTtyhH9Jh5ryGH09PZNoZytC878kH7DTfxkZ/nBhFcNyesqNQ9itOptVncNXKgPlXM3th7d+Z/cebb68X9IP1+eFhwHg2cWJSIDTopGqOdgQVFHyxkbg3tjZpySTM876AdxZw0wpgR4cQv3iFBXxFV8sSpJm+hUDuJ1PxuOSj6chWCCDu9zTMG0OKUJX0bMkeUV/i+Z543zXYmeON38OSSiGoQzxkaQaOqRNOkXZ68qI3ISVNUdF0wZ4bxAFlLbVajc3urep5Cl5e7mcWPAeJzBo41eQK2m1WwGFbgjkV0gm+lVvZxwjh8RRogZXJ1KyuRtQDDTp1EagxscixHLY3nZPNzxoYRGg8dKQyCQWN18mmM2fa2HOvcRhXB08FvMj1YP9tcz+3XZWrUkJtaPPLx3/19+JWdzQ/Y3JrdumYnLAHzDUkJB5jnv88TJ+yWZWUs6c6FGKcDYBd/wPu+/GM52UnatK7By3sT9Qo5mD97fLrjRCkzNuNcxmomizgQmrhMasxGoeKLABomiefxPXHbsmr/AEyF6AUTRk7aQPMqjberqwLrma6nl/8ATmYCMXQVXtaJxQDKx3MND2efvPpi5M0iJ4Lolx+G3Kcts6sCAIRz8q717Y9RiWtByl6evXsPpzio5ImU4NNPKzwIWBkez5Qo1alO59AVI9xbkcVXaOFjm2QcytHTVnzN1rb4jesGHYzOPl4pAphYGTSGInGoncBQISSbJX1JB22xXcT4AUkMwAJ8zsxjzAqyT/ieSg/d8gyi74BOcawV0X4LhudjYjUyZY9AdsyxG1+1p517/nXNvlNKmmJjodbLjkfniRxGHWGQyIrP4Y5S1QYsG3iHl81fGueM5ThbERsWTww6b/hBq0lbA/Bb3VD9O2NEMRaZJ5ohcL4tJl8mzxNpbUATsSF178wRuaHzxfdh5nnkLyGJyUZ28ZNSr53LGhQB2u9sUfZnMRLK8M0ReM2rFQxNarBCjzVsOQwQ9js1E2daOML4REiKBdaC0gB33uje+PM21KWM82elCnWQiXtwmSizJgEbNMIlQw+VEcxyjUAVN1oBqt654ue6rtZMz/RcwXkLl5EkeRnPlC2nmW63LA6jzIqsAPH8n4UYicLrVssNtwwVMymu9+Yo0dxy6YiRPpnkRVVGOXzQGjYmss7dBWNCWKRGd22x68O7wcpPnJcojMJIrBLABWIbSwU3uQTW4F71dYsuOU0DgixW9cx++HvHP5HHyrKy/Rl3RW8xHkA3HKm53vj6lyExkysb7kyQq21cygO17deu3LA1obaEhLdYD5zLqNGkkGlBCqAqmqDLz1BrO594+tRu+6x9WWzPIj6XIARuCNKfmNj5deeKWSQDYjYE9DyOxFc6vp0IrmMX3def2vmBQ8ublG3X2T+nCqIepWdpeGxJnpikaL+1I9WkAbGZgNuXu6Vsfq1hfdrv7xsDzXiZH/65/rw0uNqTxDMjTqByEe3+fkvn6XeFh2yXTwudOeniSMOthsn/ANMco5OZb/2OPLPDpcX/AMn9WHWMJT+x0Hmz3wh/+TDsGOr1MK4ADvuH7iz/AMOL+lXHDs93mcNiyWWSXNIHSGNGBV+aoAR7HQisdu+4kcGn628Q/nF/qxQZTux+m8LyrRzeE0mWVWEi618xjfy0VINxjnq2Pzwyqs9wdQtXvZ4V/wCcjH8l/wDgxvmO8fhckTr9MgOpGBGoAmxyGqheKvh3dUYsqsXjgsuvfwU0kliQa9ocxtqI22xT5TuPcZjx5MxCx0BdCwsFsIFv8b6Ld9SScNUQZBnspnIWEEck8ESMDC5Yo1Bo1kJYNagaogoNgqzdbFlCdmeERaynFEVjpKH6REwRlVlvR7LghyCGHK6Is4Ec32XBzk/DtvFBzHhk0NtEc8TX0B0yKT0EhxedmZ+FRZCLxzIJgNMlQktqBOo2FZSvodVEActxh39BEWfZnvI+iyjLZqeKeK/JPE4cL6DYlig5U3mX1cbqbf2weHc/puXA98gH5zgCz/ZqPOxyrkM1lnSaKOIiVtLpom8S9Cx2boCqG9nfFd2M4XI2ey+WExfLIsniMCSssiV4mhiAwS2TkSOZ5sa6k8hygw7TduY56y+Sk8VzpZjEYHRojayA636A2RQ5DcA3hccT4muWSP2ghUvGVpGdol0pIW8xUuy7KoAG/M3R12k4HBl85GsZ3dWaQOrSmNCClxkWyuxJAG4oOelEI49kEzGVRWOmeJPKCNPiKfMjqDXNTy5mgPSqQqsGfUfqpkng3aAu4QVJp0hX1IrJIF1qvjBRcOvZttjuDtZuZe15zGWVNbtHGpQsGkLylh4JDSAlPO8gcWDQRtthdB2MgAhjCLRR1klZiqhSg8sYc+UvI10Ol78jiyHDJ0Xxg8dzgSIzP5l8NlI8QlFjZ2ciMahYOqqCkY7VwhtD4q6FDmuNKGzKOsCMGjWIELpbxHAlZ9SElaQOefIXgg4ZmxKizLoAZD4ilZNIti8rWWpFJpVXoymqonAvxvg3i5vWVkTzsqxvG5YiNbBkCg14rnSNN0Be/Mkb5YJFF4kWlnkLiIBpGRVY8mFIJVaUsVcbBhtYowjVqjc+HYWdieG5HOZTRIsEjiWU6aTWB4zFWv2gKrcVityfdVWazCo/hAP4kJAZgA12C/lkVh5RSuRtZu8DkfATLwz6WIzIfFzNeEj61b8PoNJdfhNG60BtfKzI7J9ruIxwRuZ2cMWATMLqB0kig2z3/KNemKOF3RFTaIPans7mfp5y7sJX0K6FQWbQmvZgqX/hD5qPs9dzitzSlZhIoIItGLfvonQitwWIJ2G4HOq2aHD+83LGZTnIPo828aygCRdgpZQ4GtR512K17zif2z4BFxPJM+T+jyTbGOYEcwf8YoJB9x+G2EzHoNJ7j52yuU8SNSdljrURRIBG9Drtvj6V7uZQ3CsmQ2qoEBN2QdIsGvTl9mATtb3QiHLSzwSkEDWyMF09NfsgCqs8vniX3UBklgidSp+hrMp6sh0hSxHlI32HmI0nl1aclNCRTiTOJFtTD983PawDW4NeYDmfT4Yt+6xagzQ9M5L+ZMQe1kbLK5J/fciKJ5H4HlfLb5LJ7p5Lizn/APsb+ii/7YToFckziaE8TkHrkeXrUx/rwse2iftHNCqrOQNXxypH6MNjO7cUU1d5KSx6gSpt95ws+8CIHL54KdQD5RgfW/GWz79v15ALp+dTmZ/seBU2cH7yLb+VJh34R39j4azOZHPVDG3O/rtt8d8PHAfxBXAAd95/cab+Mi/pBi87AR6eFZIH/wAvH96A/pxQ9+I/cab+HF/SDHHsD3iZdoI4HKwiLLx6WZ/a0qQwIIFMAmqgW8pBJHLBXw+53UYoxnCun72W+nDw0D5IMoMoR9RBB1v60rVQ0eYb36XPb/vCXKZdBl2VsxOqvFtY0Md5N6HK6B5noaODsaBuQN9+HBXR4M7FHYAaGdhfsn2C1cl9oWdt1BsbYGs32rzE2WMEUCoNtTw5bUxB3AukWjsSQL2wzOyHb2PMZF3zR0yQxl5wUNaN/MAAQwKjcL1sVywHZSbKvO0suSZMiS5UpFSAWulyiOWG/iFrWhS7c8LLesItpxjK7T9io7I8KkjEks2WimDOscQkdVdZWutAN04NEpqsWNhvTQ7I8AmV0lzCLGY4fBijUg6QaLkkbWSo5eputgB3ttxXJ8MZ0ycEf7ISDWrBA2jUd3ZmPl1AMaF2dyKxbdhu3xmysjZ0+HNAheQ6aUxjk40kg7CjVb9NxinqcbZJ7bpBdxfh/jwSxainiIyahuRqFWPeLwG8Y7LTxmQoq5mFEjcLKBI7FSweKNapLSjagb6QB7RxXcE7xczJnJJWhnbIHUEIjS1ACkOQDrrZ7tm5ilHLFr3g94q5IGGG2zPlNabCqd9Vna6Gw394wkJX8Is4J8nHK9h8w7ESsqeGYdJVV8KVVkMjK0WwDKfLqAHzDEYveLdjIXiIhSKFxpCOIwdAEmttK8rNt7iW3vlim4T3lq3CfpUikzIREyKBvKaqgWA0kENz2F9RWIvZjvNPgSnPKRLGC6iNAA6Wi0PORr1vVEjYj0Jw7UmCO2OESh2CzBVh9IYVLpU621GFpNchLDfxiSaPTQvKziS/Y5IgGaPxZNTlpR5S2t2O6qdzRFmuYFVQArOC9tM42YM88TDJy0qKDGWjtlVCQAGIJu929oVsN4/ajvHkTPxrlG8WCKhOqBd21kOtsNyFArSQLO5PLCxVcFZN9S67o2/cxQBQE0458/wzH9NfLBdmcsrqVdVZTzVgCD8jgP7sMwqcIErkqofMSMSOQEzkn5AdLwT8K4zFmFLRFvK2lg6MjKaBoq4DDYg8uRwJcirgEe0ndRHPIJYZWiZW1KhUNED5bpQAwvQvU/DFDxrsHPlTLmMvqjZVYh4GPQEgsoo1f1fMPXDaxnB3MDihO9ne9/MfSny7qmbRSdEiFUkdQwFgA+G7UboaeuC7s5no8zxSaaMOoTKQxaHQoVJllJG4r6q+ySD67Ys+KdgslO5kaBVlr8ZH5H6b2tWdhzB6jkTjbs72ebLSSFnEgYAB+TEAk+ZR5dW/tLz9F6ltM7JR9qQombUwr4ezY3+W+49N+nl17qmAGdQG6zIbb0aGP+o479p4kMzH6w5j1Ff1fYa9ccu7KBVkzwXl4sZ/mV/X54HQ5clpxNf3TT35Kb7pYf68LXtrHri4j0OjKE7f5eT7faGGdxQgcTgut8nmRv7pMuf04XPamV4hxAKxBGWQitipXMpfw2YfacKun51OZD7gTWdzIBBHgry9zgfpw9RhE9wAH03M/wASK/0xY/Nh7YMviDHgX3fh/eaf+HF/SDCw4H2qkzXg5ZyClaRdalK5d16KOfvv54aPfh/eab+HFX+sXCv4fwfKRQRzpLI2ZKRWvhSAKCBr5ILO5Gq6oHCen5u4ejBzhXEW8gLtRGxLLVk7CvDIs86+G++LrtXmqThzsNOnJKoOq70Fxe6nmb29+KXg0EPhecU4IBu9q5jlt025/DbGvEMwZfo6yG1RNAvcKBIxAI6c7rqDzxrnmiEVngMew+bMkPEORDcOmNiulVdKN/MRVY65fPyNkWVXcpoeOiUP1CfZEIPXo919mBnJZlIlnEcijxIJg1OFBLBaXTe9kez13wT5DPZEZMsJYhMIpAAZK3MZQEoTz0mh7j154lOqujd4dN2kzXvWa+LRSaARJlY3axq0j8JqbSN20qpah+ScV/Cc0Y/p0broJyc0emKyjVoZX5mkKtqDDmDiH2m48WzWUl8QaooUCtqDaSGY6TqJv2qKsTYJGIeTzCGOVdf/AIeRQSRv7AC+1y0oAF9Bi7i9j/QxWrO0XahljMawIBpIBuQvuDTXrr7q2wWds6k4q8lsPEy0MgCkgkkV03qh09OuKLhXBcsIfEadGZUdljLrsaJHvIBsgevrjXifEPFnQF1JXLxRhgPZ0qdz8LN4w6W1t7Pc0anCLbP2uRiVmPmzvmss2yoU3AIJoWSAenM88V8s48B2oUYjsocUDLHYIZjvSXttv1rGZc1KWjhkVRHqHkAGndCpII83mBIABo0eRBqw7XRJAqxp5g+oOzb0NUIUGqoAbfM8ycbUvSZL9aNMjxyI6Ilhy5ZTFegedfOrWTpANVRrkTimzswXMZkBRtmJq87Lt4jdAwHzrBcnZiLLcP8ApC+2qLoGlRpDSpq3qyTQ3Y8r9cAngGeadiSLlckV6ux59PT+rGdV0NU01W4PM1xV4+BZELI6JLPMklE2y65jpJHmN1yB363yxd9kTl4JofAXMxl30urfSBG1xtZIk8l6gtHY4AONcVP7H5TLlAVjzE7ir380vl2vndcvlix7Gsfp0BVYwhkRiYtNDW60h08iAG8hvT6mzjPqJ+anf2DFXFhV2n70ZvpixZJCUidhNaqdRVwCFt/ZAD77G66YYnBOMpmoEmQMFe6DUGFMVINEjmDyJx8/aXGbz0iyeHonnNEkWRIxqwp6kDe9yBtqF3mc7WSRcKysELSLLJJI5kVynlSZxpBXcWaNChsed0dklGlRFOV5Hnj2A3u57XPmojDMp8aBU1PdiQEEa/ZFEldx9mLztX2jTI5STMOCwQDSo2LMxpVvpZI36Cz0xEoUnG4bncNvdEGgCLG3xHMe+qPNcR+7OOpM8P8ALJdfxS4W+c7w+IZ6RdMUEZA3KqSSL2ssTQFcwAb+zBl3c9qCublhzUfhzZllZHXeNykQUi7sOQmqjz33vBtcXkd6Ukt1YCrj7EcQyrAf4DNL90TfnXC77XOHTOvXtZIjb97PDQvrV7H0rreGF2qv6VlCPycwPj+BuvtAPywve0oJizRoknKSUa5jx4L68wb68yfQYXqiZXdwDn9kMwD1y9/zi/14feEL3CL+6E7HasvX84m/3YfQwZfEcuAI76JAOCZm+vhj+dTHTgfYfJyZPLs0IJMMbE63BsopJ2Yb45988WrgmZ93ht9kqYU68czSwK8WZzJjWMWRO2k0BahQ1r6VW23THems9x4xlK9o2eA91mUy6Mh1vcjOCJJEIDHZfJILobajucWh7B5Q/Vm//JzH/Nx8/N27zy5gIM7mVj8pNvZ9gFva57g7YJOIcd4tl8v40mdK7XpLKzWeSgGOiaq/SjguEcW+TlvzXQYXZvutjiWbxmcs8zOphzE6eShpDU4tgdRs37XPEvjfdpDLl5EieZZGUhWfMTsoPvXxKIwope1HFo2irMzs8kfigKSx00W9kqRekHdduQ5g4NeA8Yzs0CTHPz6WJBXwYSQVNVfgn3Hccjh9n1FU2sBTw7uxyyQRoxmDKgVjHmJgt15iF10ATZqsQuKd1qSZjLFXkMEZYypJPIxPl/BlLsAqd+nIc8BXHu33EcrqK5vxShSw0EYFOG32RTzWtsEfAO1+dmy0UzzrbqSVEC0KJFX4gJ2F45RfKYZSkkrL3+1VlNQbXmARv+M/rXFR2g7p1eTL+DrZRKDKZJRYQEeyChBbmd9tvfj3Ee2WdgAfxIHUllFxFST4bsL/AAnK0G49cVXZjvG4lnUdl+iqIyoP4Nt9QJ2uUfk4EYU8Ac21YS5vuky7qR4s19LENX0sLEpIBo1Y5DcEA4AOJdgJEzEcbMfF1gMfwYV4id2TyAFh+SbOwI6qDZO0vEtifox/zZFfz/XAx2j7f5iYRwtDl21KtsNYZXaRktKYmlKi6u/gRVI2nQjdq0aZrsXCCaaY31/BbfzPzsdLrcbj+S7IEeNrJUCRvCLLG9qd1LEpZu+e2/TBJH2jmHkkSNjQpmLjV6iwNyDR5Xe/Mb083aWQMVMMe1HaRuRsbWnuPw+3DySrIE23SJvAO7R85A8iTKJY5yKdSBehGu1NA+cjdGxVZXiubmhfxYhJHBOFeRFag0ZutrG+27BR7+mDHsJ2zXLxOJIpGWWRpQ8NOAPxW4Ol/ahbkp6YOOAcZyMur6K8IZm1OigI5bkSyEBtW1WR0xmnBN7mrrgopdD594XMjmQzNp1liBr9sMzX1phuRsSTiP2hzpaLLIinyeNvzvVKTyraje3pWHN3id24zkuXkhii8r/h6pHdCy2bApmCh/a/K+WKLj3coy+bLyhglkK/lIHM8vITe9AR/HFfMTQqjkAuDdtp+HRyiEBJJlS9SjygF9xZoNuBuD79xvYcIz7cRLHP5mRlrWwD0FWMAawBahhqoAr5i3UuSBHiucbUySCmV6YX+Tq/4jVE/pJ12ayWV8IJmWpI4iZTHpDEKyuAa/CEHUzWQPYABOgHE26VsqkUeak+hZqTw2E0QPlcEG42oqTXXcA7AWG64v8AI9pUmnyyxK7yCeF6Cny1IpI3HOrG3x9cCnaLJxJmJPCcPEo0x2w1MtbGqBJK2br3dQMc+zPaN8nmUnUNqJAbYaiviKW0EigSFKG/Vh12lsTaZojrSUHE+i+1CH6RlCCR5phY575d9/uwuu08bCLNA0FOUkbnyPjZfVsTy2sHqK9MH3aXNiSPKSqCA2twG8pAOVlNH0Nbe44Ae05V45iPa+hZgNtV00TAn0O1HnuPdZL5MTK3uDJ/ZCcWN8vf2SL/AF4fQwg+4OIDiM/r9HP3yJ/Vh+YaXxBXAFd8p/cTN/BP6VMLaXuzzaebKQiSDMRIdpAGQtGDR1myFYk7Xa7bEDDF762/cXMe8xD+dXBH2VH7Ryv8RF/Rrjmrj7jxm4vAo+1/YZoMtJO2WW0KnWqxj/CAlm0sTpomzQ2+9ecV4687h5G1henLmRYAFcxt8zj6h7RcUjy+WlllbQiru1aq1eUGqN7kbY+U5sxrlJ8pLMTsqqN7I2B0jnyFgE8zgrkXdihgLDF4bzLmI5RJTDLvpHhDex5gwS9gCq+z76OLTsLnIvp7ZSeQOsvnXw1pTKQLXVzACrtp2tmFnynAh2P4dlZBIMyXUaW0tbBA3QHymgTW+3LBB3cRwZbPhM7OElVlkiDKND60tCJSSB7d15bYDdqrDRvJ0qxQ0eJd2+Rn1a0fzKqnTLIAQhJWwG6EnFhkOyGVhhSFYgUjBC6rY7kk+Y78ycXAOMqdsLbOKDinYjLzKq+ePSwcGNuoUrVNqFUx6Yrez/ddlsmHEUkx1lT5mU0VBHLRpN39YHHTtx2zfIS5Tyo0UshWa71Knl84ralsk2N6rbnguwbaVgw8FIOyUOpTqk2N0WsH3Gwdt+QrAdm+5nXPHJ9KNJJq0iKrUyGQrqD3fmIDV6bYZd4zjtz5OrFAhxTsFAY21SMAFJ3CmqG5FBThP8V4PIsqyagUZQQ3Ie0aJo2AdQO297dQW+iszIqoxetIBLXyqt8KztBwjSTH9UXpOx2O5G9g87rqGN7NWHj6lTBe12if2D7LifIxz6tLSagyVaAJI4CjzXV6mJLMSzsb3wsO3EJj4jErqw0sUtkZQazUpBF7EFGVrBOzDfBn2D7fHLBYXs5eKNwBGovUXL2SzavKA6gE2x2piQWbB8HMwqSElicBhYDKwO4IB2PqMdbiwVYuNOayhpJ5ot6Cy6mQ10AkDCv4FfHHGTvkly0kUeagWXxY1cNCShAZmSij2LtD9Yc8NjnhN95XdysJizKZhqV0iWOQKaBcsArbE0WY0wY1e+2ApJvIargm8a4hwieGQiAJmHYUmjw5Hk1AglgrIRe7G22BNE1gR7NZt5cx4S+CsLqYVLIpU2BalwokOqhRctvVg41z/ZtsrOxl1eJ4TFSzUzO9pG1/wn+xDtyx0fKtll06Q8b6RpoCStXl0NR8xJPlcMOY2FkCSjVBjJ2Vfazs1LFMGFSa42NobBCkamXbeid69TtQN1vA+AT5ubRCgkcWaZlrorfLcHbpeGdHwt0jVHCjPZtBFEmrbLQUfLZ+uw1C+bO533OKXN9mszk5lkhimXSSSyqBX5JDAEWOmqxzDWHIMmPuGL2nj8M5FNemhKupiTuMrJuTzJ29LO+ALjqH8N5a/amaFXyIj1EehHlsEcwffgy4rnXzGXyUsgFt496BswGXlCyLZ2DABwLNBhueeA3PytTqaIGWzVN6j6M/z2sc/Uc9Oy54FK/uEYniU2/LLNY/zkdYf+ED3BG+IzH/ANMen+UT7sP0YeXxgXAAd+U1cHkFXqkiHw84N/7NfPBN2Na+G5M/+mi/o1wK9+x/ck++aP8AOcFHYr+9uT6ftaL+jXD/AC+4OpD7x5404Vm2lUsnhEUNrJ2UXRrzEb9MfLqI5UvpsDa99jd+vptvfP1x9Ed90zDhMyiNmVimpxVJUqEarINHkKB354+fpJiIkH1efp7mB9dqPyxbSimmxJNoJOwE8qNmfCoqsOtg+ooU1hWsKbsBy+2/kYfWOCri3YhJz9HMhOYQCIO1+GPIWhVRZKwgK6c2Nyq1kisAnZftTJw+bVGSQdnQ8pFF+VlPXc+9T8wTKTiPhyxT69cUYBhJGkIiBXi67uYxGhJvmR0vE9RSUpV1yvYaLwrJvc72ily+ebI5l3ohkRWawrpuU5nbSDVenvw3+0PGlymVlncWI1uvUk0q8jzYgXXXHy/2hzJ+kSvZ1eLIwING/Ebr7yRvi67Sd4s2aysOUBbQntvrJMh6ArQGgEGlJY+zveHcHOpATon53s9Pmpi7fhZJpAqNXkJcWxU/XrzEncIq9AAD9COxA2F9Pfj5z7Hdo/oGYWVKkCUjirtHNkx3uCdjXqtXVg/RIIkAINqRYIJ69R8jzxOSaSse0+DvjOMDGcIE55kDQ11VG75csLzi8zKpjcAlKoe7nXwAax6Bq3rDBzS2jAc6I+7C+4mhsMSB9VjfQCxfwH3GuZBxXTEkCEnZJky0Wa1EKyNb6bRSzEMsoAJEbAka6IqlYAC8WvZfvIjyZiy7lXgptUgJ/BmuSqAdUJYEhrvz+7dgdl5RDwqBzsFyyyH/AENRx81tmmYZiU1bM3uosfNQHvrCXloosofHEO+rh0UepZGlYg0iIwO3Q6gAt+/Ca7Y9u5uJ5kSfi0j/ABUYPsjmWvkXNCz7gBy3Gn2I68r+BFfnx6VNINEg+nQg8j+v6MMkkOoB9lO0cnFDAMwp1pJAmtbOsFyaYctVByOV9cb9pe2yxZnxYUD7EwaiQI9RI8ShszbFUskKBq5tin7NalgQIXVpsyUVhyBWEqD8VMzN8AeXUf4xmEeclL8O/IDvSChGPkgT7Djie3LSDFe9EGBoWypLSHV4vikzGQVofWV3qqoACjQrry7Vd52dzqNGVWKJBbotktW1OdrUnmoABvkawNcKypqNt9UjWKNUq7n7SMdnjJizTnbp5uftH79vuwjkr4LLSxk+he125yekhQWlo8h/csle6vuwu87Fc7BfKGy+aGmz5T9Hk5e7e/5XqDg4482nK8O1GmvTv1Y5OWh8ztXvwLyRL9KjN7NFP8x9HksH3r7/AF6XWJkSh7goq4hNXI5Y9f8AKJh/DHzz3J8WSHiDeI1CSAqCeWrWhF/Gq+NeuPoRDYw8mt9AXAvO/df3JJ9Joz95H6cFvZRdPD8qB0y8Q/m1wJ9/A/cd/wCNj/PgF4H2hzzxkJnJkMfsxhUI8MHShFr0PlN8vL+VhlmPuBumMHvmzYTgsoeg0hjQAHbV4isQD1FKx+Ax89v5VUNVq2kj5kH3bitx7sFHb7imbkhjXMzvMoksBggo6SL8qA8j64EYI9eoHYqpZTdDasaNJVEnLJloG8UqeZAq9rBXZj6it6HM4JuHzp9HjZ99DSxcrIHlcV/rWG35I6DFDk8gjgkyCJwQAppVI8oJDNW9m6rbc8rwV8M7OEDw45gwLeJs8RFkFQbAbatudbA+7Czd0FYBHNPZ1cwST95OOsWXBAKncJdDnankb9d/XmMXvEuxvhkgu9VdggqP9gDr6/PFDNlpYGXUrJqGpSQQGW9mUnmpPUXh1JPCOoseA8MkzeaWGPzM4FkVsF82qrHICuY3KixePqHheQEEEcKlmEaLGC3MhQACfeawn+7nKwfsfmHlzMMMuZNKDMselYwygsAwYAsXPwCnDVj7VZM8s1lj8JkP/uxKdvA6otRjOK9ePZY7jMQ/6xf68d4+JRN7MkZ+Dqf04lTDZ0zT0jHnSk7i+noN8AHE4E0sy7Ud7N8jYN+42pPVWVuZ2PJZ1ZWCshNECzYv3i+WA7NQUWX8lgu/Oj7JPytSetA9Bh4CyI3Gs34fZlWBq8nEnP8ALVEP3HHz+6kRqPyvsvmb3+/Dm7b5gjsvlV/KihU/KIsPvUYUmZbUIv5dfCjgdWWhwV+Zc6a23APyPQe73e7GmZUhwCbo/Mdax1VQ0kYJ2pOfuUE/pxrPLqkZvif6vuxxXkIkdo4YWXbw8vJN8HnbQrf7S+vIYGJFGoDeuVDmenL5YJuMuBl5B1H0aEC72SFmb/a0dMDac+hsbA7j0Ir9emCSh1ZYvnvDI0GytKpHIAGy38puXuGOkZbwcwT7BQVuPXmd73snfmMVcb8yABv6nr1A5Gvux0XMEQtZPmAjA6FV3P2UP9LCbS1n0H3rzhMnliADWYFen4mUA8jyv/thX57tfmC6kKiHRIuoW9+IuljpNAOF1H5nY1hj9709ZHKsCBeYU2R08KS9rHTC2ykqPaNSvyK8/mPUc9+fw54lB4sxydMse5fKIeKyRsA6/RmNMA31ojfx3/Xnj6CUbYQndBB4fHJVF/3O2595jPT41h9jDOt9/QdcC879HH7Et/HR9D63he8HsHYOrxnWo5Fo3BYDf8pTp9Naj0wwu/dq4Sf46P8ATgL4rF4TwstMY4h4pUVUTAbnqWX8YBVhbJ9pbol6fcnLki9sOBGaLyMZGFOjEimFWKuvaU2PlhfZdwpYP5a52Dex5ctj8cPjslFBMWyko6eJA2wYC/wkd1XlbzAejmvZvG3F+5uGUlrVj02KMfQMwaifeQcPDV2YYHCxIR5Rdw5AOi+d1ZJPL0oVi27EKv02Iu7Rh7U6APa6LTKw2JrcfV+eJ/HO6fNxv5ULIeRZ0Vgeg502wvbfbcDFHwDJvNmoMuH8Jldhq3oEAknym78tWu5J2xSTU4umLFNSVjOkzfg5waEGa0GkUhR+EsDzAIqkgsBqAtDVjzrjCukig5xS6Fi2kKfwDm7dIqK7eYsjA2Ax3ol62Ds7nGR3XLzMXuwykGxYs3p8wthsNjYGlCyNa8QiuSMlyjOoMkjxlAwAU/SKqgTSxuAT+E8Ohbis0U1V8lZV0JkvBBrAMcZ1jVG0erRItc0ssBQ5rzHvFEivFckPFltFIBEQtQd1Wz9UdXPpywbtkGijGlNEFhtGYndZSdV+LHEjDSwu9JbWdjSteqmlkVdatIspdnfWpVtSM2tXBWr0n2tgRYBFUWrVoXgFuGZWJoh+143Nt5qFnzEDn7qHwGO8vDICNPgKL23FVe35J+28WfDckPo8QDJq8NWK82XULBIDg9fTp1xO/YFG28UA+4fmt8dvRCW7dkAczwiNJkJRDG2lroUQfKfsJvbqp6Vi6y3CUtiAb586/RifxThNNJC9lQ/lPL2gGNHerDC/Q7/VF3HDMossCSalUsKZQo2cEq4O/wCUGHTY4SWpSsrTBLj2YkTKmFnkMJNojMWVCqMCFsWOdgA1vy2sBYnBC8/Ka2PoKv32B9+G9mezqzwTR+KuqiVsAeYDyn2j8CfQnnhVRcCfxGEnlCkg/ECq9/K7F7A+7HKVstCVRydOzHA/puZEAkWFG+szC9huFBILtvWkcgcde1PZpclnJMsJDJpVAWIrdluqBPIEdcXDcOgmTSIyg3qrIU+8XRPQ3uRjr2U7LxZjNk5twsKm2BcgsEISi97IWtQbB8tbbYRzSdspFuTBrj+a8SeRVUiPxnIUcxyHwNKo2+PK8VM8TLasfZqtvUWD67iuf6MEecCDPMI6ZFmKhh9bVqCsbrcigbHMYo3JMKGrogH1oWR914ZSGSVYJDR6wjBDVAWNyxHM/HpXPEaYWNIG4ULuPrMba/zb+mJ0KvKrMjIi83Ckr7rK3tY22541ki0zqg3Fg2OoNVt8DhUyjQ5e82cvw3IsrEapUNgG/wARIeVcvdXxwuMs0MhUOixyWP8AJg0eY5Ee8XY+G+DvtRn424fwqISL4h8KTRzfT9HcFtAttNnnWA+eNpHdSj6QBR0NvY5g+79OJxwYZ8l33SIRxyYatVZY2aq/NHX6PT4DDzXCG7n4DHxqUEnbLsNxV7xncWd6+/fD4Tlhr9VfQouAA78/70Py/Gx8/wCFgWmkCQluagaiWAZmLpuW28zO4UcvRQKAGCnvzH7kN/Gx/wC9jPY3s6szJmD+Jj0+ApGzkc5iPQWVT32/5OKr4fcR5YKcMy82VZIZECToI5ItW9AavDsj0BaJ6vYNubvDg4XxFZ4UlW6cXR5g9VP75TYPvBxQdveFa4VzKAmTL223NozXiKPeAA462gHXFL2X7WpACshJSXzJVbMANe5IFPWse/xD1GO+JHLDoDOP98GYlkZY4oVRWIUNq1DoTfiKL59MUMroDDMg8Fno+SwVZb1UbBFr5hvzB3xT8Tj8TNZhhspnkYbjYGRjzG3I/DDc4L2tki4VEI8nJNLHGKuMkWGq9hZpPNzFjr1wzwsHUBkWVjcApG8pO90XvoeXibn11HHf9jM4xQLFmljQlggR9PmoE0ADfyvbrjPZrj3FvpDSQpmJTI1uHRjHz2ALbKBZHMUABYw+kBoXua3OBbXUNCMi4HmCSVykrEnctE13/oLjvxPgcsPD5JpYWWTUgGtbCjxQiqARVkMST6n4U483xOOMHU1Vz2J6XyAJwCd5/aSGXhssaa2JaM3oYChIpO7AemDG74OwLTMcOjV10orBtIUhpX9o8vNHRJAbYelj39ouHeQ3lms+kN17wQvTn8L92LLI9lluOWUgeJ4ehVDCgXRdztvXUbnY/EvzOUfLSCKe2DGopqADX9R+gl9KoP032x0p7cIGrH5gK4E0OX8QZvKsoZQUL5ctRGzVa8vMt+/44r2y8Mk83gwlkJDhRA2pAVAbbRsuq/tHqcF/bGDXBGTXkkrn+WpWvmxUfE4GeD5kQZuF9XkYmBz6iQDSf9MKftwildyEWYmr8IpbGUlrkf2u23pvp5/nGM8HKwSnx8q3gNWvxMuxCej2UNeh9bvmBbOEZYA7/Oq9caSwBlKNppgVYeoIIr54g/EWmmhtmbQv+0EWUCiTKTJEVP4WNWKXv7fhuBuvI0vL+DgSy2dcI51DUzeW6phbEk2CumyNiKN7cjgh4jwxopWhZidFujE80vY+8jdT7xf1twvKTkGM3Y1R3/J6fZeHhFV3LQy2d1ypGYaJfaB297RvQHL3H78c/C0MykA1M4N3yXYD33f3XjOWW6bUQQpckDcfhTvuPX123rriPmwPEYvpDkknSeR5Eb/A+yW5jDcsusI65vKMZGBZbAssq7AEe74gbf8AXHfgEFzJZ6cz00jyj7h9uIq5jVyJ8w83W62UWOY2v4n3Ytez0f4cX7zt8AT92OliLOStnbh2VdlDgoxUAFhJUilRSg2b8oAo2BQ2xa8O4iocCbSrCxcgpGuwLN6Q1WSAemxG4FrwLg7DLJPBKySkPatRRtMjLTCgenO9jv63hO2xkDRZjLq4FqwVijArvVNyatwQ3TY8rjLUcrSV/wCGY3H1Hfu00nj02kqR4DEFaI38L0ZvznkcPCLkMIPuoKjjT+HqKmF616dVExmjpJFjlY5863w/IuQxy/qf2lPlAHvyYDhD8/xsdV/CxD7ve1EkvEJIBq8BIQVBJ2A0BLUk6WPm2XSCPqisSu/X+9Db1+Fj/P8AqcBTcVkVAqpSVEYfBjUSw0q61dxTK0lsp17mwdlO93Ko0ur+xPqO/iGfSGJ5ZDpRFLMT6Dn/ANsJaXNNHCCsYhPihokILaPwq6V3G5jNoR1FdGAxOyvYDUyQCONpkiDSsxHlkNEpqUXaq8frdk7VvvnuwkuTeLMXAlTRgUHYA6gVLDy2upRtfuHSmTjHkWVs1lz+aZgxTKmQ1T/Royd9hud69/T4c7aHjXE2bSZqPL8Qmx6A316V6g79cCvEu9rOLIVi8FEFAGTL+GwsG7UyuFHlbmeQ+WIuY73OJRuQ7xgj8mJT8CDq3B/6c8HdFOsFY6U5LcuBgR57ihseKu3+ST0sg77bb38PXHeGTihJuYUOX4JB0/P7jX5iVvN3vcSG5cD1PgoP69sdP7Z/E9RUzKCDX4uPnzr2DzwPMiuw68NqMY4zHEwdJkQn18EUR/pD9b92OeZfOsPwiwuNwQ0APx+v6b7cxyvqvV7yeKlgBKSbraOK+RP5Hotj1x1zPbviqW7yyqg5kxRUN6F0lYHmx+g3+l1Qmg4ZLEwkjyuSVhuSMqbUje1/C1XvG439DiTxfiucmheOVcs6OtFWhkHx5TbEGjty2I9cAuT7zOJSuUTNVSlt4Y72BNABLPuA/RjbN95GfoCWZltLowxWGJYKSDGCEOm/UAjnYwXON0xfI1Ksm5N5ZclmYZDrMWytvqNfhFF3ZIK1q5nrvvgczr+JE6gkOQSPiPMK+YBr3n0xKyHGp/O8cmnW3mGiM3p8oNaKvYjbn8xc7gvZITxK/jSqytoIVEoaTQ5rv5aPzwJNR9TM0FloOeDcV8TLQy/4xFav4Qs/ftjtIOe9frf6nC5yGangD5YTSKsMjIoVYx5b1Kd4yeTA8+voMbycRnsD6TNZrkU3HyTb9fdeTyG3hlXKgn7VcIWXLySilkgRnU+oCnWp9xAv4hT64UMIWk8u4trvYhYyf0YMOL8QnGXkrMzEaWDA6KNqQR7APKx7uV9cCuTSz/BhnP8AMtf3b4tpQcU7ZXTeGzksaaFDCx5lNe46wfjyX+ViKVaSyLv67eu3X1OO0D9KF6rF/Yem42H9fO5WRkVZCgBqq6HeqJr13/N0GKcFkrNOEUZkVvrHqOVDliyyUIGYCjaiwu/Ra/OpxA4fKBmF9z6QNyQNVfacWrPXEeV3XT8oOf0jfEp3b/QeHT9Q+7FL+0wBRqaYbD/Ksd/tGOXanssZAJYdImO1HYPXJTXI86Pvo9CI/ZTj2WgWZJJUjIzDkBm07MqkGztzvBqmYSUKVKsOdqQRfrYNY8vUlPTnuSI0nJoWvdXtxxun4FxR5g+S1I6EGwR7sP8Ah9kYTHZ1P/5Tma6RHp+8iw5sv7IvG+Et2on/ANUTape4K96kQ/YueTSC0QEiatwGBoGjsSNRIBBF1thXcFg8FmzUyuGECPDMYjMqyOFLyXQOpdwLvzG/NVlpd60wXg+asXaBfmzqAeR5Eg/Lpzwp8xxbVl8rlxsqRxPKffpHhr8vbI9y/DGxXWDLqSpl7ke2bZfX4c2kOdR1QSFtyT7TKWO+o7k7liTZxZN2llzMIXMNO+XkAJ8PKE6157WlUff9hGxBoskJpYonYKH2Zrrybk17zpZR8b6HDUhK6NIXygAAdNvQfDEdbV2cZFUpdUAXGuzi5ofteNcrGmpIkdDqkF2zy/WDMeXVQN7DUAtOHyLI3i0DslV5ea3dVQA3+I9cNziEqJE8rA6VUt6bAX8cLNVdtWv27JPxJs/nrB8PUsjy1ZqO0jO4+iSLoA5MhNBl3oqDQ3o0R1JJ9RjrmPNM/wC+DH5+AcSM/GfDTLhgFmQTyEgkjzEJQHPyhDpoks3TEPjEZjkVqK6w3MXV2ANvraaHPn15YTVac6X1PX8JGS090u6LiLOmPMLICoPkbzBSDcMgOzWCd/8AtzBJ2jzckkKwPJHpmkjXywIOobmB7uWxNHAtDmys8MgFgGMqRyJXUF36BlLDfky0fXBhxR1afJuu6vJr+IMEjrt67/K8N4evLbrKF8du8xU8P7gNxngv0edFW310LeMhQboUV67Wa92JXCeyzTyyibUgG4cCwd6rcnmPN7qwxAQSCQNxWJAIW6QG/WumxxKWq+eoibUNoNZLsAQtjMSChyEcf6Qf1rFRxdsxkZTHDmZPDdRIDpj9okqb8lfVX7R64YeUzQZLR1Za+oQR8LGBPtxlQFjehszIdtiHW6+1Krb2vfgQ1ZSnUuDK4pZBzszqzWddZ5ZPEdNQYCMEmOhV6PyCOVHy4LD2BH+Nn68in/B+u3pgKjYRSQz2R4UiNqvcxlgHU/AH7PjhyCJzVn3H39fzdcHxEpRacTkl1AXtL2MWPIZmTxswTHGSAzRlSaAo+S97rY+npstYiQoHucfG42Wt/sw7u8K04Vm99jGF+11H6cInxCoBO4VhYw3hpSlF33HwroxkVJbf37fr+bHfJH9sNt9a/wBSMZ4IhZhQ9/5/+uMAlcwxvkT78Xby0VXCNMu+mYk9JD/vn7fzYvM24+moTvfh9R+UwxQszCZr6SE179V4vONgjNQN1Krfyk/64nPn2Y0MIuImi05hC3huJQVYq2kgxR+VmClQNjzNi/QkGoy0MZa0AVwdzG3mB/hJ035g7g4tpEZXn2JFxEkE7FlZQK9+gge/bqKrTlVV/GCRy17SMBTjqLItW9H5jkfTE4P0/nYy6i/5H+oR92dNx2Usxc/Rz5nbU3+CG5O5IFjD0gPlGET3ZZiF+PStBGY4jlzpVtiu0WoHn1vrXpth65f2Rgr+ov8AyH5fcFe9pb4Pmfgn9IuEjldMYj8QkagCSQeRUUSQKA+qL92Hp3nx6uEZv3RE/YQf0YT/AGh4HDHw7JzUFkkiUUATY0KzPd2KC9NvMB1xpUqx3MmorYP5nNKZVmLRqsLKq0CpYL5umo70TfTV8Bhjv20jVIlZG1vqGnUlArX1yyjSwIKnqD0O2FjDwuRURyUCyeZAzjWBuoNFdNEXsedWOWJOWgYuH1sz7gF2Aq7uyarmdut9dwcuoo9ehuWj5qQccX4quai8IAJ5gWLSQgUN9P47eyFv3XzxSS5ZUIBZCxXapYedULPi0Pfv0xwjy+XUANmBq21FZF5+u9/rz64w6Q8xmGY1sBIl/AUOfuxOGvtVJF/9ui+WY4znR9OsaURIolXzo3lQxgksjMvQ3vj3Gs2ktLGvidNQ3FlW0qPVifs+2uIk06dTylnFokfmcA7A2TpANbbG/QchrnOISOEaNTH4RDLqosW28zbegA99npz6Ok9SSaNM9aHh9PY37GMvHCgQROzO0sZKtflAO/1QOZ3xejiyCPIyWR4CFZB5bBMQQUNZNcxyxQZniktq0qvCrLs6M+gjowW9/k110OJ2TiLhlaeYMtatLkqQRYYbeycHfLST3dfzoM9OHidux8cBCO20W5LtXuXn9m4OIXaHtPFmMrLFDI3isoUKEIJDMLHQbqDZvleIh7OrX46X46uXu+GB3iGVkjlDkCwNPmsqwK0Re3v3v/osJ6c3jkXU8JOCzwTOynaQ8OdtSEo6+YKRuy1p9wO5824325YMuI8STPcOmkiDLpAemsMGWnobAHbaxtvhdZfJGaZRIfLdket/EmwAOpN/PF1muCRgVpBsVyuum1+m3Pr8cX2RbUnyYNXDpGqAPG6PurAhq5g7iwPnf/ew1eynEBPkoZJJBq0BX3HtJ5W+9SfngZ7NdnMlPlIHfLxaiulyFG7qSrfaQT88D/E+z+XgzssZiRkIWRARsAworzugyt9o646e3VuPDRCnHIc95kynhOY0sCfwfIg/4VPTphH5ph4bG99vz4uu0ORhRD4SKu61QF1Yvf3Hb7D1xR52MBCB7vzj7t8PpaahGisW3ZM7P1qs9BV38PTfljrlYgc0SdgWP/TEfs/ECWuzsOWOvDZwcxdVbGvdufT8+Glyy0eEcuIRVPKL21k/aAf04JePwaGy8wbmrfMho9iOoIb9awM596nlPXah/JG/24te0U9w5Yg2ApH3Ien8HE5Jtx/OgVw/zqG/A3SbOZmIi0eBNV9dEji/W6cfAjFJxPhzxSFHG43DAe0OQavfyI6H3FbrE4pLFmEaGTQzo63pDbalYAhgevX78Tcx2llmiIlSN2UWrqCrKev5QIrmKAII5WCIRhKLtcfiIa1b2TO6nbjktX+Ib/4/jh/ZYeUYTXcxwwNPm8yy+a441J5i01yAfG0393TDkyvsDFE71fYX5Sg7yP70Z3p+Afn8MIngvBJpoQV8RhRjG5I6aq1EADktD8nD87ekfsXnL5fR5P8AcNffgM7H6G4dliBVxi/jfmPxJs/PFp6myFozy5FyezWc0LGYgdAoFjV1tuBNXIAcuQHpjebs9mURmbL5YBFLElQdgLP+E54Z2YdTz2/X9Rga7XcRRYVjUkeLIoLb7InmY7b1sq7flYzKbk+CkdeaxYDnXYGjK3/FGh/t+44suDcJmzCuUjygCEDeM2SRq/K6AjEdwOvOzf2i/ldH4KcHPY+IQZWpARI7GRhW41HYH98F0gj1xWcYpcFY+In3Kd+wk1lneCQsoAHnVVoUtAA7j7PdiO/YEopZjEdO5NnkBZ+phhyyrWxv/vim7STVlJ9mBMZUVvuw0jl8RiEdaapIDW65MW0/CldEXUwDqp5khWA0ny3WzC+mxxvk8vKVKJEzvGqqxRyLFULFfvTi2nRRrWiU1arojTfkdf8AZDD+D78W/ZXMIGnfSbYxrv6hLP3vi2pK45K6MpQeARaLMKDcEwNivO3/AAYlJw7NEfiZiDzHit9lFKwyywfpVb49E25AHxxm3x7Gt6+oLuHsrmHnSRYnhTk51K9LVEi1rUQfQ77+/F9F2M8xvMTitwfwZ6Hp4fy994MMubUjl039eleuNJI7r13Hpzw/nOq4MM3bti9OazGVaSCLMyhUe1FRWdYDn/B8yxPLEA8QebNxLmMw5VvwYk0xggNuu+it3AG/Kz77ve13CH+kq6pYeKiACd1at6HXxAP+2BTinDHKEKr2Ra2Dd3Y2rnY+2+mNuntkrIW+Au4h3deIKOZkI57xoL3vcgAn/oMDHa/sWMtEHGYMh1KoUoF5+++QA/W8M7OJmFhUhDJJpAO211uT7rHTARxLg05tnjdi2xJGqx8ht7h+jGbT1W3l/wAFqoH+y+RIR9QIKkWKo7Am/mD89jiDwyS5V+ruPa/NfLEThuVzD5oQqsjU5BQA2FU+YCxYoA/DF9J2SzaOGTLyNpO2pCD61y5CuoxaSpu3yVWqqSKztAgXNSLvuq7fyaJxJ7TSgwQ1tpoeh3Q7HG3E+zOdkfxGhIJUKQNXTkeXP9fXFKqSKwVtVo3sENzHwFff1x0Y3td8AesspBNw3hhzc0EUepWVHLs8ZKAFRQoleZ2u6364tcx3dZwVokgc7flp678mvn+t4uexPEmWJo5XUIjVGXJB0kWR5zuqnYHoNrwZRZyEGvHhG1kmRR6e/wDXbHm63iNTTntj9wUtT1M491vBfo+QKEoZDNI0nhtqAa6Av3Kq898HcA8owI9k8zlMtlhH9KyxYySOxEqUWdyxHtdAQo9wGCvJ5hGQFWVgeoIIO/qMadJtzt9UI2qo2zOXWRGRgGVgVIIsEHYgj0IwIv3eaVCQ5maFV9lVSDSPl4N9fXHsexolHcRaTOEnd3Mf/Hy/OGD9EYx6Pu5lBs51yaoHwIP0odtht7sex7CvSvr/AIX2OUUjs/d47EE5x9t/7ny3rz/FY6P2Ac1+3Zr6nwsvZ/maxnHsMtOKGo7f/RD6NIzs4O3m0Ze/f/gKxo3YiYn++GYPxiy3/Ix7HsDyo9v4ONV7AML1Z3MNfMeHlt/l4GPP3fEkn6bmhfoIOf8Aqcex7HeVHsHcyQvYUf8Am838dcY/NFjA7BJ1zWdP+fI/3QMex7DKEV0OtnM93URN/Sc98PpL4we7XLn2pM03xzMv6Gx7HsdsQDcd2mS9Jj8cxN/zMay92eTJsLKP8/N/zMex7BcbVWcaJ3YZUG7zHyzE3/MxuO7TKdfpB/8AuZ9/5zHsewnlru/3DZhu6/I/4p7PUzzE/b4nLHCTunyJ/wAD9rOfzvjGPY6WlfV/udZg90fD/wDy8fzW/wBOJWW7seHoP7khPxQY9j2F8hd3+7DuOn9rfh9/3Hl/9Wv9WJEXYfJJ7OUyw3v8Un/D+bHsewj8NHu/3O3Eg9k8pVfRcvXp4Udf7uJmS4RDEgSOKNFFkKqgAWSTsB1JJ+eMY9hoxUXaAf/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0244" name="Picture 4" descr="http://upload.wikimedia.org/wikipedia/commons/4/4c/Arabic_herbal_medicine_guidebook.jpeg"/>
          <p:cNvPicPr>
            <a:picLocks noChangeAspect="1" noChangeArrowheads="1"/>
          </p:cNvPicPr>
          <p:nvPr/>
        </p:nvPicPr>
        <p:blipFill>
          <a:blip r:embed="rId2"/>
          <a:srcRect/>
          <a:stretch>
            <a:fillRect/>
          </a:stretch>
        </p:blipFill>
        <p:spPr bwMode="auto">
          <a:xfrm>
            <a:off x="5376896" y="3071810"/>
            <a:ext cx="2767004" cy="2250674"/>
          </a:xfrm>
          <a:prstGeom prst="rect">
            <a:avLst/>
          </a:prstGeom>
          <a:ln>
            <a:noFill/>
          </a:ln>
          <a:effectLst>
            <a:outerShdw blurRad="292100" dist="139700" dir="2700000" algn="tl" rotWithShape="0">
              <a:srgbClr val="333333">
                <a:alpha val="65000"/>
              </a:srgbClr>
            </a:outerShdw>
          </a:effectLst>
        </p:spPr>
      </p:pic>
      <p:sp>
        <p:nvSpPr>
          <p:cNvPr id="10246" name="AutoShape 6" descr="data:image/jpeg;base64,/9j/4AAQSkZJRgABAQAAAQABAAD/2wCEAAkGBhQSERQUEhQWFRQWGRwYGRcYFyAdGBkYGRYYHBkcHRweHCYeHhojHxwZHy8gJCcpLCwsFx4xNTAqNSYrLCkBCQoKDgwOGg8PGiwlHyUsKikqKiwsLCwsKSwsLiwsLCwsLCwsLCwsLCwpKSwsKSkpLCwsLCwsLCwsLCwsLCwsLP/AABEIAM0AyAMBIgACEQEDEQH/xAAcAAACAgMBAQAAAAAAAAAAAAAABgUHAgMEAQj/xABQEAACAQMCAwQGBQULCwMFAAABAgMABBEFIQYSMQcTQVEUImFxgZEyQqGxwSNy0dLwFSRSU1SCg5KywuEWMzRDRGJjc5Ois4Sj8RclVZSk/8QAGwEAAgMBAQEAAAAAAAAAAAAAAAMBAgQFBgf/xAAuEQACAgIBAwIFBAEFAAAAAAAAAQIDBBESITFBBRMiMlFhoRRxgZFCBhUWI1L/2gAMAwEAAhEDEQA/ALxooooAKKKKACiiigAooooAKKKKACiiigAooooAKKKKAOa/uRHG7noisx/mqT+FVnwTwAbuziurq9vWknXvSFuGRF5jkAAE/t4U/cWjNjdjzgl/8TVo4FTGm2Q6fveL/wAa0ARf/wBLrUj15Lt/zruX8GpN49srPTWiX0W9kEmyuL2VIwxz6vMXb1sDOMdDVxkVXXbfb5sYn/i7mI+7PMv41V9FsZWlKaT+pXn7rEjaBgPJtRuWH/aRj7awtpueeBXgUpLNHE2Lu6L4dsZUtJgY+Nc8cldWlH992IP8qi+8mufVkzlNJnsc30XHoxpWR3tItiPsssl+j6SvjkXcwP8AbrJuzeIfRur9PzbyTH2k03CvTXRPFC1wKsiRTQyyvM0E8kfeSHLsuQ6Fj58rgeW1FbuHVxcagD/KFb4NbQ4+6ipAnRWVcWpX/dLzcjPv9Xw9p9lQF3xmwHqQnP8AvHb5CrKLfYfXROz5UNhNYc5zjG3n+FIknGVyeiqv80/ia0/u7dN1kYe5QPwq6qZrXptvnX9lhlq85qraW+n2zJJ/WNa/SJD1kfb/AHj+mp9n7jF6XLzJFml6x7yq3RZOvO+Pzz+mt/o7Ebs52/hE7/Op9oh+m6/zLC7yjvKr02fmW+38DWyPTs4wxPzo9n7lXgJd5/gfu8o7ykNNK3+l9prCXSsbhs+5jij2vuR+hjvXP8D93lZK1V8LEjrn5/41J6ZK8YOGff25Hwz0qHV9ys8LitqQ4V7UNZzzkjIOPEtUsrUprRinDi9EfxKnNZ3IHjDKPnG1cvDl4iWFqXZVHcRHLEAY7pPEnFd+s/5iXPTu3/sNVIcd2AKaMzjmVrMJhtxzLHG2cefrdfYPKqSlxWy1NTtsUF5ei2bvtE0+P6d7b/CQMf8AtzSH2o9olhd6fJBb3AklLRlVVG35ZFJ3KgdM0lNp8Y+jGn9UVrFsqnIUA+4Vgecvoepr/wBNT2m7EexV5cXEkcsEkSc7RSrJjOM8vhnwrKt8BzWCE+MuSPWZWOrqXU34LAPatd83L+56KR15rtcD4hKwHaheCaDntbdYXmjicrP3jjvG5QRgAdd+nhSg7Dzrklm5TEc4AnhJ+EyGujDKcpJaPI5PoddVMrFJ7S2XXw4c3WoHx79F/q20OPvoo4ZX98agfO5H2W0AoreeTJ8rWBt18h8q2mkniztOSxuPR/R5pnCLISnKFCsSBksfMVK2+iDeiT17S8euuy7AjHT21CtCPOoi57ao2Ug2M/tBeMf3qhT2rRDBaynCAjmYuvqjO52G+BvjxrXFTiviTN+NnQjHUmN4hycdd/2+FVq/HF1JIwiiiVUkI3Y5PKcb+G/sFW/DZhnHJ6ykBlYDYqRkHNUdLb9ze3kePoXEgA9hYkfZismXc4Q3E7GG45ORGvfRpjZpnFM4u4YbmONVuObkMbFsMPBubrn8RT2iDzqp9UvykdlcKoaS3uVGCccwYbAtjbPKBmmw8V3zZxZ26fnTM39lRTMa12Q2zNkt490qpb6DUQOYZwa3JdRKpDzQqfJpVB+ROaryPjO7ivLeK6SARznCmINkHOOrHc5wDt40oWfDccmszQTjmTnkbqQWBBdTkb+Iq913tx5fQy2WuSXAvq1sRIvMkiuPNWDD5gkVzd3nx9n6arfXuArWCzuJYY3R1iLArK2MjB3GdxjOxqzbSyIiiOfVKKAc5JHKMHPjnzpOLlxvTaJjOUXqbO55bWCMSTPHGMfSkcKPb1NKer9rVssyQWES3sj5zyOERcb/AEmXB8Tttt7aj+LbCEaxad6Fk7y1dQrgFVdH5g2DsMgn5VD8WWapqOnSqVUEtCSCoA2yp8t+Y7+yk22uLaRk48lycvIyz9oepcrMmnRYUEkG6DNgDJwAo360+6Fqy3NtDOmyyxq4HlzDOPeOnwpT01gwwMEjB2ZSDuM9DXV2WTf/AG8R+EE08PwSZ+X7CKy4mRO7fNaK31xh8rGXWBm3mHnG4/7Gqo+NwTpWiynGwiUny57YD+7Vw3igxuPNSPmppNseFI9Q0WyhkZ0AhgdXTHMrKgwRkEeJFbZLaaKU2e3Yp/R7Kq77wNa5Zh4/bVmR9iFqPpXF23s7xR9yUp9q3ZzaWFks0IlMneonM8hb1SGzt08K5v6J+Wew/wCSw6KMPyLiHevZLoRDmY4HnisEfrjp+2K136cwi5tx3sYPljnAIrFXFOaiz0eXe68d2x8LZsOuRFSQ5OPJGx191aJp5JlCQRSyMzoBiNsZ5wR6xGBuPGvppIgOm3urMrXWjixi9o8Jd67kW1utpaYvcKNma/zsfSenl+94NqKx4NXLXz7+veS/JAkf9w0VqOEMpqpO0WHGrA+D2e/vSc/gatw1VHartqNly/SaGcHbqAyEfbmtGM9Wx/cTet1y/YU/REwSwHU4GPCojUIl5XVfrKR9hxXbdSMuQcj9vvrhjbmJx0+6vVT000eer2mmMHA3BdtcWsEjGclh6w75lXKsQwAXGAMdKTLaPubu6h39SVgMnJIViBknfOMU28A8XwWkdxBcyiMJMXj5gcssg9YAAE7EA/zqUNS1WKXVJ5YmJikdmVmHLkEA9D03B6189nXbzshLqvB7302+Fd9U+31JvWUP7nTkfVeJvcQxGftqbt+0mzxuZC2N8Rk9dyM/ZUHfa5b+gXMXeLzui8oznJDqce+rZ7G4EGkWxAGW5yxxuT3jdfPwrXhzlXDQ71m1SynKDKi4s4lhmNrLEJQ8Uwb14yoxsTv06gUyT6fjiGFjjE0BYfBHX+7Vhdq0KvpF2CfooHH5yupH6KrO54he5u7W5srea5FvEyOQvKhd1zgO3kSRv5bdavkP3K5b8nMrn0/lDzxLahbK5/5Ev/jalix4m1SPSop09D7qKBSqskneFEXlBJ5uUtgZrfq97q0tvJGNPjAkRkPLcBnAKkE4yAetLuta3dQ6P6HNZTxMqLH3uMxlVYE5I6EjbqRXO9PrdMWm13GWSUnto2a7aDUtXg9JB7uWyilRQeXYxc5APU+sXqYTs2sgAO4z/Pc7+H1qxgiU3GgTr6yvaG3JXcB0iJwSPH1jt7KfDaleqNjrnpmuxCCkjhZUpqXwsRk7MLEn/MEH2SOPlvXZpHDsel6pYLAZBHdCZHVpCy83IGQ46ffTewHTlbfz/TURxROBNps3UpeRoc+UqPHnf2kfKplXpbKY1k+epMfZARGcnoDv8Kh+zyLl0uyGc/kIzn3rn8altUkKwykZyEYjAychTjA8T7KUOzzi20TTLNZbqBHWFVZXmQMCMjBBbIO1JOmPdV127gfuQ+evexY9/N+jNM03H+nr9K9th/TIfuJpa404g0i/tmgmvoACcqyvkq4yA2BscZOx23oJRUw/J+q2MgAHf2Vp1bUUEWxHMrKw36kMCPhT/AOGIkVS0UhUAFsSszEDqcDGT122rtg1Xh9SGitQ58OWzlbf4rWGOJxly2elu9fdtHs8PGt7LTgfIBHjv896zNJi9pUZ/wA3Zai/kRaMAfiSK57zju9dSLbSbrnOytPyxoD4E7k4Hltmtx5kl+AW5raR/wCHc3Lf/wBMg/CitvAmjy2tjFFcMGmHMzkdOZ3Zzv47t18aKAGGq37TuHpLqe3MUN2zRK+JLcxKPXIBVmkYEEcuehBDVZFcmpX8cETyysFjjUszHwUdTtv8qAKTk4Dk357LUmPiTfQDc+xUIrV/kMR0sbr295qMaj/siptvO3a0GTDBczKMDmCBV3zjHMc/Vbw8DWybX2m0yW+hHdsYXlVThuUjOM7YPTPxp0bJS7yY2qqt75ITTwLGc50wZ8WbUmP3RV4nCMI6ada/z7u4f7gBWzUrvVIbcXT3kTIvdsyJCoyjsvU8vTDU+zWcaMwG++2PmKiKjPsbMaFFm+jEBuF0/wDxtiPaZrj7s10jhkqpPomnqoBJ/fN0igDJJ+lgAU4+ijpmljtDc9xFAmzXMqxZH8Hq34VM4Ritj7cWpR2tilwtwqLuR7mVQkBY8kKF+Rgu31iW5PfuTmrS0u3AAA2VdlUbKo9ijauSxtlRURRhVAUDyAGBWnVuIkszEXVmEkix5X6pPic+FeVsunkWaXbwjUqYU168jSg3rsjjBBGMg7H2+/zpfh4jQXiWZVu8eIyhtuXAJBB8c7GmFMqvWmwi49WYZtPoUd2kcJfufcJPFzehtKGMSOU5JMesAR9HmUHDDpuPAV23txH0Sw1IY/hX7Kd9xketVjcaaOt1YzxHclGZfMOgLKR8Rj4mqv0rVmbS2nLetGhT3lAFTPtxy+/FdnFn7kevgXVj1zm1PtrZxSzTnPd2l0u/jfufwFaZbC9coDHc+qwcD00MAVJKsCVOGHga6ooLh0QtcSgnHNhVAUEkE9MnGPsph4fvDJEnOeZ15kc+bo7KT7M4BrRXKNj0mOoxce2fFb/A1dk89yROLySfnUgLHLMsi8hAPMCACWzsT0Ax7ab7jhGxkYs9rbuzHJYxKSSepJxuTVAdoUHNdW65KqytuNujZPx6U4cN2sdlPpjxZVpZpreT1mPOuZFXIJx6pVdwBS7JKEuJiyKVXY4rwWhHwZYjpaW4/oU/RXTHw5bL0t4R7ok/VqQWsqsZjlh06NPoRov5qgfcK3hazooAx5aOSsqKAPAKK9ooAKUe1WXl0i9P/Cx/WZR+NN1QnF2jC7s57csF71CoPk3VftAoA+eLiEFZB5EY+Hfn7hVl9n4jl0buZnCJ3c0MjEgBBzOCcnbbOd6rVdFuwZ054uWO6jtWfB3kkMiAj/dHMSfHcU03+kNa6Hdwu6SPzF2KfRGZUyPft9tVpi1vZtclPevoKeqxyIXtzevLYRTx2/MG/JmN1aQHK8w25Ttv0q2LOWNokaJ+8Qgcrg9QNgffsftpt07hu0SDukt4RE+GZOQcrEgbkYwTjxqvOA7RUS4iGyx3cyAeCgPhR7v006p6ei2FZwk0jrHGdguee7iBGdsknbr0BqF430Iw3drqXetJaEoCM7Rc6YR/LkbOemQfeK4uFdCjfSbwMi5LXHrkbjkA5cN12K/tmnzh+aK50y2ilXmjkto1cHpjkAPxBGc+BHspTn73KH8Eyssm0/5Iu5mJifBweVgCPMqcH7qjuDL30myhL+syeq3NuedDjJz49N647OZ7GUWdycof9GuD9GVPBGJ2DgbY/wACeCTTLqxneW0USxSHmeEnfPmPI+351wPYde6pdH3TOk7eepx/Zosy2RSwblHMAVDYHMAeoB64NQnC9876hqgLFo1kiCjOVVu7IYDy6DIHlUBHxleSju7WxkjkbbvJto0z9bpvj9s9Kb+D+HBawcnNzuzF5ZD1eRvpH3eFMjFwg1J9WYrNSltdjs4gujFaXEgxlIZGHMMjIQ4yKptLDu9HRSd7mRPDpzsNvktWH2j6vzQtYQHvLicDmVd+6hyC7ufAYGBnrn58s3BYu4Y7dJDEY2Qo4XOOQYGVzj2/Cuph1tQbCC5KUvoiNSLZwPIjPuN6cf8Atiuaxj5Ly8THq94rgf8ANjDH4ZqE0ttRMk3KI3SG4W3d5F5R3kjzRKPV3x+WYkDoCvxbBw5dW8zy3axKzpGgWNiwIiULzknxPlVsepws2GDZ/wB6FziTSHv7yCzgRe+Kl+9ZiAibk5A8Ns536jFMFx2b3GlyJfxMLxLZA7xyMwkDDPetHj1cYJYBs+OQTvUe/EXoOrmURGRvRVXAYDHM4JJyfIfaKepO0pZU5Y7OV+cYxI8aKcjBBPMxI38qdZKPJ7YvKqssslNJ62O+kailxDHNGcpIiup9jAEfGuykrsguebSoFP0oi8R3zjkkYY+WKdaDnBRRRQAUUUUAFFFFAHhqt+N9IF3rFjbzljbGGd+7DFQZF2zlSDkArjyx7asgmkzikhdV0p/M3Mefa8KkD48poAT9TWws/SNKisbm5yyTSYlA9ZgCnrlgwxgfsaWZbLuo9XQW/oqNZxyCHve8we+UBubfc75GfGp3XTLb65dSyW1zJHNGojMMRfm5VTpjbbBznpjpUVq2omVdZkMMkRW0gjKSqA45phuQOm29LTlz1roNaiob31GNmmjgguBdXRKtbkq8x5CryRBwUAAxhiMV0aDKsV7qqtgBLoyEt0AeNWJ93qk5rkv0mezWNpNPiUpE2WuiHHKyODjkA6L0rlgmiutR1cwzo0MkcZVlYcpYxsvxIORTKtp/EVxnxl8RX+svGtxKlndTy2jAyuI+YY5n/KKFOA2FOx6Hxqy+CNat517myMoitlVQJQOYhuYltj4kH50o8CX0EVoA8saSczcwZgrfS9p6Y/Gu3QuMIINQuWjV5w8MaJHbpzGR0OSc+AHTO/WnqCiuX1H12e3LkPfGVxBHZMtxB6QZGVIYfrNM2QgUjdT1ORvgVU3C/El/hxHF38cZwUdvWj64HMSH2xjcHpU5r1/q9xPDNPZSJBbyd6sUa4Ybb7k8zNj2fAVtexgvvy9tKUlHWRPVkBPhIvj8fnWW6KsWtIFc1Pl2Ol+0URj8pa3KuB9HlBGfzvL4Vyx9q0s0yW8SiyaQhTNIDIVLEBSEwAOo9Y561r0LULqa69A76NJlZ+acx5/JpGrDCZC8xJP7DeZ4p7PI4ba4v5rmS5uYo1KllWNcqycpwu5IGwyayU4sYvbj+Rl2RyXRskLHQfRe8iDFmZsyyN/nJmB6sdzjyXpShx7dML21Rudoghd0WQx8wLkE8y5IAAG+DgA03a3xZp7zB472Ec25HMdifaFpb4w4ksfSbWYSpcRdzNbziI/lAJQwDKGA3HMSD7K6ktcdIffdX7CjD+R2stMEFu9rFY25ic8zqbl25myPWLGItn1RvnbFLms3DRSovIYuSVInQXEksZSaF3QgSY5WBTG3XPjW6x4k0V1Bl1G6c4x+VlmQ9P4MaqvyqM1/iXSSiW9k5UvcRyySsJCoEStvzPlyceqABj1jWOqNqluTRjqsjGcWiH1W0luNVKQRmVjApChgCVUb45iASPLamG14K1BwAtsY9wcyTIo/qoWNL7cUQ2up2l3CxnRUKSrGrA4PMCBzAZ2YH+bT/P23w4Bisr2Q/wDLCj55NXsqjKXJmyefbW5Qrfw7JbseidbOZX5SVu51yv0SQ45iM74znFPdVT2b8cRW9lyXCTpKZZXKi2mbaSQsN1Qgnemh+0y1A+jdH2Czn/FBVzlvqN9FRuiaytzEJESVFJwBLG0be/lbfHtqRFBB7RRRQAUUUUAa5WwM9fdVAa/qTXhxcy6mypIXjUW8EZRtwNw4OQCRV93k3KjNjOBnHnVYz6BzsxIUBiTjy393SrxjyN+Fj13N83pCc9/leVn1iRf4JvIkBHtwCa020NqgdU0+4YPjnEl+QrAdOYRgc2+++d6cn0ONNiy/LNYyWSAeqM/Cmez9zrR9Nxn5bE4W0B+jpdmn5887n7DW1oiB6lnpa/8ApnY/N3+8VITEK5AGwO1QuoasxfuIMd4fpN4Rr5/neyquCXcZf6fiUQ5y3/ZAajpD3F2I/wAgp6v3MIRIx7QAMt7KvDgXS4LSACCMIejOd5Hx4u3l7BsPKq70XSUgA5dydyzdWPiTTpa8SwxLGrtjnblXyZiCcfZSzzc3Fv4Ryccxyep6edKfEnZ5FO/fQsbe5H+tjxhvLnXow9vX31OaNqSvvjbOMeNMHoQPQ7UFdnzSj3cOqlwkbXIdo9to2ZIwHbwIGCrfOn6XSnuMG9lNwM57oHkgU+yNTlvexNLDSsdVy/8AK7sb9ATHH0+Q+VWTpVjnlJO3XHj7KghG7UtN04wxx3UERDqAihBzqANyCuGAHmKR9c0i50pVe1eF7BnJDPbJK8AY5UOzLzFM59bO1T3GUQGp2XTa2m/tgfjTLw9cbNG2GXG4O4IOxHkf8aklP6iRBNeuAfSLdQdwUsodx4YyDt7a8knu8kenSnb6kUSfdHtUtrOjDTnJAzYSnY/yV2P0T5QMeh+qdjsaxfTwu46/t0p8YxZ38SvFsjvj1IOQ3GCTeXZx4d+R/ZArTmY9bq6P/qZP1qkLi3OT5eVCWY2zvn5ip9tHXWNjJfKiPET/AMouc+fpMv61ZiOX+VXn/wCzJ+mpP0PB2wfvrNLdm6A/Kp9uJWVGL/5RnoOtz2wKrNI+Tk985kOfYTuPdVnaJqPfQq5GCevvBxSDpfCbTHBPJ45Iqw9MsBDGsY3Cjr50ufFLSOD6l+nWo1LqdYr2iiknGCiiigDBhtShqFoyMwA2z0952pxIrmvLfmUgYz4ZFXhLTH0XOqWyu7hdzzeO/srhunOMA7efsAqe1W0bfK9OpFLl67AE4+iMgeeAfvrVvoenosUo7FXinV+7IihHNO+wUb4HgTXLaae9vCeSMzTE5bHVmPiSfAdPjRwnD3uZ29aWYnJA+iM45QPACrC0nRgvrSb+zz38fh4VllLkzgZWTK+W328ClpNjqU6EppysM/SacIcj+cOlR2rcLasrxST2bGKFu85YWVz7ejE+Hl51d2kSKrersCBt9XbpgeBqaDg9CM1XqYmUzw1xnE8vKCyP9aORSrYHU+W1WJa6gy9D/iKrrtIsjc62i28gilgtwzyFcrzlmKKwHXIYA58DUvwXxX6XzxuOS5jOJY/jjmX2Z+WfaKhSTeieL1vwV/Jc5uQ/idQmB/nJj8Ktvh5C6DG5BI+4/jVN6c3eAFT6x1JflJzfeM/KvoHhq2VI22H0vL/dFSRsReNww1GwLAjMdwny5GxUzoeA49oI+PUVGds2pRqtr3bBruKYOkS7u0bKVk9UAkKRjrUXpfGpDg+g3uPYg6/MVWU1HuWjFy7Is+ELIrRyAMjAqQRkEEYIIPgaTJrI6fIsEmWtnbltpTuYz4QSE/HkfxA5TuK2W/aOg/2HUMjw9HB/v1F8Y9ptpPZ3ME0VxBKYi0azRchaRcFCpBOGDYPh0NWjYt7TLxlKqXJbJaTThkHBOa6otCLH1Y9/HzqZ0LTXMcLyZDciMwI6lkBb3HNT6xgdBT5W/Q32eoS7RFaLhd/rBcffUhbaDy4yoIHhmpxa9xSnY2Y55Vk+7NcUAXoAPcK2AUYr2qGXuFFFFABRRRQBizYqv9Q7W1jkdFsruQISOdVUIcHqCW3HiD45qwJEyMHoaUrzgJWbKSEDyYZ+3NBKFqftMaQkrplyR/vOi59+ajtS4umlACaX3e+QzXCD35wKdE4CwP8APY9yf41sj4BX68rn3AD9NW5MZGyUezKa0u11CCQ90iJEXLiIyrygnqCwXmK+OM1NLr2p5ICWie8u341aa8B2/nIf536BW+Pgy2H+rJ/OYn8artlG02VUmr6oQfy9uvhtBnr+cazTiPUwf9LhG2P9GXIz7zirW/yRtf4lft/TXqcJWoOe4T4gn7zU7ZG0UXHY3KzSy+mnnnbmdu6TmJHTrnA36CvbDRrpLk3ENzN3zKULrCCSpx7MeA8MjFX9Bo0KfRijHuQforsVQOm1U4reyeT1o+cLbs7uYsGM3AxIsmTBn105uU9OvrH2b1KapNrEUeVurrmxlVKImcdfqj5VfmK57uwjkGJEVwDkBhnFWIPm2DXrizjD+hjv5SA88snPJK7Z6AHmx7M0/nUhBEj3TRo7cobchec+Azv/APFQXFhaLUIJfRXljjeQiFNgH2CZ2IAA+417qXCt1quZbo92ApEUUY5kjz4u31mPjj7OlYb8ZWyRtoyXUhmuLwcpL4UL1JOAB7/Co7jDRDc2EgxzNGpljfyKDJw3kVBHyrmj0i+v4o7GS3SJVKie5VsiVExsq9QxwObPiPbU+3YhAV5Bc3McZ6xpIeQjPTDZ2rPTgyg1Ll2Y63NU1x0Jeg2fpSK63V8Ay7A3TZB+sNh5/ZU/acIXDbLc6gR7Lh/H4e/erP0PQIbSGOGFAqxryjbc+ZJ6kk7k+2pGusczZy6VblIkVmZ2VQCznLEgdSfE+2uyvBXtBAUUUUAFFFFABRRRQAVoubpYwWdlVR1LEAD4nat9V72q8KelQ5aedV2HdKQYiQchmUjqN/Hy8qlLZeEHOSihvPEtqOtxB/1U/Wr1eI7Y9LiE/wBKn61fPy9mMI6tIfl+iuqPsyt+pDH3t+gVf25HR/2u7zovk69b/wAfD/1V/TWDcS2o/wBpg/6qfrVSUXZxb/xXzY10J2f24/1KfHJ/Gp9qRZelz8yRc3+Ulrv++INv+Kn61aW4wsh1u7cf0yfrVUsXAlt/EpnO4K+FQutC0tZGiW1WWUKG5RGuACM5LHb7Kh1tdyluB7S3KaLxPG1iP9stv+sn6a5ZO0nTR1vrf4Sg/dVN6VrySxq0Onc225EcSpnxAZlyQKnuHuITJcm3e1Nu/IzjmRMEJjmxhB8/ZQofczrGT/yLAbtS0wf7bD/WJ/CtZ7VtN8LnP5sUp+6OoGe8cAkyYUDJ2AwAMnoPZS7ZdosbsC6XAiP+txlQPW3IDZAwjEnwAJ8Kl1a7sZPDVfzyQ63HaLYSY/I3E3iMWch6e1lFZjtMgUYFpfAey1I/vVzajZkNjcgYPXrtVT8XFpb6eHvJBGgjwgbCnK5bIG2aiUFFbZW2iFUOe9ltt2qRfUsr5v6AD73rW3aqfDTr4/zE/XNLvZZIHsTGzZeCVkOf4DAOh+0j4VKa1xJa2ciJPIVZxzBVRmOM4+qPE9PdVlWmt7CFNMo8m2da9rLeOmX3wRT+NbY+1Mk76bqAyf4pT9nP9lQ0fafZxuiGC7YOyoGMPIMs2B9JgfGrM/c6M4yo26UuSSESVafTZutZudVbBXIBwwwwyM4I8CPEVurwCvaqJCiiigAooooAKKKKACo/WouaFxy823QdTUhWJFSnpkxfFplb+i4/1bZPmK97l/BDUr2hanPEbSOCQQ9/MY2k5FdlHdsw5Qw5ckjG9cceizuB3l/dt+aY4h/7cYP21S7PhT852oZ05raj+Tmkik8Vx8K1EP4428/xrqueC43BEk124zn1rqU/ZnFJfG2mHSGjuLIerKDC6yMZF5zhkfDHrgMPh7aXT6nVbPgt7L/rHFbaG21jLEDO7Hb2E/8AzS5xbpSpqUiADAtYSdtyO8dWP214dLvW3e+mH/KVIwMeQUbYpUv7a8j1Bo4pmnkMH052yQjsGIyTvhtx7+lbL98dvsc7OtlkrjFDr2WxI2nJgglHkRtt1IckfYQaOIrlF1Gx5XUv+WRlB35XjByQN8ZFJOndmd0+eefkVjzMI+Ygk+z1VzUgODo7C+sSjvI8k3KQ2Po8hy22+2aTHKhLUF3IjXOOnL7D9Nac8TrtlkddyAAShA3Ow38aqvRtdFsndTxSFoeUScoDKqg3SNkg8uCtwMHoSMU99qNox02YqfolGOPFQwG/z+yoPhnU7y2tBDb2tnEpA5mk5neUn6zAZBz4DoKbbJb6hn3LkuTGjgPiGK4srdFkDzRRKsi5PMvLlVz8AKUu0PSFW6zbzSG7uAg9HEeQRkoG7zOEGMnoeh3Art4Oac6s5uO5DNbE4hTkTCyKBlQBvnx91HGN29tqsU0cfeM9sVA5uUZDnJJ9gxsKG04dQ2raUl1NnZLyRvcJJcA3Mmxh5CCO6dwWDkBXzzZwPD3UxcQ2IOqWHQZhuAPeoQ/j9lLGkatJcXli8qKsiXU8J5MkY7kHxOf09aceIxjUtNPsufD/AISft8KZDXgTY9UtET2jKEjsuYDAvYctnoAWzVoQ67bs4RJ4mds4VZFLHHXABzVQdtSZsFO/qzL7jlHFS8/D1vBdaRNbwRxO04VgiheZXtmJJx15cZ+JrPkTUbFF+TJR1hstcV7WK1lUDQooooAKKKKACiiigAoNFeGgBJ7Tl9WwPlfQ/wDcHX8amY7c+YFIPblxW1ubSJEBYOLhXJOA0LYAK+IOT40kDtqvgoULBkdWMZJPw5gPsrn5ePK1podXZxWi9J4th6w60ndqdl3ml3GNzGFkB/Ndd/kTVYXHaxqTnaZE3+pCn4g1pOo3t9mOa9lKHGVI9U58CqlQRWWvAnGxTbS0Mdm1ouPRJBPbQy9O8jV/iygt9tIHGOkSPrdtFDKYTPCE51GSFBk5vuxn2ipDQ9Hv2hSOPUe7SIcihbZc4XpuWyTUzH2S3Es0dzJqsxmRcK4iUMoOcget03PzrvztUo6ENs5U7I4jvNc3ch8cy43+Rrg4j4Bg0+E3toZhNblX3fmDJzASA5H8EmnIdmE5GH1a+PuZV/DP21hN2OxOpWW+v5FIwQ0+xHkRjBFU3FLohS5722ecX2wm0y6ZN1a2Z1OM5XlDqflvUFw1wHFd2UFzNfXHdvGrFUZIkXAwVyB0Ugjc0xxdkdoF5DNeMnLy8hun5QMYxgYGPZ0rU3YtphTk7uUA77Tv8sZx9lRJqXcZY+b2xS4X0SwGtstkTLHDbli5lLgTGQKcNsCApAxuK6e1i1ZHspk5FUPLE8jrzIiyCMAvy7gZzv5012fY3pcYx6Pz+15HJ+xhXYvZVpg/2OP4lj97VG1rTJU2lpFZ8N2kUOo2aC5SeRpZZZCuAifvflHQ4HT7KaONtWhj1DTJDNFhWnVvyi+qGiUZODsM+JppTsx0wHPoUHxTP2E4rsh4GsF+jZWw/oE/VqylrsVk9rRS/azxnbXFqkMEqSMZOZuXoAqtg56HJbw8qnJ+0KylvtMxOojg55ZXOQqnuORVyRuc52Hsq1o+GrVfo20A90KD+7WTcP2xGDbwkD/hJ+rVLF7klJ+CsFwjxR1WF6k0aSRsHR1DKw6FSMg10VqggVFCooVQMAAYAHkANgK21JIUUUUAFFFFABRRRQ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10248" name="AutoShape 8" descr="data:image/jpeg;base64,/9j/4AAQSkZJRgABAQAAAQABAAD/2wCEAAkGBhQSERQUEhQWFRQWGRwYGRcYFyAdGBkYGRYYHBkcHRweHCYeHhojHxwZHy8gJCcpLCwsFx4xNTAqNSYrLCkBCQoKDgwOGg8PGiwlHyUsKikqKiwsLCwsKSwsLiwsLCwsLCwsLCwsLCwpKSwsKSkpLCwsLCwsLCwsLCwsLCwsLP/AABEIAM0AyAMBIgACEQEDEQH/xAAcAAACAgMBAQAAAAAAAAAAAAAABgUHAgMEAQj/xABQEAACAQMCAwQGBQULCwMFAAABAgMABBEFIQYSMQcTQVEUImFxgZEyQqGxwSNy0dLwFSRSU1SCg5KywuEWMzRDRGJjc5Ois4Sj8RclVZSk/8QAGwEAAgMBAQEAAAAAAAAAAAAAAAMBAgQFBgf/xAAuEQACAgIBAwIFBAEFAAAAAAAAAQIDBBESITFBBRMiMlFhoRRxgZFCBhUWI1L/2gAMAwEAAhEDEQA/ALxooooAKKKKACiiigAooooAKKKKACiiigAooooAKKKKAOa/uRHG7noisx/mqT+FVnwTwAbuziurq9vWknXvSFuGRF5jkAAE/t4U/cWjNjdjzgl/8TVo4FTGm2Q6fveL/wAa0ARf/wBLrUj15Lt/zruX8GpN49srPTWiX0W9kEmyuL2VIwxz6vMXb1sDOMdDVxkVXXbfb5sYn/i7mI+7PMv41V9FsZWlKaT+pXn7rEjaBgPJtRuWH/aRj7awtpueeBXgUpLNHE2Lu6L4dsZUtJgY+Nc8cldWlH992IP8qi+8mufVkzlNJnsc30XHoxpWR3tItiPsssl+j6SvjkXcwP8AbrJuzeIfRur9PzbyTH2k03CvTXRPFC1wKsiRTQyyvM0E8kfeSHLsuQ6Fj58rgeW1FbuHVxcagD/KFb4NbQ4+6ipAnRWVcWpX/dLzcjPv9Xw9p9lQF3xmwHqQnP8AvHb5CrKLfYfXROz5UNhNYc5zjG3n+FIknGVyeiqv80/ia0/u7dN1kYe5QPwq6qZrXptvnX9lhlq85qraW+n2zJJ/WNa/SJD1kfb/AHj+mp9n7jF6XLzJFml6x7yq3RZOvO+Pzz+mt/o7Ebs52/hE7/Op9oh+m6/zLC7yjvKr02fmW+38DWyPTs4wxPzo9n7lXgJd5/gfu8o7ykNNK3+l9prCXSsbhs+5jij2vuR+hjvXP8D93lZK1V8LEjrn5/41J6ZK8YOGff25Hwz0qHV9ys8LitqQ4V7UNZzzkjIOPEtUsrUprRinDi9EfxKnNZ3IHjDKPnG1cvDl4iWFqXZVHcRHLEAY7pPEnFd+s/5iXPTu3/sNVIcd2AKaMzjmVrMJhtxzLHG2cefrdfYPKqSlxWy1NTtsUF5ei2bvtE0+P6d7b/CQMf8AtzSH2o9olhd6fJBb3AklLRlVVG35ZFJ3KgdM0lNp8Y+jGn9UVrFsqnIUA+4Vgecvoepr/wBNT2m7EexV5cXEkcsEkSc7RSrJjOM8vhnwrKt8BzWCE+MuSPWZWOrqXU34LAPatd83L+56KR15rtcD4hKwHaheCaDntbdYXmjicrP3jjvG5QRgAdd+nhSg7Dzrklm5TEc4AnhJ+EyGujDKcpJaPI5PoddVMrFJ7S2XXw4c3WoHx79F/q20OPvoo4ZX98agfO5H2W0AoreeTJ8rWBt18h8q2mkniztOSxuPR/R5pnCLISnKFCsSBksfMVK2+iDeiT17S8euuy7AjHT21CtCPOoi57ao2Ug2M/tBeMf3qhT2rRDBaynCAjmYuvqjO52G+BvjxrXFTiviTN+NnQjHUmN4hycdd/2+FVq/HF1JIwiiiVUkI3Y5PKcb+G/sFW/DZhnHJ6ykBlYDYqRkHNUdLb9ze3kePoXEgA9hYkfZismXc4Q3E7GG45ORGvfRpjZpnFM4u4YbmONVuObkMbFsMPBubrn8RT2iDzqp9UvykdlcKoaS3uVGCccwYbAtjbPKBmmw8V3zZxZ26fnTM39lRTMa12Q2zNkt490qpb6DUQOYZwa3JdRKpDzQqfJpVB+ROaryPjO7ivLeK6SARznCmINkHOOrHc5wDt40oWfDccmszQTjmTnkbqQWBBdTkb+Iq913tx5fQy2WuSXAvq1sRIvMkiuPNWDD5gkVzd3nx9n6arfXuArWCzuJYY3R1iLArK2MjB3GdxjOxqzbSyIiiOfVKKAc5JHKMHPjnzpOLlxvTaJjOUXqbO55bWCMSTPHGMfSkcKPb1NKer9rVssyQWES3sj5zyOERcb/AEmXB8Tttt7aj+LbCEaxad6Fk7y1dQrgFVdH5g2DsMgn5VD8WWapqOnSqVUEtCSCoA2yp8t+Y7+yk22uLaRk48lycvIyz9oepcrMmnRYUEkG6DNgDJwAo360+6Fqy3NtDOmyyxq4HlzDOPeOnwpT01gwwMEjB2ZSDuM9DXV2WTf/AG8R+EE08PwSZ+X7CKy4mRO7fNaK31xh8rGXWBm3mHnG4/7Gqo+NwTpWiynGwiUny57YD+7Vw3igxuPNSPmppNseFI9Q0WyhkZ0AhgdXTHMrKgwRkEeJFbZLaaKU2e3Yp/R7Kq77wNa5Zh4/bVmR9iFqPpXF23s7xR9yUp9q3ZzaWFks0IlMneonM8hb1SGzt08K5v6J+Wew/wCSw6KMPyLiHevZLoRDmY4HnisEfrjp+2K136cwi5tx3sYPljnAIrFXFOaiz0eXe68d2x8LZsOuRFSQ5OPJGx191aJp5JlCQRSyMzoBiNsZ5wR6xGBuPGvppIgOm3urMrXWjixi9o8Jd67kW1utpaYvcKNma/zsfSenl+94NqKx4NXLXz7+veS/JAkf9w0VqOEMpqpO0WHGrA+D2e/vSc/gatw1VHartqNly/SaGcHbqAyEfbmtGM9Wx/cTet1y/YU/REwSwHU4GPCojUIl5XVfrKR9hxXbdSMuQcj9vvrhjbmJx0+6vVT000eer2mmMHA3BdtcWsEjGclh6w75lXKsQwAXGAMdKTLaPubu6h39SVgMnJIViBknfOMU28A8XwWkdxBcyiMJMXj5gcssg9YAAE7EA/zqUNS1WKXVJ5YmJikdmVmHLkEA9D03B6189nXbzshLqvB7302+Fd9U+31JvWUP7nTkfVeJvcQxGftqbt+0mzxuZC2N8Rk9dyM/ZUHfa5b+gXMXeLzui8oznJDqce+rZ7G4EGkWxAGW5yxxuT3jdfPwrXhzlXDQ71m1SynKDKi4s4lhmNrLEJQ8Uwb14yoxsTv06gUyT6fjiGFjjE0BYfBHX+7Vhdq0KvpF2CfooHH5yupH6KrO54he5u7W5srea5FvEyOQvKhd1zgO3kSRv5bdavkP3K5b8nMrn0/lDzxLahbK5/5Ev/jalix4m1SPSop09D7qKBSqskneFEXlBJ5uUtgZrfq97q0tvJGNPjAkRkPLcBnAKkE4yAetLuta3dQ6P6HNZTxMqLH3uMxlVYE5I6EjbqRXO9PrdMWm13GWSUnto2a7aDUtXg9JB7uWyilRQeXYxc5APU+sXqYTs2sgAO4z/Pc7+H1qxgiU3GgTr6yvaG3JXcB0iJwSPH1jt7KfDaleqNjrnpmuxCCkjhZUpqXwsRk7MLEn/MEH2SOPlvXZpHDsel6pYLAZBHdCZHVpCy83IGQ46ffTewHTlbfz/TURxROBNps3UpeRoc+UqPHnf2kfKplXpbKY1k+epMfZARGcnoDv8Kh+zyLl0uyGc/kIzn3rn8altUkKwykZyEYjAychTjA8T7KUOzzi20TTLNZbqBHWFVZXmQMCMjBBbIO1JOmPdV127gfuQ+evexY9/N+jNM03H+nr9K9th/TIfuJpa404g0i/tmgmvoACcqyvkq4yA2BscZOx23oJRUw/J+q2MgAHf2Vp1bUUEWxHMrKw36kMCPhT/AOGIkVS0UhUAFsSszEDqcDGT122rtg1Xh9SGitQ58OWzlbf4rWGOJxly2elu9fdtHs8PGt7LTgfIBHjv896zNJi9pUZ/wA3Zai/kRaMAfiSK57zju9dSLbSbrnOytPyxoD4E7k4Hltmtx5kl+AW5raR/wCHc3Lf/wBMg/CitvAmjy2tjFFcMGmHMzkdOZ3Zzv47t18aKAGGq37TuHpLqe3MUN2zRK+JLcxKPXIBVmkYEEcuehBDVZFcmpX8cETyysFjjUszHwUdTtv8qAKTk4Dk357LUmPiTfQDc+xUIrV/kMR0sbr295qMaj/siptvO3a0GTDBczKMDmCBV3zjHMc/Vbw8DWybX2m0yW+hHdsYXlVThuUjOM7YPTPxp0bJS7yY2qqt75ITTwLGc50wZ8WbUmP3RV4nCMI6ada/z7u4f7gBWzUrvVIbcXT3kTIvdsyJCoyjsvU8vTDU+zWcaMwG++2PmKiKjPsbMaFFm+jEBuF0/wDxtiPaZrj7s10jhkqpPomnqoBJ/fN0igDJJ+lgAU4+ijpmljtDc9xFAmzXMqxZH8Hq34VM4Ritj7cWpR2tilwtwqLuR7mVQkBY8kKF+Rgu31iW5PfuTmrS0u3AAA2VdlUbKo9ijauSxtlRURRhVAUDyAGBWnVuIkszEXVmEkix5X6pPic+FeVsunkWaXbwjUqYU168jSg3rsjjBBGMg7H2+/zpfh4jQXiWZVu8eIyhtuXAJBB8c7GmFMqvWmwi49WYZtPoUd2kcJfufcJPFzehtKGMSOU5JMesAR9HmUHDDpuPAV23txH0Sw1IY/hX7Kd9xketVjcaaOt1YzxHclGZfMOgLKR8Rj4mqv0rVmbS2nLetGhT3lAFTPtxy+/FdnFn7kevgXVj1zm1PtrZxSzTnPd2l0u/jfufwFaZbC9coDHc+qwcD00MAVJKsCVOGHga6ooLh0QtcSgnHNhVAUEkE9MnGPsph4fvDJEnOeZ15kc+bo7KT7M4BrRXKNj0mOoxce2fFb/A1dk89yROLySfnUgLHLMsi8hAPMCACWzsT0Ax7ab7jhGxkYs9rbuzHJYxKSSepJxuTVAdoUHNdW65KqytuNujZPx6U4cN2sdlPpjxZVpZpreT1mPOuZFXIJx6pVdwBS7JKEuJiyKVXY4rwWhHwZYjpaW4/oU/RXTHw5bL0t4R7ok/VqQWsqsZjlh06NPoRov5qgfcK3hazooAx5aOSsqKAPAKK9ooAKUe1WXl0i9P/Cx/WZR+NN1QnF2jC7s57csF71CoPk3VftAoA+eLiEFZB5EY+Hfn7hVl9n4jl0buZnCJ3c0MjEgBBzOCcnbbOd6rVdFuwZ054uWO6jtWfB3kkMiAj/dHMSfHcU03+kNa6Hdwu6SPzF2KfRGZUyPft9tVpi1vZtclPevoKeqxyIXtzevLYRTx2/MG/JmN1aQHK8w25Ttv0q2LOWNokaJ+8Qgcrg9QNgffsftpt07hu0SDukt4RE+GZOQcrEgbkYwTjxqvOA7RUS4iGyx3cyAeCgPhR7v006p6ei2FZwk0jrHGdguee7iBGdsknbr0BqF430Iw3drqXetJaEoCM7Rc6YR/LkbOemQfeK4uFdCjfSbwMi5LXHrkbjkA5cN12K/tmnzh+aK50y2ilXmjkto1cHpjkAPxBGc+BHspTn73KH8Eyssm0/5Iu5mJifBweVgCPMqcH7qjuDL30myhL+syeq3NuedDjJz49N647OZ7GUWdycof9GuD9GVPBGJ2DgbY/wACeCTTLqxneW0USxSHmeEnfPmPI+351wPYde6pdH3TOk7eepx/Zosy2RSwblHMAVDYHMAeoB64NQnC9876hqgLFo1kiCjOVVu7IYDy6DIHlUBHxleSju7WxkjkbbvJto0z9bpvj9s9Kb+D+HBawcnNzuzF5ZD1eRvpH3eFMjFwg1J9WYrNSltdjs4gujFaXEgxlIZGHMMjIQ4yKptLDu9HRSd7mRPDpzsNvktWH2j6vzQtYQHvLicDmVd+6hyC7ufAYGBnrn58s3BYu4Y7dJDEY2Qo4XOOQYGVzj2/Cuph1tQbCC5KUvoiNSLZwPIjPuN6cf8Atiuaxj5Ly8THq94rgf8ANjDH4ZqE0ttRMk3KI3SG4W3d5F5R3kjzRKPV3x+WYkDoCvxbBw5dW8zy3axKzpGgWNiwIiULzknxPlVsepws2GDZ/wB6FziTSHv7yCzgRe+Kl+9ZiAibk5A8Ns536jFMFx2b3GlyJfxMLxLZA7xyMwkDDPetHj1cYJYBs+OQTvUe/EXoOrmURGRvRVXAYDHM4JJyfIfaKepO0pZU5Y7OV+cYxI8aKcjBBPMxI38qdZKPJ7YvKqssslNJ62O+kailxDHNGcpIiup9jAEfGuykrsguebSoFP0oi8R3zjkkYY+WKdaDnBRRRQAUUUUAFFFFAHhqt+N9IF3rFjbzljbGGd+7DFQZF2zlSDkArjyx7asgmkzikhdV0p/M3Mefa8KkD48poAT9TWws/SNKisbm5yyTSYlA9ZgCnrlgwxgfsaWZbLuo9XQW/oqNZxyCHve8we+UBubfc75GfGp3XTLb65dSyW1zJHNGojMMRfm5VTpjbbBznpjpUVq2omVdZkMMkRW0gjKSqA45phuQOm29LTlz1roNaiob31GNmmjgguBdXRKtbkq8x5CryRBwUAAxhiMV0aDKsV7qqtgBLoyEt0AeNWJ93qk5rkv0mezWNpNPiUpE2WuiHHKyODjkA6L0rlgmiutR1cwzo0MkcZVlYcpYxsvxIORTKtp/EVxnxl8RX+svGtxKlndTy2jAyuI+YY5n/KKFOA2FOx6Hxqy+CNat517myMoitlVQJQOYhuYltj4kH50o8CX0EVoA8saSczcwZgrfS9p6Y/Gu3QuMIINQuWjV5w8MaJHbpzGR0OSc+AHTO/WnqCiuX1H12e3LkPfGVxBHZMtxB6QZGVIYfrNM2QgUjdT1ORvgVU3C/El/hxHF38cZwUdvWj64HMSH2xjcHpU5r1/q9xPDNPZSJBbyd6sUa4Ybb7k8zNj2fAVtexgvvy9tKUlHWRPVkBPhIvj8fnWW6KsWtIFc1Pl2Ol+0URj8pa3KuB9HlBGfzvL4Vyx9q0s0yW8SiyaQhTNIDIVLEBSEwAOo9Y561r0LULqa69A76NJlZ+acx5/JpGrDCZC8xJP7DeZ4p7PI4ba4v5rmS5uYo1KllWNcqycpwu5IGwyayU4sYvbj+Rl2RyXRskLHQfRe8iDFmZsyyN/nJmB6sdzjyXpShx7dML21Rudoghd0WQx8wLkE8y5IAAG+DgA03a3xZp7zB472Ec25HMdifaFpb4w4ksfSbWYSpcRdzNbziI/lAJQwDKGA3HMSD7K6ktcdIffdX7CjD+R2stMEFu9rFY25ic8zqbl25myPWLGItn1RvnbFLms3DRSovIYuSVInQXEksZSaF3QgSY5WBTG3XPjW6x4k0V1Bl1G6c4x+VlmQ9P4MaqvyqM1/iXSSiW9k5UvcRyySsJCoEStvzPlyceqABj1jWOqNqluTRjqsjGcWiH1W0luNVKQRmVjApChgCVUb45iASPLamG14K1BwAtsY9wcyTIo/qoWNL7cUQ2up2l3CxnRUKSrGrA4PMCBzAZ2YH+bT/P23w4Bisr2Q/wDLCj55NXsqjKXJmyefbW5Qrfw7JbseidbOZX5SVu51yv0SQ45iM74znFPdVT2b8cRW9lyXCTpKZZXKi2mbaSQsN1Qgnemh+0y1A+jdH2Czn/FBVzlvqN9FRuiaytzEJESVFJwBLG0be/lbfHtqRFBB7RRRQAUUUUAa5WwM9fdVAa/qTXhxcy6mypIXjUW8EZRtwNw4OQCRV93k3KjNjOBnHnVYz6BzsxIUBiTjy393SrxjyN+Fj13N83pCc9/leVn1iRf4JvIkBHtwCa020NqgdU0+4YPjnEl+QrAdOYRgc2+++d6cn0ONNiy/LNYyWSAeqM/Cmez9zrR9Nxn5bE4W0B+jpdmn5887n7DW1oiB6lnpa/8ApnY/N3+8VITEK5AGwO1QuoasxfuIMd4fpN4Rr5/neyquCXcZf6fiUQ5y3/ZAajpD3F2I/wAgp6v3MIRIx7QAMt7KvDgXS4LSACCMIejOd5Hx4u3l7BsPKq70XSUgA5dydyzdWPiTTpa8SwxLGrtjnblXyZiCcfZSzzc3Fv4Ryccxyep6edKfEnZ5FO/fQsbe5H+tjxhvLnXow9vX31OaNqSvvjbOMeNMHoQPQ7UFdnzSj3cOqlwkbXIdo9to2ZIwHbwIGCrfOn6XSnuMG9lNwM57oHkgU+yNTlvexNLDSsdVy/8AK7sb9ATHH0+Q+VWTpVjnlJO3XHj7KghG7UtN04wxx3UERDqAihBzqANyCuGAHmKR9c0i50pVe1eF7BnJDPbJK8AY5UOzLzFM59bO1T3GUQGp2XTa2m/tgfjTLw9cbNG2GXG4O4IOxHkf8aklP6iRBNeuAfSLdQdwUsodx4YyDt7a8knu8kenSnb6kUSfdHtUtrOjDTnJAzYSnY/yV2P0T5QMeh+qdjsaxfTwu46/t0p8YxZ38SvFsjvj1IOQ3GCTeXZx4d+R/ZArTmY9bq6P/qZP1qkLi3OT5eVCWY2zvn5ip9tHXWNjJfKiPET/AMouc+fpMv61ZiOX+VXn/wCzJ+mpP0PB2wfvrNLdm6A/Kp9uJWVGL/5RnoOtz2wKrNI+Tk985kOfYTuPdVnaJqPfQq5GCevvBxSDpfCbTHBPJ45Iqw9MsBDGsY3Cjr50ufFLSOD6l+nWo1LqdYr2iiknGCiiigDBhtShqFoyMwA2z0952pxIrmvLfmUgYz4ZFXhLTH0XOqWyu7hdzzeO/srhunOMA7efsAqe1W0bfK9OpFLl67AE4+iMgeeAfvrVvoenosUo7FXinV+7IihHNO+wUb4HgTXLaae9vCeSMzTE5bHVmPiSfAdPjRwnD3uZ29aWYnJA+iM45QPACrC0nRgvrSb+zz38fh4VllLkzgZWTK+W328ClpNjqU6EppysM/SacIcj+cOlR2rcLasrxST2bGKFu85YWVz7ejE+Hl51d2kSKrersCBt9XbpgeBqaDg9CM1XqYmUzw1xnE8vKCyP9aORSrYHU+W1WJa6gy9D/iKrrtIsjc62i28gilgtwzyFcrzlmKKwHXIYA58DUvwXxX6XzxuOS5jOJY/jjmX2Z+WfaKhSTeieL1vwV/Jc5uQ/idQmB/nJj8Ktvh5C6DG5BI+4/jVN6c3eAFT6x1JflJzfeM/KvoHhq2VI22H0vL/dFSRsReNww1GwLAjMdwny5GxUzoeA49oI+PUVGds2pRqtr3bBruKYOkS7u0bKVk9UAkKRjrUXpfGpDg+g3uPYg6/MVWU1HuWjFy7Is+ELIrRyAMjAqQRkEEYIIPgaTJrI6fIsEmWtnbltpTuYz4QSE/HkfxA5TuK2W/aOg/2HUMjw9HB/v1F8Y9ptpPZ3ME0VxBKYi0azRchaRcFCpBOGDYPh0NWjYt7TLxlKqXJbJaTThkHBOa6otCLH1Y9/HzqZ0LTXMcLyZDciMwI6lkBb3HNT6xgdBT5W/Q32eoS7RFaLhd/rBcffUhbaDy4yoIHhmpxa9xSnY2Y55Vk+7NcUAXoAPcK2AUYr2qGXuFFFFABRRRQBizYqv9Q7W1jkdFsruQISOdVUIcHqCW3HiD45qwJEyMHoaUrzgJWbKSEDyYZ+3NBKFqftMaQkrplyR/vOi59+ajtS4umlACaX3e+QzXCD35wKdE4CwP8APY9yf41sj4BX68rn3AD9NW5MZGyUezKa0u11CCQ90iJEXLiIyrygnqCwXmK+OM1NLr2p5ICWie8u341aa8B2/nIf536BW+Pgy2H+rJ/OYn8artlG02VUmr6oQfy9uvhtBnr+cazTiPUwf9LhG2P9GXIz7zirW/yRtf4lft/TXqcJWoOe4T4gn7zU7ZG0UXHY3KzSy+mnnnbmdu6TmJHTrnA36CvbDRrpLk3ENzN3zKULrCCSpx7MeA8MjFX9Bo0KfRijHuQforsVQOm1U4reyeT1o+cLbs7uYsGM3AxIsmTBn105uU9OvrH2b1KapNrEUeVurrmxlVKImcdfqj5VfmK57uwjkGJEVwDkBhnFWIPm2DXrizjD+hjv5SA88snPJK7Z6AHmx7M0/nUhBEj3TRo7cobchec+Azv/APFQXFhaLUIJfRXljjeQiFNgH2CZ2IAA+417qXCt1quZbo92ApEUUY5kjz4u31mPjj7OlYb8ZWyRtoyXUhmuLwcpL4UL1JOAB7/Co7jDRDc2EgxzNGpljfyKDJw3kVBHyrmj0i+v4o7GS3SJVKie5VsiVExsq9QxwObPiPbU+3YhAV5Bc3McZ6xpIeQjPTDZ2rPTgyg1Ll2Y63NU1x0Jeg2fpSK63V8Ay7A3TZB+sNh5/ZU/acIXDbLc6gR7Lh/H4e/erP0PQIbSGOGFAqxryjbc+ZJ6kk7k+2pGusczZy6VblIkVmZ2VQCznLEgdSfE+2uyvBXtBAUUUUAFFFFABRRRQAVoubpYwWdlVR1LEAD4nat9V72q8KelQ5aedV2HdKQYiQchmUjqN/Hy8qlLZeEHOSihvPEtqOtxB/1U/Wr1eI7Y9LiE/wBKn61fPy9mMI6tIfl+iuqPsyt+pDH3t+gVf25HR/2u7zovk69b/wAfD/1V/TWDcS2o/wBpg/6qfrVSUXZxb/xXzY10J2f24/1KfHJ/Gp9qRZelz8yRc3+Ulrv++INv+Kn61aW4wsh1u7cf0yfrVUsXAlt/EpnO4K+FQutC0tZGiW1WWUKG5RGuACM5LHb7Kh1tdyluB7S3KaLxPG1iP9stv+sn6a5ZO0nTR1vrf4Sg/dVN6VrySxq0Onc225EcSpnxAZlyQKnuHuITJcm3e1Nu/IzjmRMEJjmxhB8/ZQofczrGT/yLAbtS0wf7bD/WJ/CtZ7VtN8LnP5sUp+6OoGe8cAkyYUDJ2AwAMnoPZS7ZdosbsC6XAiP+txlQPW3IDZAwjEnwAJ8Kl1a7sZPDVfzyQ63HaLYSY/I3E3iMWch6e1lFZjtMgUYFpfAey1I/vVzajZkNjcgYPXrtVT8XFpb6eHvJBGgjwgbCnK5bIG2aiUFFbZW2iFUOe9ltt2qRfUsr5v6AD73rW3aqfDTr4/zE/XNLvZZIHsTGzZeCVkOf4DAOh+0j4VKa1xJa2ciJPIVZxzBVRmOM4+qPE9PdVlWmt7CFNMo8m2da9rLeOmX3wRT+NbY+1Mk76bqAyf4pT9nP9lQ0fafZxuiGC7YOyoGMPIMs2B9JgfGrM/c6M4yo26UuSSESVafTZutZudVbBXIBwwwwyM4I8CPEVurwCvaqJCiiigAooooAKKKKACo/WouaFxy823QdTUhWJFSnpkxfFplb+i4/1bZPmK97l/BDUr2hanPEbSOCQQ9/MY2k5FdlHdsw5Qw5ckjG9cceizuB3l/dt+aY4h/7cYP21S7PhT852oZ05raj+Tmkik8Vx8K1EP4428/xrqueC43BEk124zn1rqU/ZnFJfG2mHSGjuLIerKDC6yMZF5zhkfDHrgMPh7aXT6nVbPgt7L/rHFbaG21jLEDO7Hb2E/8AzS5xbpSpqUiADAtYSdtyO8dWP214dLvW3e+mH/KVIwMeQUbYpUv7a8j1Bo4pmnkMH052yQjsGIyTvhtx7+lbL98dvsc7OtlkrjFDr2WxI2nJgglHkRtt1IckfYQaOIrlF1Gx5XUv+WRlB35XjByQN8ZFJOndmd0+eefkVjzMI+Ygk+z1VzUgODo7C+sSjvI8k3KQ2Po8hy22+2aTHKhLUF3IjXOOnL7D9Nac8TrtlkddyAAShA3Ow38aqvRtdFsndTxSFoeUScoDKqg3SNkg8uCtwMHoSMU99qNox02YqfolGOPFQwG/z+yoPhnU7y2tBDb2tnEpA5mk5neUn6zAZBz4DoKbbJb6hn3LkuTGjgPiGK4srdFkDzRRKsi5PMvLlVz8AKUu0PSFW6zbzSG7uAg9HEeQRkoG7zOEGMnoeh3Art4Oac6s5uO5DNbE4hTkTCyKBlQBvnx91HGN29tqsU0cfeM9sVA5uUZDnJJ9gxsKG04dQ2raUl1NnZLyRvcJJcA3Mmxh5CCO6dwWDkBXzzZwPD3UxcQ2IOqWHQZhuAPeoQ/j9lLGkatJcXli8qKsiXU8J5MkY7kHxOf09aceIxjUtNPsufD/AISft8KZDXgTY9UtET2jKEjsuYDAvYctnoAWzVoQ67bs4RJ4mds4VZFLHHXABzVQdtSZsFO/qzL7jlHFS8/D1vBdaRNbwRxO04VgiheZXtmJJx15cZ+JrPkTUbFF+TJR1hstcV7WK1lUDQooooAKKKKACiiigAoNFeGgBJ7Tl9WwPlfQ/wDcHX8amY7c+YFIPblxW1ubSJEBYOLhXJOA0LYAK+IOT40kDtqvgoULBkdWMZJPw5gPsrn5ePK1podXZxWi9J4th6w60ndqdl3ml3GNzGFkB/Ndd/kTVYXHaxqTnaZE3+pCn4g1pOo3t9mOa9lKHGVI9U58CqlQRWWvAnGxTbS0Mdm1ouPRJBPbQy9O8jV/iygt9tIHGOkSPrdtFDKYTPCE51GSFBk5vuxn2ipDQ9Hv2hSOPUe7SIcihbZc4XpuWyTUzH2S3Es0dzJqsxmRcK4iUMoOcget03PzrvztUo6ENs5U7I4jvNc3ch8cy43+Rrg4j4Bg0+E3toZhNblX3fmDJzASA5H8EmnIdmE5GH1a+PuZV/DP21hN2OxOpWW+v5FIwQ0+xHkRjBFU3FLohS5722ecX2wm0y6ZN1a2Z1OM5XlDqflvUFw1wHFd2UFzNfXHdvGrFUZIkXAwVyB0Ugjc0xxdkdoF5DNeMnLy8hun5QMYxgYGPZ0rU3YtphTk7uUA77Tv8sZx9lRJqXcZY+b2xS4X0SwGtstkTLHDbli5lLgTGQKcNsCApAxuK6e1i1ZHspk5FUPLE8jrzIiyCMAvy7gZzv5012fY3pcYx6Pz+15HJ+xhXYvZVpg/2OP4lj97VG1rTJU2lpFZ8N2kUOo2aC5SeRpZZZCuAifvflHQ4HT7KaONtWhj1DTJDNFhWnVvyi+qGiUZODsM+JppTsx0wHPoUHxTP2E4rsh4GsF+jZWw/oE/VqylrsVk9rRS/azxnbXFqkMEqSMZOZuXoAqtg56HJbw8qnJ+0KylvtMxOojg55ZXOQqnuORVyRuc52Hsq1o+GrVfo20A90KD+7WTcP2xGDbwkD/hJ+rVLF7klJ+CsFwjxR1WF6k0aSRsHR1DKw6FSMg10VqggVFCooVQMAAYAHkANgK21JIUUUUAFFFFABRRRQB//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10250" name="Picture 10" descr="http://capitulouc.weebly.com/uploads/7/3/4/0/7340106/4063840.jpg"/>
          <p:cNvPicPr>
            <a:picLocks noChangeAspect="1" noChangeArrowheads="1"/>
          </p:cNvPicPr>
          <p:nvPr/>
        </p:nvPicPr>
        <p:blipFill>
          <a:blip r:embed="rId3"/>
          <a:srcRect/>
          <a:stretch>
            <a:fillRect/>
          </a:stretch>
        </p:blipFill>
        <p:spPr bwMode="auto">
          <a:xfrm>
            <a:off x="3571868" y="3071810"/>
            <a:ext cx="1806797" cy="1857388"/>
          </a:xfrm>
          <a:prstGeom prst="rect">
            <a:avLst/>
          </a:prstGeom>
          <a:ln>
            <a:noFill/>
          </a:ln>
          <a:effectLst>
            <a:outerShdw blurRad="292100" dist="139700" dir="2700000" algn="tl" rotWithShape="0">
              <a:srgbClr val="333333">
                <a:alpha val="65000"/>
              </a:srgbClr>
            </a:outerShdw>
          </a:effectLst>
        </p:spPr>
      </p:pic>
      <p:pic>
        <p:nvPicPr>
          <p:cNvPr id="10252" name="Picture 12" descr="https://encrypted-tbn3.gstatic.com/images?q=tbn:ANd9GcRdE4iV9HAZs538Jk6PNZidYzRQDF8oOLHF_fDxbn7OnuiSeidi"/>
          <p:cNvPicPr>
            <a:picLocks noChangeAspect="1" noChangeArrowheads="1"/>
          </p:cNvPicPr>
          <p:nvPr/>
        </p:nvPicPr>
        <p:blipFill>
          <a:blip r:embed="rId4"/>
          <a:srcRect/>
          <a:stretch>
            <a:fillRect/>
          </a:stretch>
        </p:blipFill>
        <p:spPr bwMode="auto">
          <a:xfrm>
            <a:off x="3714744" y="4857760"/>
            <a:ext cx="1315170" cy="1801510"/>
          </a:xfrm>
          <a:prstGeom prst="rect">
            <a:avLst/>
          </a:prstGeom>
          <a:noFill/>
        </p:spPr>
      </p:pic>
      <p:pic>
        <p:nvPicPr>
          <p:cNvPr id="10254" name="Picture 14" descr="http://upload.wikimedia.org/wikipedia/commons/thumb/9/9c/Dioscorides01.jpg/220px-Dioscorides01.jpg"/>
          <p:cNvPicPr>
            <a:picLocks noChangeAspect="1" noChangeArrowheads="1"/>
          </p:cNvPicPr>
          <p:nvPr/>
        </p:nvPicPr>
        <p:blipFill>
          <a:blip r:embed="rId5"/>
          <a:srcRect/>
          <a:stretch>
            <a:fillRect/>
          </a:stretch>
        </p:blipFill>
        <p:spPr bwMode="auto">
          <a:xfrm>
            <a:off x="1428728" y="3357562"/>
            <a:ext cx="2095500" cy="2419351"/>
          </a:xfrm>
          <a:prstGeom prst="rect">
            <a:avLst/>
          </a:prstGeom>
          <a:ln>
            <a:noFill/>
          </a:ln>
          <a:effectLst>
            <a:outerShdw blurRad="292100" dist="139700" dir="2700000" algn="tl" rotWithShape="0">
              <a:srgbClr val="333333">
                <a:alpha val="65000"/>
              </a:srgbClr>
            </a:outerShdw>
          </a:effectLst>
        </p:spPr>
      </p:pic>
      <p:pic>
        <p:nvPicPr>
          <p:cNvPr id="10256" name="Picture 16" descr="http://elproyectomatriz.files.wordpress.com/2007/09/industria-farmaceutica.jpg"/>
          <p:cNvPicPr>
            <a:picLocks noChangeAspect="1" noChangeArrowheads="1"/>
          </p:cNvPicPr>
          <p:nvPr/>
        </p:nvPicPr>
        <p:blipFill>
          <a:blip r:embed="rId6"/>
          <a:srcRect t="29832" r="8413"/>
          <a:stretch>
            <a:fillRect/>
          </a:stretch>
        </p:blipFill>
        <p:spPr bwMode="auto">
          <a:xfrm>
            <a:off x="5011822" y="5000636"/>
            <a:ext cx="2203384" cy="1684335"/>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00034" y="1928802"/>
            <a:ext cx="8229600" cy="1428760"/>
          </a:xfrm>
        </p:spPr>
        <p:txBody>
          <a:bodyPr>
            <a:normAutofit/>
          </a:bodyPr>
          <a:lstStyle/>
          <a:p>
            <a:pPr algn="just">
              <a:buNone/>
            </a:pPr>
            <a:r>
              <a:rPr lang="es-MX" sz="2400" dirty="0" smtClean="0"/>
              <a:t>     Desde la antigüedad las ciencias medicas, medicina, cirugía y farmacia han estado unidas  solo desde el punto de vista histórico se han separado.</a:t>
            </a:r>
            <a:endParaRPr lang="es-MX" sz="2400" dirty="0"/>
          </a:p>
        </p:txBody>
      </p:sp>
      <p:sp>
        <p:nvSpPr>
          <p:cNvPr id="4" name="1 Título"/>
          <p:cNvSpPr>
            <a:spLocks noGrp="1"/>
          </p:cNvSpPr>
          <p:nvPr>
            <p:ph type="title"/>
          </p:nvPr>
        </p:nvSpPr>
        <p:spPr>
          <a:xfrm>
            <a:off x="457200" y="274638"/>
            <a:ext cx="8229600" cy="1143000"/>
          </a:xfrm>
        </p:spPr>
        <p:txBody>
          <a:bodyPr>
            <a:normAutofit/>
          </a:bodyPr>
          <a:lstStyle/>
          <a:p>
            <a:r>
              <a:rPr lang="es-MX" sz="4000" b="1" dirty="0" smtClean="0">
                <a:solidFill>
                  <a:srgbClr val="002060"/>
                </a:solidFill>
              </a:rPr>
              <a:t>SECTOR FARMACÉUTICO</a:t>
            </a:r>
            <a:endParaRPr lang="es-MX" sz="4000" b="1" dirty="0">
              <a:solidFill>
                <a:srgbClr val="002060"/>
              </a:solidFill>
            </a:endParaRPr>
          </a:p>
        </p:txBody>
      </p:sp>
      <p:pic>
        <p:nvPicPr>
          <p:cNvPr id="9218" name="Picture 2" descr="https://encrypted-tbn1.gstatic.com/images?q=tbn:ANd9GcSIcuSKKgqJ8U9DzYtSs_hpExm8Ljw3tJNBz7ZIuG3dxiuI3upSmQ"/>
          <p:cNvPicPr>
            <a:picLocks noChangeAspect="1" noChangeArrowheads="1"/>
          </p:cNvPicPr>
          <p:nvPr/>
        </p:nvPicPr>
        <p:blipFill>
          <a:blip r:embed="rId2"/>
          <a:srcRect/>
          <a:stretch>
            <a:fillRect/>
          </a:stretch>
        </p:blipFill>
        <p:spPr bwMode="auto">
          <a:xfrm>
            <a:off x="1643042" y="4000504"/>
            <a:ext cx="2933700" cy="1562100"/>
          </a:xfrm>
          <a:prstGeom prst="rect">
            <a:avLst/>
          </a:prstGeom>
          <a:ln>
            <a:noFill/>
          </a:ln>
          <a:effectLst>
            <a:outerShdw blurRad="292100" dist="139700" dir="2700000" algn="tl" rotWithShape="0">
              <a:srgbClr val="333333">
                <a:alpha val="65000"/>
              </a:srgbClr>
            </a:outerShdw>
          </a:effectLst>
        </p:spPr>
      </p:pic>
      <p:pic>
        <p:nvPicPr>
          <p:cNvPr id="9220" name="Picture 4" descr="https://encrypted-tbn0.gstatic.com/images?q=tbn:ANd9GcTwiU8pYpYSu545my3WJSL6B95EKFTxUfM3iwSSugNJJNkyRDfH"/>
          <p:cNvPicPr>
            <a:picLocks noChangeAspect="1" noChangeArrowheads="1"/>
          </p:cNvPicPr>
          <p:nvPr/>
        </p:nvPicPr>
        <p:blipFill>
          <a:blip r:embed="rId3"/>
          <a:srcRect/>
          <a:stretch>
            <a:fillRect/>
          </a:stretch>
        </p:blipFill>
        <p:spPr bwMode="auto">
          <a:xfrm>
            <a:off x="4714876" y="3857628"/>
            <a:ext cx="2390775" cy="1905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b="1" dirty="0" smtClean="0"/>
              <a:t>CAMPO DE APLICACIÓN</a:t>
            </a:r>
            <a:endParaRPr lang="es-MX" b="1" dirty="0"/>
          </a:p>
        </p:txBody>
      </p:sp>
      <p:sp>
        <p:nvSpPr>
          <p:cNvPr id="3" name="2 Marcador de contenido"/>
          <p:cNvSpPr>
            <a:spLocks noGrp="1"/>
          </p:cNvSpPr>
          <p:nvPr>
            <p:ph idx="1"/>
          </p:nvPr>
        </p:nvSpPr>
        <p:spPr>
          <a:xfrm>
            <a:off x="2843808" y="1484784"/>
            <a:ext cx="5904656" cy="4525963"/>
          </a:xfrm>
        </p:spPr>
        <p:txBody>
          <a:bodyPr>
            <a:noAutofit/>
          </a:bodyPr>
          <a:lstStyle/>
          <a:p>
            <a:pPr algn="just">
              <a:buNone/>
            </a:pPr>
            <a:r>
              <a:rPr lang="es-MX" sz="2000" dirty="0"/>
              <a:t>E</a:t>
            </a:r>
            <a:r>
              <a:rPr lang="es-MX" sz="2000" dirty="0" smtClean="0"/>
              <a:t>s </a:t>
            </a:r>
            <a:r>
              <a:rPr lang="es-MX" sz="2000" dirty="0"/>
              <a:t>de observancia obligatoria en el territorio nacional </a:t>
            </a:r>
            <a:r>
              <a:rPr lang="es-MX" sz="2000" dirty="0" smtClean="0"/>
              <a:t>para: </a:t>
            </a:r>
            <a:endParaRPr lang="es-MX" sz="2000" dirty="0"/>
          </a:p>
          <a:p>
            <a:pPr algn="just">
              <a:buNone/>
            </a:pPr>
            <a:endParaRPr lang="es-MX" sz="2000" dirty="0" smtClean="0"/>
          </a:p>
          <a:p>
            <a:pPr algn="just"/>
            <a:r>
              <a:rPr lang="es-MX" sz="2000" dirty="0"/>
              <a:t>I</a:t>
            </a:r>
            <a:r>
              <a:rPr lang="es-MX" sz="2000" dirty="0" smtClean="0"/>
              <a:t>nstituciones y organismos </a:t>
            </a:r>
            <a:r>
              <a:rPr lang="es-MX" sz="2000" dirty="0"/>
              <a:t>del Sistema Nacional de </a:t>
            </a:r>
            <a:r>
              <a:rPr lang="es-MX" sz="2000" dirty="0" smtClean="0"/>
              <a:t>Salud</a:t>
            </a:r>
          </a:p>
          <a:p>
            <a:pPr algn="just"/>
            <a:r>
              <a:rPr lang="es-MX" sz="2000" dirty="0"/>
              <a:t>P</a:t>
            </a:r>
            <a:r>
              <a:rPr lang="es-MX" sz="2000" dirty="0" smtClean="0"/>
              <a:t>rofesionales </a:t>
            </a:r>
            <a:r>
              <a:rPr lang="es-MX" sz="2000" dirty="0"/>
              <a:t>de la </a:t>
            </a:r>
            <a:r>
              <a:rPr lang="es-MX" sz="2000" dirty="0" smtClean="0"/>
              <a:t>salud</a:t>
            </a:r>
          </a:p>
          <a:p>
            <a:pPr algn="just"/>
            <a:r>
              <a:rPr lang="es-MX" sz="2000" dirty="0"/>
              <a:t>C</a:t>
            </a:r>
            <a:r>
              <a:rPr lang="es-MX" sz="2000" dirty="0" smtClean="0"/>
              <a:t>entros </a:t>
            </a:r>
            <a:r>
              <a:rPr lang="es-MX" sz="2000" dirty="0"/>
              <a:t>de investigación </a:t>
            </a:r>
            <a:r>
              <a:rPr lang="es-MX" sz="2000" dirty="0" smtClean="0"/>
              <a:t>clínica</a:t>
            </a:r>
          </a:p>
          <a:p>
            <a:pPr algn="just"/>
            <a:r>
              <a:rPr lang="es-MX" sz="2000" dirty="0" smtClean="0"/>
              <a:t>Titulares </a:t>
            </a:r>
            <a:r>
              <a:rPr lang="es-MX" sz="2000" dirty="0"/>
              <a:t>del registro </a:t>
            </a:r>
            <a:r>
              <a:rPr lang="es-MX" sz="2000" dirty="0" smtClean="0"/>
              <a:t>sanitario</a:t>
            </a:r>
          </a:p>
          <a:p>
            <a:pPr algn="just"/>
            <a:r>
              <a:rPr lang="es-MX" sz="2000" dirty="0"/>
              <a:t>D</a:t>
            </a:r>
            <a:r>
              <a:rPr lang="es-MX" sz="2000" dirty="0" smtClean="0"/>
              <a:t>istribuidores </a:t>
            </a:r>
            <a:r>
              <a:rPr lang="es-MX" sz="2000" dirty="0"/>
              <a:t>y comercializadores de los medicamentos, incluyendo </a:t>
            </a:r>
            <a:r>
              <a:rPr lang="es-MX" sz="2000" dirty="0" smtClean="0"/>
              <a:t>vacunas, así </a:t>
            </a:r>
            <a:r>
              <a:rPr lang="es-MX" sz="2000" dirty="0"/>
              <a:t>como de los remedios herbolarios, que se utilicen en el tratamiento de seres humanos</a:t>
            </a:r>
          </a:p>
        </p:txBody>
      </p:sp>
      <p:pic>
        <p:nvPicPr>
          <p:cNvPr id="2050" name="Picture 2"/>
          <p:cNvPicPr>
            <a:picLocks noChangeAspect="1" noChangeArrowheads="1"/>
          </p:cNvPicPr>
          <p:nvPr/>
        </p:nvPicPr>
        <p:blipFill>
          <a:blip r:embed="rId2" cstate="print"/>
          <a:srcRect/>
          <a:stretch>
            <a:fillRect/>
          </a:stretch>
        </p:blipFill>
        <p:spPr bwMode="auto">
          <a:xfrm>
            <a:off x="251520" y="692696"/>
            <a:ext cx="1381472" cy="1455480"/>
          </a:xfrm>
          <a:prstGeom prst="rect">
            <a:avLst/>
          </a:prstGeom>
          <a:noFill/>
          <a:ln w="9525">
            <a:noFill/>
            <a:miter lim="800000"/>
            <a:headEnd/>
            <a:tailEnd/>
          </a:ln>
        </p:spPr>
      </p:pic>
      <p:pic>
        <p:nvPicPr>
          <p:cNvPr id="5" name="Picture 11" descr="farmacia"/>
          <p:cNvPicPr>
            <a:picLocks noChangeAspect="1" noChangeArrowheads="1"/>
          </p:cNvPicPr>
          <p:nvPr/>
        </p:nvPicPr>
        <p:blipFill>
          <a:blip r:embed="rId3" cstate="print"/>
          <a:srcRect/>
          <a:stretch>
            <a:fillRect/>
          </a:stretch>
        </p:blipFill>
        <p:spPr bwMode="auto">
          <a:xfrm>
            <a:off x="323528" y="2420888"/>
            <a:ext cx="2381250" cy="1600200"/>
          </a:xfrm>
          <a:prstGeom prst="rect">
            <a:avLst/>
          </a:prstGeom>
          <a:noFill/>
          <a:ln w="9525">
            <a:noFill/>
            <a:miter lim="800000"/>
            <a:headEnd/>
            <a:tailEnd/>
          </a:ln>
        </p:spPr>
      </p:pic>
      <p:pic>
        <p:nvPicPr>
          <p:cNvPr id="6" name="Picture 10" descr="quimica2"/>
          <p:cNvPicPr>
            <a:picLocks noChangeAspect="1" noChangeArrowheads="1"/>
          </p:cNvPicPr>
          <p:nvPr/>
        </p:nvPicPr>
        <p:blipFill>
          <a:blip r:embed="rId4" cstate="print"/>
          <a:srcRect/>
          <a:stretch>
            <a:fillRect/>
          </a:stretch>
        </p:blipFill>
        <p:spPr bwMode="auto">
          <a:xfrm>
            <a:off x="251520" y="4293096"/>
            <a:ext cx="2543175" cy="1590675"/>
          </a:xfrm>
          <a:prstGeom prst="rect">
            <a:avLst/>
          </a:prstGeom>
          <a:noFill/>
          <a:ln w="9525">
            <a:noFill/>
            <a:miter lim="800000"/>
            <a:headEnd/>
            <a:tailEnd/>
          </a:ln>
        </p:spPr>
      </p:pic>
    </p:spTree>
    <p:extLst>
      <p:ext uri="{BB962C8B-B14F-4D97-AF65-F5344CB8AC3E}">
        <p14:creationId xmlns:p14="http://schemas.microsoft.com/office/powerpoint/2010/main" val="795421135"/>
      </p:ext>
    </p:extLst>
  </p:cSld>
  <p:clrMapOvr>
    <a:masterClrMapping/>
  </p:clrMapOvr>
  <p:transition>
    <p:dissolv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p:cTn id="7" dur="1000" fill="hold"/>
                                        <p:tgtEl>
                                          <p:spTgt spid="2050"/>
                                        </p:tgtEl>
                                        <p:attrNameLst>
                                          <p:attrName>ppt_w</p:attrName>
                                        </p:attrNameLst>
                                      </p:cBhvr>
                                      <p:tavLst>
                                        <p:tav tm="0">
                                          <p:val>
                                            <p:strVal val="#ppt_w+.3"/>
                                          </p:val>
                                        </p:tav>
                                        <p:tav tm="100000">
                                          <p:val>
                                            <p:strVal val="#ppt_w"/>
                                          </p:val>
                                        </p:tav>
                                      </p:tavLst>
                                    </p:anim>
                                    <p:anim calcmode="lin" valueType="num">
                                      <p:cBhvr>
                                        <p:cTn id="8" dur="1000" fill="hold"/>
                                        <p:tgtEl>
                                          <p:spTgt spid="2050"/>
                                        </p:tgtEl>
                                        <p:attrNameLst>
                                          <p:attrName>ppt_h</p:attrName>
                                        </p:attrNameLst>
                                      </p:cBhvr>
                                      <p:tavLst>
                                        <p:tav tm="0">
                                          <p:val>
                                            <p:strVal val="#ppt_h"/>
                                          </p:val>
                                        </p:tav>
                                        <p:tav tm="100000">
                                          <p:val>
                                            <p:strVal val="#ppt_h"/>
                                          </p:val>
                                        </p:tav>
                                      </p:tavLst>
                                    </p:anim>
                                    <p:animEffect transition="in" filter="fade">
                                      <p:cBhvr>
                                        <p:cTn id="9" dur="1000"/>
                                        <p:tgtEl>
                                          <p:spTgt spid="2050"/>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ppt_w</p:attrName>
                                        </p:attrNameLst>
                                      </p:cBhvr>
                                      <p:tavLst>
                                        <p:tav tm="0">
                                          <p:val>
                                            <p:strVal val="#ppt_w+.3"/>
                                          </p:val>
                                        </p:tav>
                                        <p:tav tm="100000">
                                          <p:val>
                                            <p:strVal val="#ppt_w"/>
                                          </p:val>
                                        </p:tav>
                                      </p:tavLst>
                                    </p:anim>
                                    <p:anim calcmode="lin" valueType="num">
                                      <p:cBhvr>
                                        <p:cTn id="13" dur="1000" fill="hold"/>
                                        <p:tgtEl>
                                          <p:spTgt spid="5"/>
                                        </p:tgtEl>
                                        <p:attrNameLst>
                                          <p:attrName>ppt_h</p:attrName>
                                        </p:attrNameLst>
                                      </p:cBhvr>
                                      <p:tavLst>
                                        <p:tav tm="0">
                                          <p:val>
                                            <p:strVal val="#ppt_h"/>
                                          </p:val>
                                        </p:tav>
                                        <p:tav tm="100000">
                                          <p:val>
                                            <p:strVal val="#ppt_h"/>
                                          </p:val>
                                        </p:tav>
                                      </p:tavLst>
                                    </p:anim>
                                    <p:animEffect transition="in" filter="fade">
                                      <p:cBhvr>
                                        <p:cTn id="14" dur="1000"/>
                                        <p:tgtEl>
                                          <p:spTgt spid="5"/>
                                        </p:tgtEl>
                                      </p:cBhvr>
                                    </p:animEffect>
                                  </p:childTnLst>
                                </p:cTn>
                              </p:par>
                              <p:par>
                                <p:cTn id="15" presetID="50" presetClass="entr" presetSubtype="0" decel="10000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strVal val="#ppt_w+.3"/>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Effect transition="in" filter="fade">
                                      <p:cBhvr>
                                        <p:cTn id="19" dur="1000"/>
                                        <p:tgtEl>
                                          <p:spTgt spid="6"/>
                                        </p:tgtEl>
                                      </p:cBhvr>
                                    </p:animEffect>
                                  </p:childTnLst>
                                </p:cTn>
                              </p:par>
                              <p:par>
                                <p:cTn id="20" presetID="50" presetClass="entr" presetSubtype="0" decel="10000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 calcmode="lin" valueType="num">
                                      <p:cBhvr>
                                        <p:cTn id="22" dur="1000" fill="hold"/>
                                        <p:tgtEl>
                                          <p:spTgt spid="2"/>
                                        </p:tgtEl>
                                        <p:attrNameLst>
                                          <p:attrName>ppt_w</p:attrName>
                                        </p:attrNameLst>
                                      </p:cBhvr>
                                      <p:tavLst>
                                        <p:tav tm="0">
                                          <p:val>
                                            <p:strVal val="#ppt_w+.3"/>
                                          </p:val>
                                        </p:tav>
                                        <p:tav tm="100000">
                                          <p:val>
                                            <p:strVal val="#ppt_w"/>
                                          </p:val>
                                        </p:tav>
                                      </p:tavLst>
                                    </p:anim>
                                    <p:anim calcmode="lin" valueType="num">
                                      <p:cBhvr>
                                        <p:cTn id="23" dur="1000" fill="hold"/>
                                        <p:tgtEl>
                                          <p:spTgt spid="2"/>
                                        </p:tgtEl>
                                        <p:attrNameLst>
                                          <p:attrName>ppt_h</p:attrName>
                                        </p:attrNameLst>
                                      </p:cBhvr>
                                      <p:tavLst>
                                        <p:tav tm="0">
                                          <p:val>
                                            <p:strVal val="#ppt_h"/>
                                          </p:val>
                                        </p:tav>
                                        <p:tav tm="100000">
                                          <p:val>
                                            <p:strVal val="#ppt_h"/>
                                          </p:val>
                                        </p:tav>
                                      </p:tavLst>
                                    </p:anim>
                                    <p:animEffect transition="in" filter="fade">
                                      <p:cBhvr>
                                        <p:cTn id="24" dur="10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50" presetClass="entr" presetSubtype="0" decel="100000" fill="hold" nodeType="clickEffect">
                                  <p:stCondLst>
                                    <p:cond delay="0"/>
                                  </p:stCondLst>
                                  <p:childTnLst>
                                    <p:set>
                                      <p:cBhvr>
                                        <p:cTn id="28" dur="1" fill="hold">
                                          <p:stCondLst>
                                            <p:cond delay="0"/>
                                          </p:stCondLst>
                                        </p:cTn>
                                        <p:tgtEl>
                                          <p:spTgt spid="3">
                                            <p:txEl>
                                              <p:pRg st="0" end="0"/>
                                            </p:txEl>
                                          </p:spTgt>
                                        </p:tgtEl>
                                        <p:attrNameLst>
                                          <p:attrName>style.visibility</p:attrName>
                                        </p:attrNameLst>
                                      </p:cBhvr>
                                      <p:to>
                                        <p:strVal val="visible"/>
                                      </p:to>
                                    </p:set>
                                    <p:anim calcmode="lin" valueType="num">
                                      <p:cBhvr>
                                        <p:cTn id="29" dur="500" fill="hold"/>
                                        <p:tgtEl>
                                          <p:spTgt spid="3">
                                            <p:txEl>
                                              <p:pRg st="0" end="0"/>
                                            </p:txEl>
                                          </p:spTgt>
                                        </p:tgtEl>
                                        <p:attrNameLst>
                                          <p:attrName>ppt_w</p:attrName>
                                        </p:attrNameLst>
                                      </p:cBhvr>
                                      <p:tavLst>
                                        <p:tav tm="0">
                                          <p:val>
                                            <p:strVal val="#ppt_w+.3"/>
                                          </p:val>
                                        </p:tav>
                                        <p:tav tm="100000">
                                          <p:val>
                                            <p:strVal val="#ppt_w"/>
                                          </p:val>
                                        </p:tav>
                                      </p:tavLst>
                                    </p:anim>
                                    <p:anim calcmode="lin" valueType="num">
                                      <p:cBhvr>
                                        <p:cTn id="30" dur="5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1" dur="500"/>
                                        <p:tgtEl>
                                          <p:spTgt spid="3">
                                            <p:txEl>
                                              <p:pRg st="0" end="0"/>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50" presetClass="entr" presetSubtype="0" decel="100000" fill="hold"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 calcmode="lin" valueType="num">
                                      <p:cBhvr>
                                        <p:cTn id="36" dur="500" fill="hold"/>
                                        <p:tgtEl>
                                          <p:spTgt spid="3">
                                            <p:txEl>
                                              <p:pRg st="2" end="2"/>
                                            </p:txEl>
                                          </p:spTgt>
                                        </p:tgtEl>
                                        <p:attrNameLst>
                                          <p:attrName>ppt_w</p:attrName>
                                        </p:attrNameLst>
                                      </p:cBhvr>
                                      <p:tavLst>
                                        <p:tav tm="0">
                                          <p:val>
                                            <p:strVal val="#ppt_w+.3"/>
                                          </p:val>
                                        </p:tav>
                                        <p:tav tm="100000">
                                          <p:val>
                                            <p:strVal val="#ppt_w"/>
                                          </p:val>
                                        </p:tav>
                                      </p:tavLst>
                                    </p:anim>
                                    <p:anim calcmode="lin" valueType="num">
                                      <p:cBhvr>
                                        <p:cTn id="37" dur="500" fill="hold"/>
                                        <p:tgtEl>
                                          <p:spTgt spid="3">
                                            <p:txEl>
                                              <p:pRg st="2" end="2"/>
                                            </p:txEl>
                                          </p:spTgt>
                                        </p:tgtEl>
                                        <p:attrNameLst>
                                          <p:attrName>ppt_h</p:attrName>
                                        </p:attrNameLst>
                                      </p:cBhvr>
                                      <p:tavLst>
                                        <p:tav tm="0">
                                          <p:val>
                                            <p:strVal val="#ppt_h"/>
                                          </p:val>
                                        </p:tav>
                                        <p:tav tm="100000">
                                          <p:val>
                                            <p:strVal val="#ppt_h"/>
                                          </p:val>
                                        </p:tav>
                                      </p:tavLst>
                                    </p:anim>
                                    <p:animEffect transition="in" filter="fade">
                                      <p:cBhvr>
                                        <p:cTn id="38" dur="500"/>
                                        <p:tgtEl>
                                          <p:spTgt spid="3">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0" presetClass="entr" presetSubtype="0" decel="10000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500" fill="hold"/>
                                        <p:tgtEl>
                                          <p:spTgt spid="3">
                                            <p:txEl>
                                              <p:pRg st="3" end="3"/>
                                            </p:txEl>
                                          </p:spTgt>
                                        </p:tgtEl>
                                        <p:attrNameLst>
                                          <p:attrName>ppt_w</p:attrName>
                                        </p:attrNameLst>
                                      </p:cBhvr>
                                      <p:tavLst>
                                        <p:tav tm="0">
                                          <p:val>
                                            <p:strVal val="#ppt_w+.3"/>
                                          </p:val>
                                        </p:tav>
                                        <p:tav tm="100000">
                                          <p:val>
                                            <p:strVal val="#ppt_w"/>
                                          </p:val>
                                        </p:tav>
                                      </p:tavLst>
                                    </p:anim>
                                    <p:anim calcmode="lin" valueType="num">
                                      <p:cBhvr>
                                        <p:cTn id="44" dur="500" fill="hold"/>
                                        <p:tgtEl>
                                          <p:spTgt spid="3">
                                            <p:txEl>
                                              <p:pRg st="3" end="3"/>
                                            </p:txEl>
                                          </p:spTgt>
                                        </p:tgtEl>
                                        <p:attrNameLst>
                                          <p:attrName>ppt_h</p:attrName>
                                        </p:attrNameLst>
                                      </p:cBhvr>
                                      <p:tavLst>
                                        <p:tav tm="0">
                                          <p:val>
                                            <p:strVal val="#ppt_h"/>
                                          </p:val>
                                        </p:tav>
                                        <p:tav tm="100000">
                                          <p:val>
                                            <p:strVal val="#ppt_h"/>
                                          </p:val>
                                        </p:tav>
                                      </p:tavLst>
                                    </p:anim>
                                    <p:animEffect transition="in" filter="fade">
                                      <p:cBhvr>
                                        <p:cTn id="45" dur="500"/>
                                        <p:tgtEl>
                                          <p:spTgt spid="3">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50" presetClass="entr" presetSubtype="0" decel="100000" fill="hold" nodeType="clickEffect">
                                  <p:stCondLst>
                                    <p:cond delay="0"/>
                                  </p:stCondLst>
                                  <p:childTnLst>
                                    <p:set>
                                      <p:cBhvr>
                                        <p:cTn id="49" dur="1" fill="hold">
                                          <p:stCondLst>
                                            <p:cond delay="0"/>
                                          </p:stCondLst>
                                        </p:cTn>
                                        <p:tgtEl>
                                          <p:spTgt spid="3">
                                            <p:txEl>
                                              <p:pRg st="4" end="4"/>
                                            </p:txEl>
                                          </p:spTgt>
                                        </p:tgtEl>
                                        <p:attrNameLst>
                                          <p:attrName>style.visibility</p:attrName>
                                        </p:attrNameLst>
                                      </p:cBhvr>
                                      <p:to>
                                        <p:strVal val="visible"/>
                                      </p:to>
                                    </p:set>
                                    <p:anim calcmode="lin" valueType="num">
                                      <p:cBhvr>
                                        <p:cTn id="50" dur="500" fill="hold"/>
                                        <p:tgtEl>
                                          <p:spTgt spid="3">
                                            <p:txEl>
                                              <p:pRg st="4" end="4"/>
                                            </p:txEl>
                                          </p:spTgt>
                                        </p:tgtEl>
                                        <p:attrNameLst>
                                          <p:attrName>ppt_w</p:attrName>
                                        </p:attrNameLst>
                                      </p:cBhvr>
                                      <p:tavLst>
                                        <p:tav tm="0">
                                          <p:val>
                                            <p:strVal val="#ppt_w+.3"/>
                                          </p:val>
                                        </p:tav>
                                        <p:tav tm="100000">
                                          <p:val>
                                            <p:strVal val="#ppt_w"/>
                                          </p:val>
                                        </p:tav>
                                      </p:tavLst>
                                    </p:anim>
                                    <p:anim calcmode="lin" valueType="num">
                                      <p:cBhvr>
                                        <p:cTn id="51" dur="500" fill="hold"/>
                                        <p:tgtEl>
                                          <p:spTgt spid="3">
                                            <p:txEl>
                                              <p:pRg st="4" end="4"/>
                                            </p:txEl>
                                          </p:spTgt>
                                        </p:tgtEl>
                                        <p:attrNameLst>
                                          <p:attrName>ppt_h</p:attrName>
                                        </p:attrNameLst>
                                      </p:cBhvr>
                                      <p:tavLst>
                                        <p:tav tm="0">
                                          <p:val>
                                            <p:strVal val="#ppt_h"/>
                                          </p:val>
                                        </p:tav>
                                        <p:tav tm="100000">
                                          <p:val>
                                            <p:strVal val="#ppt_h"/>
                                          </p:val>
                                        </p:tav>
                                      </p:tavLst>
                                    </p:anim>
                                    <p:animEffect transition="in" filter="fade">
                                      <p:cBhvr>
                                        <p:cTn id="52" dur="500"/>
                                        <p:tgtEl>
                                          <p:spTgt spid="3">
                                            <p:txEl>
                                              <p:pRg st="4" end="4"/>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0" presetClass="entr" presetSubtype="0" decel="100000" fill="hold" nodeType="clickEffect">
                                  <p:stCondLst>
                                    <p:cond delay="0"/>
                                  </p:stCondLst>
                                  <p:childTnLst>
                                    <p:set>
                                      <p:cBhvr>
                                        <p:cTn id="56" dur="1" fill="hold">
                                          <p:stCondLst>
                                            <p:cond delay="0"/>
                                          </p:stCondLst>
                                        </p:cTn>
                                        <p:tgtEl>
                                          <p:spTgt spid="3">
                                            <p:txEl>
                                              <p:pRg st="5" end="5"/>
                                            </p:txEl>
                                          </p:spTgt>
                                        </p:tgtEl>
                                        <p:attrNameLst>
                                          <p:attrName>style.visibility</p:attrName>
                                        </p:attrNameLst>
                                      </p:cBhvr>
                                      <p:to>
                                        <p:strVal val="visible"/>
                                      </p:to>
                                    </p:set>
                                    <p:anim calcmode="lin" valueType="num">
                                      <p:cBhvr>
                                        <p:cTn id="57" dur="500" fill="hold"/>
                                        <p:tgtEl>
                                          <p:spTgt spid="3">
                                            <p:txEl>
                                              <p:pRg st="5" end="5"/>
                                            </p:txEl>
                                          </p:spTgt>
                                        </p:tgtEl>
                                        <p:attrNameLst>
                                          <p:attrName>ppt_w</p:attrName>
                                        </p:attrNameLst>
                                      </p:cBhvr>
                                      <p:tavLst>
                                        <p:tav tm="0">
                                          <p:val>
                                            <p:strVal val="#ppt_w+.3"/>
                                          </p:val>
                                        </p:tav>
                                        <p:tav tm="100000">
                                          <p:val>
                                            <p:strVal val="#ppt_w"/>
                                          </p:val>
                                        </p:tav>
                                      </p:tavLst>
                                    </p:anim>
                                    <p:anim calcmode="lin" valueType="num">
                                      <p:cBhvr>
                                        <p:cTn id="58" dur="500" fill="hold"/>
                                        <p:tgtEl>
                                          <p:spTgt spid="3">
                                            <p:txEl>
                                              <p:pRg st="5" end="5"/>
                                            </p:txEl>
                                          </p:spTgt>
                                        </p:tgtEl>
                                        <p:attrNameLst>
                                          <p:attrName>ppt_h</p:attrName>
                                        </p:attrNameLst>
                                      </p:cBhvr>
                                      <p:tavLst>
                                        <p:tav tm="0">
                                          <p:val>
                                            <p:strVal val="#ppt_h"/>
                                          </p:val>
                                        </p:tav>
                                        <p:tav tm="100000">
                                          <p:val>
                                            <p:strVal val="#ppt_h"/>
                                          </p:val>
                                        </p:tav>
                                      </p:tavLst>
                                    </p:anim>
                                    <p:animEffect transition="in" filter="fade">
                                      <p:cBhvr>
                                        <p:cTn id="59" dur="500"/>
                                        <p:tgtEl>
                                          <p:spTgt spid="3">
                                            <p:txEl>
                                              <p:pRg st="5" end="5"/>
                                            </p:txEl>
                                          </p:spTgt>
                                        </p:tgtEl>
                                      </p:cBhvr>
                                    </p:animEffect>
                                  </p:childTnLst>
                                </p:cTn>
                              </p:par>
                            </p:childTnLst>
                          </p:cTn>
                        </p:par>
                      </p:childTnLst>
                    </p:cTn>
                  </p:par>
                  <p:par>
                    <p:cTn id="60" fill="hold">
                      <p:stCondLst>
                        <p:cond delay="indefinite"/>
                      </p:stCondLst>
                      <p:childTnLst>
                        <p:par>
                          <p:cTn id="61" fill="hold">
                            <p:stCondLst>
                              <p:cond delay="0"/>
                            </p:stCondLst>
                            <p:childTnLst>
                              <p:par>
                                <p:cTn id="62" presetID="50" presetClass="entr" presetSubtype="0" decel="100000" fill="hold" nodeType="clickEffect">
                                  <p:stCondLst>
                                    <p:cond delay="0"/>
                                  </p:stCondLst>
                                  <p:childTnLst>
                                    <p:set>
                                      <p:cBhvr>
                                        <p:cTn id="63" dur="1" fill="hold">
                                          <p:stCondLst>
                                            <p:cond delay="0"/>
                                          </p:stCondLst>
                                        </p:cTn>
                                        <p:tgtEl>
                                          <p:spTgt spid="3">
                                            <p:txEl>
                                              <p:pRg st="6" end="6"/>
                                            </p:txEl>
                                          </p:spTgt>
                                        </p:tgtEl>
                                        <p:attrNameLst>
                                          <p:attrName>style.visibility</p:attrName>
                                        </p:attrNameLst>
                                      </p:cBhvr>
                                      <p:to>
                                        <p:strVal val="visible"/>
                                      </p:to>
                                    </p:set>
                                    <p:anim calcmode="lin" valueType="num">
                                      <p:cBhvr>
                                        <p:cTn id="64" dur="500" fill="hold"/>
                                        <p:tgtEl>
                                          <p:spTgt spid="3">
                                            <p:txEl>
                                              <p:pRg st="6" end="6"/>
                                            </p:txEl>
                                          </p:spTgt>
                                        </p:tgtEl>
                                        <p:attrNameLst>
                                          <p:attrName>ppt_w</p:attrName>
                                        </p:attrNameLst>
                                      </p:cBhvr>
                                      <p:tavLst>
                                        <p:tav tm="0">
                                          <p:val>
                                            <p:strVal val="#ppt_w+.3"/>
                                          </p:val>
                                        </p:tav>
                                        <p:tav tm="100000">
                                          <p:val>
                                            <p:strVal val="#ppt_w"/>
                                          </p:val>
                                        </p:tav>
                                      </p:tavLst>
                                    </p:anim>
                                    <p:anim calcmode="lin" valueType="num">
                                      <p:cBhvr>
                                        <p:cTn id="65" dur="500" fill="hold"/>
                                        <p:tgtEl>
                                          <p:spTgt spid="3">
                                            <p:txEl>
                                              <p:pRg st="6" end="6"/>
                                            </p:txEl>
                                          </p:spTgt>
                                        </p:tgtEl>
                                        <p:attrNameLst>
                                          <p:attrName>ppt_h</p:attrName>
                                        </p:attrNameLst>
                                      </p:cBhvr>
                                      <p:tavLst>
                                        <p:tav tm="0">
                                          <p:val>
                                            <p:strVal val="#ppt_h"/>
                                          </p:val>
                                        </p:tav>
                                        <p:tav tm="100000">
                                          <p:val>
                                            <p:strVal val="#ppt_h"/>
                                          </p:val>
                                        </p:tav>
                                      </p:tavLst>
                                    </p:anim>
                                    <p:animEffect transition="in" filter="fade">
                                      <p:cBhvr>
                                        <p:cTn id="66"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1"/>
            <a:ext cx="8229600" cy="1543048"/>
          </a:xfrm>
        </p:spPr>
        <p:txBody>
          <a:bodyPr>
            <a:normAutofit/>
          </a:bodyPr>
          <a:lstStyle/>
          <a:p>
            <a:pPr algn="just">
              <a:buNone/>
            </a:pPr>
            <a:r>
              <a:rPr lang="es-MX" sz="2400" dirty="0" smtClean="0"/>
              <a:t>     Por naturaleza, el hombre se ha tratado de buscar la forma de mejorar  aliviar sus padecimientos físicos con el empleo de sustancias artificiales y naturales que existían en su entorno.</a:t>
            </a:r>
            <a:endParaRPr lang="es-MX" sz="2400" dirty="0"/>
          </a:p>
        </p:txBody>
      </p:sp>
      <p:pic>
        <p:nvPicPr>
          <p:cNvPr id="8194" name="Picture 2" descr="https://encrypted-tbn2.gstatic.com/images?q=tbn:ANd9GcSJJIxTXxOjiYugkHEZNOCpHZw-6kgbCt47DhdFtv3rBhj1m945bHqXQ11E"/>
          <p:cNvPicPr>
            <a:picLocks noChangeAspect="1" noChangeArrowheads="1"/>
          </p:cNvPicPr>
          <p:nvPr/>
        </p:nvPicPr>
        <p:blipFill>
          <a:blip r:embed="rId2"/>
          <a:srcRect/>
          <a:stretch>
            <a:fillRect/>
          </a:stretch>
        </p:blipFill>
        <p:spPr bwMode="auto">
          <a:xfrm>
            <a:off x="1785918" y="3571876"/>
            <a:ext cx="2774620" cy="1928826"/>
          </a:xfrm>
          <a:prstGeom prst="rect">
            <a:avLst/>
          </a:prstGeom>
          <a:ln>
            <a:noFill/>
          </a:ln>
          <a:effectLst>
            <a:outerShdw blurRad="292100" dist="139700" dir="2700000" algn="tl" rotWithShape="0">
              <a:srgbClr val="333333">
                <a:alpha val="65000"/>
              </a:srgbClr>
            </a:outerShdw>
          </a:effectLst>
        </p:spPr>
      </p:pic>
      <p:pic>
        <p:nvPicPr>
          <p:cNvPr id="8196" name="Picture 4" descr="http://globedia.com/imagenes/noticias/2012/2/27/plantas-medicinales-actividad-inmunomoduladora_3_1110332.jpg"/>
          <p:cNvPicPr>
            <a:picLocks noChangeAspect="1" noChangeArrowheads="1"/>
          </p:cNvPicPr>
          <p:nvPr/>
        </p:nvPicPr>
        <p:blipFill>
          <a:blip r:embed="rId3"/>
          <a:srcRect/>
          <a:stretch>
            <a:fillRect/>
          </a:stretch>
        </p:blipFill>
        <p:spPr bwMode="auto">
          <a:xfrm>
            <a:off x="4857752" y="3571876"/>
            <a:ext cx="2574993" cy="193358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28596" y="785794"/>
            <a:ext cx="8229600" cy="1143000"/>
          </a:xfrm>
        </p:spPr>
        <p:txBody>
          <a:bodyPr>
            <a:normAutofit fontScale="90000"/>
          </a:bodyPr>
          <a:lstStyle/>
          <a:p>
            <a:r>
              <a:rPr lang="es-MX" b="1" dirty="0" smtClean="0">
                <a:solidFill>
                  <a:srgbClr val="002060"/>
                </a:solidFill>
              </a:rPr>
              <a:t>Antecedentes del sector farmacéutico</a:t>
            </a:r>
            <a:endParaRPr lang="es-MX" b="1" dirty="0">
              <a:solidFill>
                <a:srgbClr val="002060"/>
              </a:solidFill>
            </a:endParaRPr>
          </a:p>
        </p:txBody>
      </p:sp>
      <p:sp>
        <p:nvSpPr>
          <p:cNvPr id="3" name="2 Marcador de contenido"/>
          <p:cNvSpPr>
            <a:spLocks noGrp="1"/>
          </p:cNvSpPr>
          <p:nvPr>
            <p:ph idx="1"/>
          </p:nvPr>
        </p:nvSpPr>
        <p:spPr>
          <a:xfrm>
            <a:off x="428596" y="2714620"/>
            <a:ext cx="8229600" cy="2900370"/>
          </a:xfrm>
        </p:spPr>
        <p:txBody>
          <a:bodyPr>
            <a:normAutofit/>
          </a:bodyPr>
          <a:lstStyle/>
          <a:p>
            <a:pPr algn="just">
              <a:buBlip>
                <a:blip r:embed="rId2"/>
              </a:buBlip>
            </a:pPr>
            <a:r>
              <a:rPr lang="es-MX" sz="2000" dirty="0" smtClean="0"/>
              <a:t>Los orígenes de la historia farmacéutica se </a:t>
            </a:r>
            <a:r>
              <a:rPr lang="es-MX" sz="2000" dirty="0" err="1" smtClean="0"/>
              <a:t>remotan</a:t>
            </a:r>
            <a:r>
              <a:rPr lang="es-MX" sz="2000" dirty="0" smtClean="0"/>
              <a:t> al primer tercio del siglo XIX, que si bien no toca todos los aspectos de la historia farmacéutica es el punto de partida para el definitivo arranque de la ciencia.</a:t>
            </a:r>
          </a:p>
          <a:p>
            <a:pPr algn="just">
              <a:buBlip>
                <a:blip r:embed="rId2"/>
              </a:buBlip>
            </a:pPr>
            <a:endParaRPr lang="es-MX" sz="2000" dirty="0"/>
          </a:p>
          <a:p>
            <a:pPr algn="just">
              <a:buBlip>
                <a:blip r:embed="rId2"/>
              </a:buBlip>
            </a:pPr>
            <a:r>
              <a:rPr lang="es-MX" sz="2000" dirty="0" smtClean="0"/>
              <a:t>No existe testimonios de los medicamentos utilizados en el periodo </a:t>
            </a:r>
            <a:r>
              <a:rPr lang="es-MX" sz="2000" dirty="0" err="1" smtClean="0"/>
              <a:t>paleolitico</a:t>
            </a:r>
            <a:r>
              <a:rPr lang="es-MX" sz="2000" dirty="0" smtClean="0"/>
              <a:t> y </a:t>
            </a:r>
            <a:r>
              <a:rPr lang="es-MX" sz="2000" dirty="0" err="1" smtClean="0"/>
              <a:t>neolitico</a:t>
            </a:r>
            <a:r>
              <a:rPr lang="es-MX" sz="2000" dirty="0" smtClean="0"/>
              <a:t>, pero los métodos de curación estuviesen asociados al uso de plantas.</a:t>
            </a:r>
          </a:p>
        </p:txBody>
      </p:sp>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57158" y="500042"/>
            <a:ext cx="8229600" cy="1757362"/>
          </a:xfrm>
        </p:spPr>
        <p:txBody>
          <a:bodyPr>
            <a:normAutofit/>
          </a:bodyPr>
          <a:lstStyle/>
          <a:p>
            <a:pPr algn="just"/>
            <a:r>
              <a:rPr lang="es-MX" sz="2000" dirty="0" smtClean="0"/>
              <a:t>Algunos buscaron sustancias naturales para curar, seleccionándolas tentativamente, según su efecto y buscando información de los resultados, que luego transmitieron de generación en generación, entonces por esta practica se deduce, el origen de la medicina y farmacia.</a:t>
            </a:r>
            <a:endParaRPr lang="es-MX" sz="2000" dirty="0"/>
          </a:p>
        </p:txBody>
      </p:sp>
      <p:sp>
        <p:nvSpPr>
          <p:cNvPr id="4" name="2 Marcador de contenido"/>
          <p:cNvSpPr txBox="1">
            <a:spLocks/>
          </p:cNvSpPr>
          <p:nvPr/>
        </p:nvSpPr>
        <p:spPr>
          <a:xfrm>
            <a:off x="642910" y="4929198"/>
            <a:ext cx="8229600" cy="1257296"/>
          </a:xfrm>
          <a:prstGeom prst="rect">
            <a:avLst/>
          </a:prstGeom>
        </p:spPr>
        <p:txBody>
          <a:bodyPr vert="horz" lIns="91440" tIns="45720" rIns="91440" bIns="45720" rtlCol="0">
            <a:normAutofit/>
          </a:bodyPr>
          <a:lstStyle/>
          <a:p>
            <a:pPr marL="342900" marR="0" lvl="0" indent="-342900" algn="just" defTabSz="914400" rtl="0" eaLnBrk="1" fontAlgn="auto" latinLnBrk="0" hangingPunct="1">
              <a:lnSpc>
                <a:spcPct val="100000"/>
              </a:lnSpc>
              <a:spcBef>
                <a:spcPct val="20000"/>
              </a:spcBef>
              <a:spcAft>
                <a:spcPts val="0"/>
              </a:spcAft>
              <a:buClrTx/>
              <a:buSzTx/>
              <a:buFont typeface="Arial" pitchFamily="34" charset="0"/>
              <a:buChar char="•"/>
              <a:tabLst/>
              <a:defRPr/>
            </a:pPr>
            <a:r>
              <a:rPr kumimoji="0" lang="es-MX" sz="2000" b="0" i="0" u="none" strike="noStrike" kern="1200" cap="none" spc="0" normalizeH="0" baseline="0" noProof="0" dirty="0" smtClean="0">
                <a:ln>
                  <a:noFill/>
                </a:ln>
                <a:solidFill>
                  <a:schemeClr val="tx1"/>
                </a:solidFill>
                <a:effectLst/>
                <a:uLnTx/>
                <a:uFillTx/>
                <a:latin typeface="+mn-lt"/>
                <a:ea typeface="+mn-ea"/>
                <a:cs typeface="+mn-cs"/>
              </a:rPr>
              <a:t>Los conocimientos que los indígenas tenían sobre la medicina, hicieron que durante la colonia se usura las la farmacopea indígena que la europea, la cual ha hecho que subsista esta tendencia hasta nuestro días. </a:t>
            </a:r>
          </a:p>
        </p:txBody>
      </p:sp>
      <p:pic>
        <p:nvPicPr>
          <p:cNvPr id="6146" name="Picture 2" descr="http://www.ventanalatina.co.uk/wp-content/uploads/2012/12/Foto-indio-yanomami.jpg"/>
          <p:cNvPicPr>
            <a:picLocks noChangeAspect="1" noChangeArrowheads="1"/>
          </p:cNvPicPr>
          <p:nvPr/>
        </p:nvPicPr>
        <p:blipFill>
          <a:blip r:embed="rId2"/>
          <a:srcRect/>
          <a:stretch>
            <a:fillRect/>
          </a:stretch>
        </p:blipFill>
        <p:spPr bwMode="auto">
          <a:xfrm>
            <a:off x="3000364" y="2214554"/>
            <a:ext cx="3147736" cy="2143140"/>
          </a:xfrm>
          <a:prstGeom prst="rect">
            <a:avLst/>
          </a:prstGeom>
          <a:noFill/>
        </p:spPr>
      </p:pic>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normAutofit/>
          </a:bodyPr>
          <a:lstStyle/>
          <a:p>
            <a:r>
              <a:rPr lang="es-MX" sz="2700" b="1" dirty="0" smtClean="0"/>
              <a:t>Sustancias utilizadas para curaciones en la antigüedad</a:t>
            </a:r>
            <a:r>
              <a:rPr lang="es-MX" dirty="0" smtClean="0"/>
              <a:t>.</a:t>
            </a:r>
            <a:endParaRPr lang="es-MX" dirty="0"/>
          </a:p>
        </p:txBody>
      </p:sp>
      <p:sp>
        <p:nvSpPr>
          <p:cNvPr id="3" name="2 Marcador de contenido"/>
          <p:cNvSpPr>
            <a:spLocks noGrp="1"/>
          </p:cNvSpPr>
          <p:nvPr>
            <p:ph idx="1"/>
          </p:nvPr>
        </p:nvSpPr>
        <p:spPr>
          <a:xfrm>
            <a:off x="428596" y="1785926"/>
            <a:ext cx="8229600" cy="1828800"/>
          </a:xfrm>
        </p:spPr>
        <p:txBody>
          <a:bodyPr/>
          <a:lstStyle/>
          <a:p>
            <a:pPr algn="just"/>
            <a:r>
              <a:rPr lang="es-MX" sz="2000" dirty="0" smtClean="0"/>
              <a:t>Desde la época primitiva, el hombre la lucha contra enfermedades, la necesidad de curarse y el conocimiento empírico de  numerosos productos naturales le hizo comprender que las enfermedades podrían tratarse con sustancias provenientes de la naturaleza, por que la terapéutica antigua consistía en el empleo empírico de drogas regionales.</a:t>
            </a:r>
            <a:endParaRPr lang="es-MX" sz="2000" dirty="0"/>
          </a:p>
        </p:txBody>
      </p:sp>
      <p:pic>
        <p:nvPicPr>
          <p:cNvPr id="5122" name="Picture 2" descr="http://t3.gstatic.com/images?q=tbn:ANd9GcTBJlNToTCI9CBDotcQm0fwbWzo_aQv6LEZd5zyP_1nBRkc-Dyvo2r5TQE"/>
          <p:cNvPicPr>
            <a:picLocks noChangeAspect="1" noChangeArrowheads="1"/>
          </p:cNvPicPr>
          <p:nvPr/>
        </p:nvPicPr>
        <p:blipFill>
          <a:blip r:embed="rId2"/>
          <a:srcRect/>
          <a:stretch>
            <a:fillRect/>
          </a:stretch>
        </p:blipFill>
        <p:spPr bwMode="auto">
          <a:xfrm>
            <a:off x="2000232" y="3786190"/>
            <a:ext cx="1714512" cy="2344333"/>
          </a:xfrm>
          <a:prstGeom prst="rect">
            <a:avLst/>
          </a:prstGeom>
          <a:noFill/>
        </p:spPr>
      </p:pic>
      <p:pic>
        <p:nvPicPr>
          <p:cNvPr id="5" name="Picture 12" descr="https://encrypted-tbn3.gstatic.com/images?q=tbn:ANd9GcRdE4iV9HAZs538Jk6PNZidYzRQDF8oOLHF_fDxbn7OnuiSeidi"/>
          <p:cNvPicPr>
            <a:picLocks noChangeAspect="1" noChangeArrowheads="1"/>
          </p:cNvPicPr>
          <p:nvPr/>
        </p:nvPicPr>
        <p:blipFill>
          <a:blip r:embed="rId3"/>
          <a:srcRect/>
          <a:stretch>
            <a:fillRect/>
          </a:stretch>
        </p:blipFill>
        <p:spPr bwMode="auto">
          <a:xfrm>
            <a:off x="4500562" y="3786190"/>
            <a:ext cx="1714512" cy="2348526"/>
          </a:xfrm>
          <a:prstGeom prst="rect">
            <a:avLst/>
          </a:prstGeom>
          <a:noFill/>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4282" y="357166"/>
            <a:ext cx="5072098" cy="4525963"/>
          </a:xfrm>
        </p:spPr>
        <p:txBody>
          <a:bodyPr>
            <a:normAutofit/>
          </a:bodyPr>
          <a:lstStyle/>
          <a:p>
            <a:pPr algn="ctr"/>
            <a:r>
              <a:rPr lang="es-MX" sz="2400" b="1" dirty="0" smtClean="0"/>
              <a:t>El arsenal terapéutico utilizado </a:t>
            </a:r>
          </a:p>
          <a:p>
            <a:pPr algn="ctr">
              <a:buNone/>
            </a:pPr>
            <a:r>
              <a:rPr lang="es-MX" sz="2400" b="1" dirty="0" smtClean="0"/>
              <a:t>aumento considerablemente se </a:t>
            </a:r>
          </a:p>
          <a:p>
            <a:pPr algn="ctr">
              <a:buNone/>
            </a:pPr>
            <a:r>
              <a:rPr lang="es-MX" sz="2400" b="1" dirty="0" smtClean="0"/>
              <a:t>agregaron muchas;</a:t>
            </a:r>
          </a:p>
          <a:p>
            <a:endParaRPr lang="es-MX" dirty="0"/>
          </a:p>
          <a:p>
            <a:pPr>
              <a:buBlip>
                <a:blip r:embed="rId2"/>
              </a:buBlip>
            </a:pPr>
            <a:r>
              <a:rPr lang="es-MX" sz="2200" dirty="0" smtClean="0"/>
              <a:t>Plantas</a:t>
            </a:r>
          </a:p>
          <a:p>
            <a:pPr>
              <a:buBlip>
                <a:blip r:embed="rId2"/>
              </a:buBlip>
            </a:pPr>
            <a:r>
              <a:rPr lang="es-MX" sz="2200" dirty="0" smtClean="0"/>
              <a:t>Frutas</a:t>
            </a:r>
          </a:p>
          <a:p>
            <a:pPr>
              <a:buBlip>
                <a:blip r:embed="rId2"/>
              </a:buBlip>
            </a:pPr>
            <a:r>
              <a:rPr lang="es-MX" sz="2200" dirty="0" smtClean="0"/>
              <a:t>Cereales</a:t>
            </a:r>
          </a:p>
          <a:p>
            <a:pPr>
              <a:buBlip>
                <a:blip r:embed="rId2"/>
              </a:buBlip>
            </a:pPr>
            <a:r>
              <a:rPr lang="es-MX" sz="2200" dirty="0" smtClean="0"/>
              <a:t>Flores</a:t>
            </a:r>
          </a:p>
          <a:p>
            <a:pPr>
              <a:buBlip>
                <a:blip r:embed="rId2"/>
              </a:buBlip>
            </a:pPr>
            <a:r>
              <a:rPr lang="es-MX" sz="2200" dirty="0" smtClean="0"/>
              <a:t>Resinas</a:t>
            </a:r>
          </a:p>
          <a:p>
            <a:pPr>
              <a:buBlip>
                <a:blip r:embed="rId2"/>
              </a:buBlip>
            </a:pPr>
            <a:r>
              <a:rPr lang="es-MX" sz="2200" dirty="0" smtClean="0"/>
              <a:t>Cortezas</a:t>
            </a:r>
          </a:p>
          <a:p>
            <a:pPr>
              <a:buNone/>
            </a:pPr>
            <a:endParaRPr lang="es-MX" dirty="0"/>
          </a:p>
        </p:txBody>
      </p:sp>
      <p:sp>
        <p:nvSpPr>
          <p:cNvPr id="4098" name="AutoShape 2" descr="data:image/jpeg;base64,/9j/4AAQSkZJRgABAQAAAQABAAD/2wCEAAkGBxQTEhUUEhQWFhUWGBcXFxgXFxcUFxQYGhQXFxcUFxUYHCggGBolHBQVITEhJSkrLi4uFx8zODMsNygtLisBCgoKDg0OGxAQGywkHyQsLCwsLCwsLCwsLCwsLCwsLCwsLCwsLCwsLCwsLCwsLCwsLCwsLCwsLCwsLCwsLCwsLP/AABEIAMQBAgMBEQACEQEDEQH/xAAcAAACAwEBAQEAAAAAAAAAAAAFBgIDBAcBAAj/xAA6EAABAwMDAwMCAwcCBgMAAAABAAIDBBEhBRIxBkFREyJhcYEyUpEHFKGxwdHwI0IVM2KCkuEWJHL/xAAaAQACAwEBAAAAAAAAAAAAAAACAwEEBQAG/8QAMhEAAgIBBAEEAQIEBgMBAAAAAAECEQMEEiExQQUTIlFhFDIjcYGhQpGxwdHhM0PwFf/aAAwDAQACEQMRAD8Ac5q2COPcCLrGzwxJWg45H5K9J1uF7bvcPuk4MOFfJ9hSztqha631tn4GWIP3VjJmvhFeckKFDpvqYCqe49wirHjS+mztGcJs9Ep8ljHwMMfTcYAN7+VH/wCbiq2WVnfgx1ccX4cYWDrMs1k2Q6Rew44tXIFV2nwvbta0XKDTzz71QWbHj2iLqehujfkY7f2XqYuSirMSUeTFLDZcLaLJD7MJa4mcY2OuU9gl1REdveyRBpysJcIzRxWT96Bv6GbpwtAucrN1GVxnYyLGz1oHtttAQOUcrHqdKiuKkYwgsIunYsWyV2RKSYI6h1moY6272/CsTd+Rbkxap3SVTyC+1vJ5Q5MixRtg8yHLQdCebsabi1yCcD7qjBy1MqiHtonX0BpXNBO5j72P5XDlv8cFM1GmeJKX32d0yp5vZtvoVT3NEsyzwOztBPz2RKL7adfyOqyuDTxb3c/Kh5W3x0RtNcXT0mJGAK7iwvLjuzmmi+ugc0XsR5wkZMM0uUdZhYC7hVkuSVyeF/3+U7xRDKXVr+OVy4IcikuJXHWebLqLJo3U+0ZIuVCyTi+A40uy399Pgpm6Qe9HjNMklIIvb5T1iml8+EI/d0bh0zYEl2fCTLUYIKrHx0uRopj6EmkG4EK/gwLLDdFlWeKUZcnsujPpRd4VbUYZ4XZ0UD9Q6tewbGlHjllmuwnJII6P1g1kBDjd5V1ZdsKOjLyNPTOitnj9WTl2fojjocLW6S5HwzzoO0XT8TCSLI8eHDj6SOlKchL/AGlMbGMd/wDAhySi3wA+OzmkV3nglAk/BXk+Rr0vpUuaNxsCocYqVthqEmjfJ03HCCdvblVNWpvrodjjGPYPpqyn9zXgfcKNM9itgSnF8ADVTGX/AOmBb4TZT3PgrNq+CnT9RDHWISs2BzjYcZUMLXB7bhZ6+EuRhXIXMb+LhMWRylwd0BpNWMl2uVt4mqlZDlYU6a6Jml/1XPMLSLxu27i+/e1xZvytBY4zj8+iIpvo6T0hpToA/wBV25zrNBHBHNx/nZDg00MMm4+RqvyU9X0RdGxobf3HgXIwqfqeeMYJX5D2OXSJdLdPNY0OqS1zifZGDe3jd8/CVo5aW05TTb6VnPFNdoanAuGwNDI+CBjHjH9Fu8yVeAOEK2s9Ks/HT3G3lrjg/wD5Jzf6rP1XpsZxvEqf9iYNKXIR0GnLWWfz4QaDTSwqpB5pqTtGfqKeFrS1wF1Y1GaEFUhNHPSebLAf7rCRGGikdw0kJ8cU5K0gei6bRpgN20qVgyfQTXFmJocOQlzjTpgplzDfsl7WFZodGABblFVomy0V4/KhuRNoetcaIYxsFgtT1fc4fEdpElLkWjqIvzleZ9iT4NbclyM3T9dIG5advZel9LxZcUKl0ZeqnGUuAJ+0LUGmLOFa1Ed3ZUb4OUTtLrFIx8Ir2X6TQukk2t5KYobqRKOyaDps0UbWB9laywbjtiyxiddhCerjh/5s2fkqgtOov5SLPvL6F2r1GjqJPTJDyfm6ZpoRjLgXkyqSo2UnTVPAMAZyEzPqFDhA48KfLPTp7yf9M4WQsWXNkVPgt/GEQH1Y2SNnNx3Wnmi4wooTbOfysN+Dn4VaPPCK00+ymWMjkEfVM6AoxwRkyDGLp8+MYxDVRy9gD9gst4Zy5Q1cGfVpHHABXYYqL5JaZ505p4lka0tv7hcHuL5CsuUt8UvLJjjs6xS1jGtEbm7Q3Ddow0cAW8LVk9q6DSJzVoZgcg8rA13qrg3jxd/ZewaXd8pGL1XOO4mw8nuvO5ZOct0nbL8VSpImHn/a1zs29oLs+MIsOly5f2Rb/kdOcY9svOs1cTbCkfYcYc8n/wAV7HTQ1WLGoqHX5v8A3MXLKLk2X6V1KZWu9Uem4f7dpafuHZVpZ5xX8XgBJPoH/wDHw6Utz8HykPV7p0uiGqFDrDVj6gvwq+rj7jQF8gw1bWgOPCo48fzphWbqzWHGIOidZazlUaRAQ0rq53p7Hx3PlRjyyXaCsw6sNw3tGSoyQjkjbFy46MdC/wDMsmfDCiWSOzhcmEWgBTRw8aFJ+8QD1ObL0jUckeSITZZU6DCGFwtcZS5YcUVaQzfJlNF1dTsYWuIBbiylZ40KvmmJHWHVcVUPTjH34VbNlcvBEpKqFxkWFX30hFG/SwY3bm8qvLUSj0MiHpupnsG4uPHZHi1M5PkO6FTU9SdO7c4nKY+22C5WYGB0bw9hyEyEwPIaj6mnkID3WA8IM0dz5Y+GVodOm+otwLGG57lXMMUlwS52e6wwvNnnCzPUdTtWxdj8GHe7ZTTuhYRcArL0+ecJ7mi5kwQaoh1LSRzMBhZd3wF6LDljnXCMzLi2n1DpEbWtD2EH6co8zTjTBxqmMNNp0XDGC/8AndZsdTJ/w8SL3sr90iyTQaZgL5Q2/wDnZXdPpVBXPsr5JJvgpg0mMuD4AG2N7p0tOptSXFERnX9TdJTmUkCO1jYvJDWn6A8oNf7rxOOOk35boPBt3XIkNHdYn2m3Gd1/oAvOR9GzvuUa/DuzQ/VY1xTM8Oi1Eu649Ij8JdkOyfy8BWNL6Hlk/nwv8yMmriv28lzdMqaZm6OYbzyC0OjPjFg4fW629LoHpk9kufP1/kUcud5O0Y2a9XFjtzYt4vwHW+vOVZ3ZUqvkr2AmdRunfGJw3dGSC61nfIPwqPvyl8Mvg6MubRVrde0m8fISM2ph1E6VvkWNUvLzygxTc5AMythdt2OXTajO0SX0+kyEARglcsu59BxxtjPpmizEDfZoWhhi5dnSVFetTMgBuQUc8QLYvUetRyOssnNp5R5JTQZYxvKQkTwR2jyitEnugsqgLNuAtHTqU18ZcC9ko8NG/UW1bWHJI7ps8WRR7O5EOp0qV5JAv5QYmqAabB37q5jwDgpkmmgKGvSI2n8Sy8nY2MbNNUxoPt4SPITVAuujJaVZxNJgPoGtbgJ7fIBOC5dtte65ri0R5C+n9Ovc6xHOfsgzSnFcKx+HHcqYz6T0k+K7mmyfo55ZfvVDsmKMX8WandNVEtyHWRP05TlubGRzbVRS3oqYOBe/HdE/To/Z36hjrpWhNhb7Mn5V3DghiXxEym3yyqp1FgJEzA23fC7JTVSIT8ijr/WLWNMdMBf83Yf3VXbHGvgiJ5r7Ep2qzPcDJI5wve3ZVnkflidzOm9D1D6kcbYmWDj+Z1rho/mft5V3STlk76QxOxp1WjjcyzhngefseyfqcGPLGpqxsJuHKBOi0EcUrjuJJyNx/UBV9LpceDhBZMsp9hOfqSmjuHzMBbyC4XCtvUY4umxaLIa5krA9rmuaRfBBwpjNS5RAqdS6lA2N5Y8eoOADk54squoz41FpPkF8HM3anulLvPKy5xlJW+xcZ8heG0ioytMcnZlqoSD9E7HNxBaPHsuLnsuVtsgatF1IbPaMjCtRz48ceR0bkuCVZqLy11ztUfr7fBLxOuTlOr173vcC4nK04u1uZWL9F0833Eqnqc6qgkhpa11rBZlk0S9J3ldYVHQtFo3ZJx4Wj6Xo8mKLcvJb1OWMnUSOoUUnuubj4Wlkj8SnzYoUwIc5vi687nzyhLgs4sW4XNSoiZbuViOp3RK2bG1IIw0gthVJTbZFcHkrLYXI4lI27doGSmY05SpHPo9pelJXEbha+QtFYftgKDoZKPpQRta7G7vdBm0rlWxlrFtj2gj6BjffsAqObXfp5bFyy1DTe476RtGo3AHbukw9ZyKS3R4HPRKuGMdA5pYNi9Nps8M0FKJnZIODpgXripkipy5nI8Is+5R4FvoQYv2jzNjIt7gMFVFqJrhi1MV9Q1+oqLukd9gonLdKiHJsu0zSpJBuOAuapERi5EZ4NjtqpzdktUdM6V1dkUEUUYBO3cQPzE+4n7kLU0817cUvoZFKgt/xZu10sjhjHwBi6fuXbJEvrHqEStDIT3uSPjgAhUs2pg/igJv6FOSB+27v/aoyW12ClJkY5ZIiC17mg/lJH8lCla4GNSSLKuoxc3N0uEG2LkwdDK0uwnyjJIFBKnqwHY4/kq08TcbYyww2zxYnKrptMLsxVcNja+E2LoFlJrXRj2qVjU3yFGe3ooFbLKSLo/bhj5D3ynwgJqOkPBLloYNTF/EXKDiZaWvc02LkzJhjLlIGxlo+o2Blu6qrDKPaJbKTqp8oPbI3HVanquG5a02IWjLVw8DLKIdfa4EE3Ko59cttIZiSb5BFCGiZzncFI0qx5E94c24y4BXUJYX3agyKKlURE5X2D4ZjbCU4gIk5xtnlRx4JJ0T/AHNPgp+OaxytnJOR0ekq2SRjb+IDCu+3HP8AKLLMZ7OGjx+mykXL/sE5aWUYvkGU7YvVWqlji14N/leXy6Oe57uzVx5Y7eDK/Wm9kC0r8jHlVDd0hLIWbv8AaV6X0vBLHj5MnUZFKXAQ6hqtsTrs3Cy0M03GLaK7Pz5rZPqHYOTew+qoYWpJykIa5NL4XCMGyVDIt5wWoeonenstbFk3OnVoYshScnce6oX4Au3yFND1RsDpC4E7mWbbze9v88Kzpcqxt2EnXZiqGS1DncgONwL4sOMJssnz5Opy6CGl6K9jhv48o/ZV7iEq7DtdovqABv8ABFkwb0OjKgU/Q3Alklw0/HCrrTOD5Oc9ypgV0Jjc6N2ebHsR2KVK8c7Qqq4AfolrjcWynOakKphCkYO/Cr5H4DRtp5M2v9EiUfISYbpqX1G3tchRjg5dIKgPWx7XEEfZHsknQDBrassJNiLdiLJ88DqpEwntdlNVrTpBta0n7JmLR7XuY2eXciim6afKNx7q9DLG6FbGYKjR5InWLU6f7bI/A1RdD1xaCKd2QDlzAcjuC64+hVL25vwFsIU9YDLuPAOUnT40uWA5WNlXVQBocCLqNdii4fHssYpJPkE6hqzdvtWVhwTUrZYy5Y1wAWTuKvOKRRkw5poG035SrqwkZnkbkME2CzRQx+61014N7HYp7WHNKrm08nvIsr2jgsPDOyZNzs6DQV0b2BwIytRyVAowajo8c7hubhKlijJ8oJSaIx9Nw/kC72IfR25mfVqk0bA6MDb4QZ8vtRtANifrvWz5m+mG7QecrPy6qWSNLgFy4F10LebZVHdJcWAy4i7bEIYy2slA6ektwrCzbuxckY460h21ya8ScbR0WEYGb3gBKgvAfkZaGQMeGnlDPFJzSstYpxj2PdLpzXgF/C2oxjjh8gHFyfARZNA3AIVd+paZOrG/p510WzRxvHAKuY8kMquLEuLXYk9TdL+oC5mHDLf7JOfTqa4BYmQxtcHNeLOF/wBR2KxlDbk2vgJT+NAadpBFuFYpUIsupoXOcA3kpb54OV2dE6P1BsV4ZwAex8p+nzRw3GY9Qb4GV1FTPdvs0lXseow5XwTLE49mSv0CnkN3Mb+istRl2L2oXKnp9rLhjMdsKtPHJdBKkwZSUrmuN8BZMMLWTllmU7j0b9MhbLVxNABLTv8A/HI+ubLT3W1D7Ky7s6N6cnwtGmSfn2eLPhYOGRXaK5CbWuVD7Od0ThuglRybNMTkuSD5NjpNrL3QqG4KzA2puVbljUY8C75LYpHbuUmMtpJ7VAvPKj3HdnWFdPq3x7fecfKB6nJutMYjZWdeTkhrLC3fytGOom42wXMvj69nwLD5+VH6yRO4Fa3rs9R+NwDR2CRmzvJwwXJtAeE+7KS1apEWb/V7WSpYXFWzrRJ7kpImzDJqLQbFPWCTVoizyeka8XaijOUOGc1ZmY1zXgApm5NWRFfKhr06ke97Hsbv25PhFihklJSSHyil0NFfqz3Db+G3ZZ/qOpnknsfCRp6XElHcCWVDm5c66znCL6Rcv7GDpet3ki62/SFKLa8GZq6vg09TySMgc6PkDut6bqNlF/g5BDqDnSEu5PPz5WNnju+QuMr4ITxOa8bQXB34e/8A2oYVONeQGmmPOn6Q2GESP/5h4UamPs4b8svaXHulyCdRD3u38ELOhNdN3ZczYr6NOmau4EDvwihjcMilET7qlGpdjeKslt7r0+N3FFMrp9XZch5/VTv5IsH6g5krtsRyebKln08ckrT5GxycUVN0CWBwlheQ8Xzg88ix5XR0k4yTTIteC7/5LqAxtiNsXLDn5w5W7y/Yvf8Ag58adz+AseHfAtpvkyTwPHYpm6L8nbJd0SgJbmyGSTIXBJxNwfKiq4CZr9PcALoVPbyceOpWrnmbIooZEWuuTcKZTUlwd0FY42nIVRyaGJJ8mWWXkJkY+SLoFwtO834VyUvjwKrnkm2W5KFxqrJTKROSbKzJRUbA5N8DbKlKXPATLGuJOFDfxpnIo1Sp2BTgx7mcwNG0uN1dbUVQttmxlQ5mElxUyFkZKJxe4A+VKSQak2dq0GNrIGBrc2WtBJR4LK6AWvaZIXFze/ZZWr0LnPei3h1GxUBqPSZpHWOAkY9BJv6GT1f0M1HpvpN9hs4d1p4cCxKkU5ScnbAPV+sShmwuwebJeoyNKrFSYiuYORyqSb6EhrRK/wBJzXubuAPfi6BboT3xHRf2M2p69FKwWBL7X4tt+6ZqMscuP5dlnHLa7QAfUPOACVnwxJvguPUKi6LS5Wj1QOM2WhHSzcbM/LK5Whs0bUI5I7uIBHIV/T5lJVLsCxU6sqGufaPt4StTnj+2It9g/T5ZIjuaVWxZadhUxiZr8oaS4pv6qaYVcGD/AOVt7tdfvkcov1M/o60YKV+1Zjm10QjU6QO5akbWnY/3eKoz1MbLXT8baYhg+WMEXCsTyWxdGF0rwUW2LQNmgMJF7lLtJnM8hfbDipkr6IizQyWxG0pe21yHup8Gz0CSLhLukG1fJVWxi1gEeGfNsibMX7rYfVNeXc7BS4PmQhoyMqZTbBSLRwleTmThcAokrJijHXRb3fCdilsiRLll9PABwlzm2dQP1x4bnCs6VOXDJ2owUVab3VmeJJnNKzo2h9bODGx7c4F0S1Lj8RqdDk6uZsu5wuQrW5VbCsyfvrIh6hIso3JKzmwdq/WMJjIiy4hJnqYpcAOS8CzonT1XXXcCNoP4nGwv4Hk/ZVFjnmdx/uQo2N+kfs1aLGpffg7GY+xec/pb6qxi9Pd/N/0QW1BjqbRIBTu/02MAAF2tDbXIaDjwSP4q3mhCOJ2uEjjnWkaPNM8xxt3FuCf9rRfBLuwWCsUsktsOTuR80zocMzJKS/8A6QNo/XJ/gtPB6coO5PkkvrdPMERe8tI4IF+/2V143GLf0Qznmoiz3Oj/AAnssDPNPI6OoqjgDxhVbaZNWeRxkc8Iu3wOjJJUzDq1SeAeVfTVfkrTlzQPDGoLZBpotYaXZCj9Pt5ZKlYUildJhrUpx3uoh0yiqpHA2KF/B0wGjM6OylSsGqLGsuMhC3QVEHNspTBaB9bdW8dC65PKfdcEKfj5CGOg1Dd7XBUc2NJ8DoysvqaPwkRlQTVgHc8OcD2Ku1FpULpnjqm97hcoUCnyYKav9+eFYnh+PB1BGombyEhQZzZXCd110uAEZKvUhFcXynY8DyMJC1XVhkOThaeLEsaDUaN2kODckJGo54QEuxjic0i7VmtSTpnMnJqDzguNkdyrsjcQrq15blxspg23TYXI5fsv6XZNE6qqGB4uWxNcLtO0+55HDs4APg/C0cGCL5YcUqs6tHGLCwAtgACwA8ADgK8kgybP6qbJBWr0v70PRDrRhw9Vw59uRG35vYk9rfKTmj7sXjT/AJnUEKKiZEwMjaGtHYfzJ7n5KPFihjjtiuCC15ABJwBkppzEfqJtTWP2wgMibwXnbvPdxaASB4uP5rP1Ly5Xsx9eX9/9AvkwDpORjDd8TyBchpNz9LgLPn6Zl7TTJTrsWKqExOuOD2VBxfkmqKqkl4G1TDhkdg2phPdOUhcovyZfTCPcwbDOkdMtHvccp2otqkyzhik7YxUcLYzc2sk6TBKMt0mPy5E1SA3UsubsKfnhFuynJguFmPccqnL8EL8kJZDdconWXMnbt+UDi7OTRRKwAXKZGTb4ISKYakDgXRSg32RdGuKe4uMFLlCgkwsyR5bcjCVPFJchrky0sDC8kqfccaH48Sd2adY0MGwjwSFpLHbTRXlH6FD/AIaWucD2RZMlOgKPqdnZBOVgMtllc0YCCMYyfJ1g2Ki9QkuVl5di4O3MzVWkkfhTMepT7CUz2iY4e0hdkceyHyF4nbQLlU5Jy6Iqwi2jJAI7qu8iTphrGWs0zcPcUDzpPgLYdf0fUIIaaGNhBPpMIaCPGSf+7ctHL6li02GPltdf8lrDppZOV0U1OrPeRY7QOzSM/XyvPar1fUZnSe1fS/5NLFpIR75Mzqt2CXHAtzhZ7z5pdyf+bHezD6PaXVZIzgjbyRbN/ho7W7qzptZnwf8Ajk/69CsmnhJcotrOp6i4EULSDYA3L8ny3G37rex+tyyVGMVuMzJhlB/g9jkneAJX73dwAGtHwGj+ZuVtY5ZGvmxDNsNI7ubfzTEjjSyNrcNbuPzn+aKqIE7rXR4oiyQOcHvcbsxsttO4gWuM7f1WZr9PBQeXp2iU+aEov2uxwslEdHjWFxvdQ5Ectmd1PlM3g7Q1FXhxABtZTkxynK0yzDJFKmYta1IkbRymwbXArJNeAXA/i+Vz7Fdm6Ieo4BCknIns0arpgYA4FMyY1HolrgxwWVWdgIqr2bha6PE9rs52ZYINmLpsp7uTmgjE0XHhKTpqyaG5wa6Kw8LTlFTgGnQM0OgbvcXnAKRh08W7Yam1ZPW9YYyQ7ewsE2WRRlSFuQth4cC7zlUZtuR18EdIo/UcVGabS4Oxw3BOv04hlw1LhK+Q8mJJcAX0iw+4WurEuUI212eVEzQohFkMjQ0MlRJ6cDQXkEkkhrWgcucTwMj9VYxY3J0TFWXVP7P6+9/9KQeGSi/6PDb/AGWh7KjH49jNpqNLLBZkjXsPhwIv9D3HyFjZsbUvkqBTaHTSentsQqKkYO304ibb753O8C2bfGfBGWFYMLzZF/JfZZwYvclRtkqP9xABt4tb6f8ASvPTcskm2+zchFRSSB1XqVjb/D/luydj09hWRpq8n+vjix4CmeFI5M0ma48cZ4tb7d+yUoEnsFe5rgC2wOQ7c2/bkD9EShXzi+UJnBO7HbT3Ne0FpbfuL3IPyF7TQ6hZ8UZ+f9zFnHbJo1+gO5V6hYJ1XqOnp2mxD3flYQTf5PA/zCTm1GLD+98/Xk7+RzLVdWkqJjJIfgAcNb4CwdVqpZ3b6XSIXBjJY647/wAFW5XJPDKGu2mx4RNblwQbg1vlKph8AgsN7tNlbU6Qqvoqnae/KmLIaZCDlEzkvs208waUKXkNNIuqZy4Z4QubbohsBz1RbeysRxqXYsGDUnl9rq17EVEkLxyXCpuNMi7NcbSktoPkJU9c9nPCZDUNcEs8bWuO6xsCu9+UbIswCMOJuluT7AfJP0sEAId3PJKTNWj74bu2Ej6FWFfdBw4NNR1R2LEKhbsa8lIw1tYJh+E7voilJVyLS38I3aZ0c+cBxO37XsiwtTXxYTwOPYU0Tp11NUOLngjYQLD8bSQT9CC1psrOnTjOmzlBpjOx47P/AFH91oEk3yYs9jXtuDYgOabcEtOFEkmqfJxh1zUhM9rTb2+5rRyHYybn+3P6+d9WzzlPYul/uaejhtju+zA93P8A6sP04usdIvA3UdOe8Es57Xx/nCsYs8Yv5CppstpIBEwAnNrkm2D/AIUOSTyS4CguC4zePnPAuMjP+76FAo2GUSzAvDS25/G3c0guP2KZGDUXJP8AAuTGvp/TQ4ertjceAXAE2Hh2bLZ9Ix/Fy/Jk6itwSrtPilG2eMgH5Nv1aVuNKSplZgOt6Ebs/wDryWA4a7I+zuR97qhm9NjN7oOmSJ1dpj4XFkrSHfPB+Qe4WTmxZMUqmqIMkbAznugvccjyaO/Clfg5qyr0neSisigPDO4n4VuUIoWpMululpIlshx3RdkWW70FHM0xyeUtolAqsaNxVrHdAvswxaf7tysPNxR1henp8KnOfJyRu0qoyWuCVmhxaDTKNZqtiLT49x0mQpZTa6nJFWAjZSU5c4XwErI9sbDxY90uRkpadosALlZ/8TJKkaqhjhEdaLT2ejZzQML1OnxbcaUihNq+Dn9VpkZqrXFr3VPYvdrwJ8hyKhj9QNA4tdBqNF7klTpFrFlUEHJaj0g0w5bezhi7fkrssselha7X9w4qWWQHqK0ueQO54WPPU5cmVZVw/FF1Y4xjtYQZp8l+xH5iRb+OV6vDKU4ptcmZJJPgsOnkD/mxj6F39k1wZAualKGSEGxxl9rgC4sLm2CbLzOuxy9+Vv8Ap/Q1NK/gjMKq3Pb5tbHYjFvhU/bstmptf83++BfjPi2PslPCSZ5qv5sT2vtwc38EY5TIY6OsyuqRYk7b2JF/duvewPYEW5Tlj5oFypFXqOJ3E245A33By0EHDT9UW2KW1f8ARXySG7ozVDESyQj0nm7ck7D9x+ErX9N3Qjz0zMzO5D2G34W0hRSacDI9p+OP0XUcDtfoWSxFsth+V35T5v8A0QZcUcsdkugWcrfHnObLys47JOP0ED5q8B1gE2ON1YG8sFcPBRck2hyj6Vp4yL2WpNYoPlhxxNrg0ah01DK32WFlMsEMiuJDjXZzHW9HkglILgR2SpRUFTFSifRBtsnKpyu+DkjxtRe4C5wrk4g2k3EW5JTFJ9Iihmj6Nm2XxxwmS0+Tsn27Qf6a6cg9I/vAIfdU1qNKk1kfyLWPSZH4M2o9LR7gYHW83VTLrsKaUeh/6CTRqrf2bNmjDo5bvHni62cGGMoXjdlOeJxdMVq/QpaZ2yRv37H7qpmjKD+QvbRo06l3uAJsEvF/EltfQaY70sMEbd1xcLYw6fHHmKCc2LPUPXYF2R/TCLJk4pCnIUBqpJ3X93lZvtyUrF2PnQ2pctkJcH8YHNskk/CvJ0h8PyHZ9Ka173MyDa9jcj6DwsL1HDlyTUv8P+ho6ecYp/ZGlpWM97R782Ob28kcLT9N0XtrdPl+BGbLudI1Ckkfk/xWxyyuQk0234j9h/dQ0cK3VNDYX2+w8/bv5tlZGuxNTWSK/Bb0+SuLAJqyXEbQ3w6+1pI5sLZOQs32ltvv/UvqZA1gBb7hcg7bncRj8JbgeUXtNp8f/fYW5Hk1QGe1zgHEAhu4ODiM5vx2XRg5cpcEOaRmmq3EWc3ABdjgOBIJAtkZve3dNjjSdp/j+guUvAQ0VzHTND9oYTY2N+e5Pi9v0UKMXJKXRVy5KR0uo0sbLAAt/kvQRxpRpdFKzHT1s1Pge5n5XXx9CpTcOujmbmdXNtZ0bwfixCNZV5IAHV+v+rGGNY5tyDuOL27WHKpa7UqONxV8+SBKlmJO3Kw0vLOBUke6QnsDk/CtJ7Yi6tl3rfCDaMHGorHOceSVnSWTLK2a0ZRig/0/TXbd7rfC9FoMMoY/kUM0lKXAL1rR4qiZrbmwy4/0U58uGL+bAjilPpFVB0ZT+qXyH2D8LeyrabV6bJLamMlpJR5COpdFwSC8DQw+fKu5tLuXxK9IL9I9MRRR3c0OffJI4TdPpowgr7ISQxVVO3YbAcYR6iLeN7exkasR5JtpIdj6rwGTFJSd9m5jmnEr/eQBcIVjcnQW6uRl6chlHucLNcF6j0fS5sN7umZmrywl0GKukZILPaHfULbnjjNVJFI5F1XAIalwHsb2AWDqMThkaiiKFXW9WIbsY8/qrGkWRd9AyaATMjPKsS7E2aKVhJsOUvJwrOVtjz0jo0lwXA27fCqPVyctsFZfxaelcht1iFwjvFIGSN7OOHfHwryxzcb8kOST4LumdYa+P3AGVuHAZA8H78q3hknH+Qpu3wGhNK/8LTbyRYJ+76OLm023Lzvd2Hb/ANqa+zjDqen+o1wPJGfj4S5w3IlWc06l0B8Q3WuDcfUDv/FZL008b46LUM3hi5HI/wDCxtuzQB3IsT5OC5BtTdsb7qJzQPBDHM8EXBJB5Bt8XNr+VNVyd7qYX07p6SUh1rAg2ycfBt9UUcM5KkIllQxUmjtiZbbf8wOT9QVax6ZJfJCW7GPRuoGtAjmvYYa/nHhw/qrUJbVTBGF1M143Agg8EZBTqTIKXabGeW/dDsOsT+t6qJrfRZlwIdcf7fj7qnr5Y449j7fQL5Yl1EwaP+p2B5WHCDfPg5ujOyG92t7C7imbvLJS4JBiGzjqVPFEHbXts75W3FY7pLkbTor1nRnOsY3Fo7gd0vVzyY8TePs6EVKXJV+4OAADT/deSlp9Tkk5Si2a0Z44qkzdpdJud/qHbY8HF1p+l+lyc/cnxXgr6jUxrbE1a5rtNSsuSCezRklemySjjVszG0LGg9bM9d5lJax34fDfqq2DVxbak6+gL5HvTdThmF43h33z+ivqpLgNNFOqaTDNh1tx7jlUs+hxZHbXI2OWUejHD0zHGdzbkji5wk4/TcWN7qsN55tUCtQ69jj9oYbg2I8WTXrcadIrOQP1H9pzBGdkbt9sX4uj/Vwa4BeSjmGpapJOS6R1yqcpOTtinJgZ7cpyfBFlsMZQzaIOgdEabAxplnI+Lo8cIuPyGwpchfqPq9kLQ2maL+ewQ+5ih+xDJZWzm2o6zO5xc6R2fBwuWRy8i27GDorrKSlDmtjDw83ObOva3OcfCLHkWJtVZKk1wdF07XKuqcGsjbGDlz3Ev2j/APItc+MqzHO5cJDOWNbYrYHPcnlPqiSLo/0XUcc+6irPWkNvwj2t+nc/f+yTka6XglAQ0I3gtwcWI5Vf212TYdbpgwSM8kpvtryQHdIgABFu/wDNNjEg+r6SxuOFLRwDraK2RwlyicZYdTnpwTC63fa4bmO+o7fUWKW5SiricyyTr6VzcwsB87zY/a39UpeoxrmP9weWKNVVOlc5x/ESSszNkeXJul5O/BipKN2659zzgfHyuyZFW1dERiG4qQhuxouf9x7fS6quXNsNrikWf8If/wBKHf8Ag7YOsI9ar3vBDGjHyV6DFBSzub/oOcqhQxVVZ6bb7T+iuSkl2J5FnReq2y1D2vdYN4FkGGUZ2yHLmizrVjqiINpw4vvyLtsPqk6iMv8A19kvo5tqGmSQu/8AsNNzwSb3+6y83uXUhbjRnJaEmmyDXo+t+i+444P0VrTzljl+Dk0hwf1lHG0Piu53gq9PVwhVchXZbL+0kllhFkjzwgl6hFp0jnKhA1WsLiSeXG5+6zIJyk2wWwY/c5WE4xFO2QbSu7hS5o6mUOj91kyLtHBTTtHmldsYw3XKLb4OUG+Do3THQBteqcfhoOPurENO2vkNhCuzzqfoAYdC+2chyRmxY8Ku6D9lzfAq6h0RK1l7tdbwq0cse4sN6acUN/SvSMbIWl7fccrTxYk1bAUaHXSYWNbZtr9/6K1BLtBG22PhGcLPVOs2b6cZ/FcOcPHdoQymkqXZwpNZchVyS6ljvK0fKnycMroOE6iDVSR2JXJHFpla5zmXFwASO9jx/JEyLMU9NY54KEkG1Oni/wAIXE455qLDFK9oy0OP2HP9VjarEo5GkCr7RCB7LF1zccBVWn0zm7It1T0XFxbcn+A+6NYd526iUXVI/J/FS9Iwd5YerD+X+KL9MFvZ06PVmzEthblvJ7Cy2U12g93gLDW49tnD3DBHN1U1HqumhfNv6H49NkkCqWamZK6T0QC7k2CzsPrOFPmLQ6Whl2MVPI14u21vhb2LJDJHdDopzi4umCuq9IE8Dm7Q59vZ8H6oNRhU4/kE5BqvT01PYSi1+CMgrKyJwdNCnFoxsDAMpL3N8AlnqN2myja75CiZv362LJns2Q2YpJiTcpyikqRBZT6q1nIUvTt8kJ0bHayx4tbKW8MkTdkdGpHSTBzRgG+V2TPHBG2Nw4nN8HXdChO4ODLXFibIcGoy5sicFUS7LFDHHnsbGsW94KYsdQ1DhJYnHZeT9a3vLXg09G41+QO1xvfdjwsdNxXBccbD2k6nu9htxhem9K108i9ufZm6vEou0YKqSWCUvaNzT2zY/ZMy+9gze5HlfQEHGcdsgbX6zUznbctb3DcfqUuWr1Wd0vivwFtxwX2Tr4NrY/uPvg/0WrjjtikVW+TLwmM4np77St+q5dnDg5mAU4giTa64g5vrGoSCrdPC4tcPaAeHNGLHyCsfU6xrP8fHANPsYtK63hlGyoHpSDkG+0/LXdvur+HUwmuXRO4G9S9RbS1tO4Pack87fAUajULGvi02C5CfO8v3OJ9xyVkzyOc9zITMUMh/RFJEqRdO7fkobaZz5BlfS4uFYxZOaZFAvc5W+CD9Bao6OkiEcIsXcnuVS9Tz+1H2sfk0NLiUnbF81LzawXmtkV2ax9LWBuCVyxXyS3SD3R9SXOIvhb/ozknKPgy9XVob9g8hegKQiftOmHpNbsJN8P7BZ2v20vsiX7TlE0TsnsOVUi10JolutET5UVeSifAPD1YcQeyUjztURXJxgcFYIsI6OyMn3peRNko6H00IGN3mwCj9JjnzIsY8uxcB2o6hc8bKcWH5vCHPrMWljUVyMhCWUJ9LalPJubI9p24Hkq7pdQ88N1AShslQcrqBkjbPyeyjPpoZlUiYzcehdqulyD7Xm3ysmfo6/wALLUdXI26ZoYj9267la0vp6wu/InLmc+DJq3UEcBLZm/Q9ir05Qr5CLoHS9RU/p728nsgvEldkbmC6nWmSNbyDzxx9VUya6CdIlHglL/w2Nucpr1mLgIqnLwCQLEZ5/kgnrYKNx7OCtN1q0RgOad48cH6JmPX43H5dgmOq6sLm2A235Q5PUYbfh2QwKSH8crDa5skofB+Zv3UKf0yKKKlpaLgXH8R9k2Ek+AaMJd5Fri6dQLMkbhchNl0dEth5shl1YRdPHhBGXJJg/dAn+4waOj6vqQdLfnxdUPUIynmbNbStKJlkrxZUFhdl7cqBr5jI7a0XJ4VvHhfSK2XKP/SWlvhBLyPdY/IXotFpnihT8mblnvdhev1qCHEj9p8HurbnGPbFN0c36/6pbU7Y4b7QbknF1m6nLGbSiBKXFAbSKEOhffuqE50+PBMFwANWG2zB2VjTfJ7mBNUqB7FZkgEWyjCXDslrgoEac2CeiNRZxe+sdtDb4HZS22qCSYf07qYth9MNz5Wfm0sZO2WYahxVFFLrEzZd0bi16sYZvAvj0KlJyY96P+0WONoZU3Lxy4ZutDDqY5FcuCN1BPS+u4ah7rnYB+G+LjymKcZvglTIV/WLYpbM97CM27JGXUxxSpk39C51LrDKuwsQBk+VU1WpjKPxJXIKhnLLBmQPICzLt8hXXR7JNuNzgoaOPvXcPwmy5cEMrdUSHuUdoimUtkcT7hcd+y5qNcHKy4Mz5HZA2TRMtI4UXZ1G+iqbkNcLjz4QOCZKJavG1trGx/zlHGFHMCSAH8V/qOybFtdC6sD1WmSB+5p3D4VyGeDjTOUaNO02DiLJXHRzLpH3CBLkmyi6Mg6bqPTd2br2IFyr2r0m/wCSLOPJtFrStCknIthvF1SxaOc1fQ79QPug9NRwAFw3OHdamn0kIc+RE5uQwPa34VuqFnLf2i65G6VrG5LOT/RZesSyS4BmxRkj9Qjb3VKL2dgtX0GNODo43NckzmpO0ElSAes01xvH3VjTZKe0GcbVgVqvy6FF08gHKVjVslkYngo52jkVzOsphyEbdH0szG5NguyOkFGNjFTaNGwG5uVXeSLXYz2q5LGUIcbNsLDlCovJ8UCK+q0/uOchPj8OBbM8MRKlz2ghOlkLccqrkW/kKLfgLS0UrAHuYQHcY5SZRpcjVGR4yq+Ep4/yQ5NeD2oqSPwgKIQXkhzYMl1GW9sforSw46B3MaNB090gD3ux4sjx6VS5fQyNheWOAY2hROWmi9rQ9YpNWAOo6EhhfC438BNhhwz5iJnFoR26xODZznA/ITpaXFV0A7Dumaw0NvJJnuCALfQqhm0srqESU0Z9b6obb2e48X7D+6fg0MpP58HXYMpOppL5srM9DGPKIdoIU2sF5sRb6Krk06XKITCTpgR7rlVdrXQTM4lbewFke19gl3pobC4OtdZVDo6Z23F8H6FbuqdYwyfTsIbDHYdgnxSikkQg+Dyp8EiD1rUvbt2uIuTexIWdqs04tUzqs5jqB9xuqsXfIqfZZosp32QZ4qrIj2Mda72rOh2NBGtYgNla06vKQ+hT9Q3C12uBVGqrbeyTB0EkSjYAMKJOwS6kpw99nX5RRdHJDTRwCMe3CzNTkluof0igPJeUFcIdKT2FFXO5n4TyruJ7eirMs6M0tlTM71dx+9lYa39g41bOm0fRVGHAiP8AUo/Yj5HJIp1jRYI5WhkbRjwsX1d+1ShwX9Jji1bRVUm9gcgdli+/kn+5l3al0jBXadG5ty0fbCPDnmnVi54oSXKF2s05rW3BP6j+y210mYs4pMCPjF0xNijoGjQj0PstLEv4Y6IJkGSvN5P3M1o/tRfp2X2IuFe9Pb30V9SlQtddUTGyNLRYrZydGbLsVKqMbThKxydggccFXfKGMyRnKfJcBtB6lOAVmz7EvsPUDrjKoZVTDROqYLX7oYPwRIgJD5RbUCf/2Q=="/>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4100" name="Picture 4" descr="http://www.revistafernanda.com.mx/wp-content/uploads/2013/10/plantas-medicinales-antiinflamatorias.jpg"/>
          <p:cNvPicPr>
            <a:picLocks noChangeAspect="1" noChangeArrowheads="1"/>
          </p:cNvPicPr>
          <p:nvPr/>
        </p:nvPicPr>
        <p:blipFill>
          <a:blip r:embed="rId3"/>
          <a:srcRect/>
          <a:stretch>
            <a:fillRect/>
          </a:stretch>
        </p:blipFill>
        <p:spPr bwMode="auto">
          <a:xfrm>
            <a:off x="3929058" y="2571744"/>
            <a:ext cx="2000264" cy="1518449"/>
          </a:xfrm>
          <a:prstGeom prst="rect">
            <a:avLst/>
          </a:prstGeom>
          <a:ln>
            <a:noFill/>
          </a:ln>
          <a:effectLst>
            <a:outerShdw blurRad="292100" dist="139700" dir="2700000" algn="tl" rotWithShape="0">
              <a:srgbClr val="333333">
                <a:alpha val="65000"/>
              </a:srgbClr>
            </a:outerShdw>
          </a:effectLst>
        </p:spPr>
      </p:pic>
      <p:pic>
        <p:nvPicPr>
          <p:cNvPr id="4102" name="Picture 6" descr="http://www.alumniunab.cl/wp-content/uploads/2012/12/aloe-vera.jpg"/>
          <p:cNvPicPr>
            <a:picLocks noChangeAspect="1" noChangeArrowheads="1"/>
          </p:cNvPicPr>
          <p:nvPr/>
        </p:nvPicPr>
        <p:blipFill>
          <a:blip r:embed="rId4"/>
          <a:srcRect/>
          <a:stretch>
            <a:fillRect/>
          </a:stretch>
        </p:blipFill>
        <p:spPr bwMode="auto">
          <a:xfrm>
            <a:off x="3857620" y="4286256"/>
            <a:ext cx="3232727" cy="1785950"/>
          </a:xfrm>
          <a:prstGeom prst="rect">
            <a:avLst/>
          </a:prstGeom>
          <a:ln>
            <a:noFill/>
          </a:ln>
          <a:effectLst>
            <a:outerShdw blurRad="292100" dist="139700" dir="2700000" algn="tl" rotWithShape="0">
              <a:srgbClr val="333333">
                <a:alpha val="65000"/>
              </a:srgbClr>
            </a:outerShdw>
          </a:effectLst>
        </p:spPr>
      </p:pic>
      <p:sp>
        <p:nvSpPr>
          <p:cNvPr id="4104" name="AutoShape 8" descr="data:image/jpeg;base64,/9j/4AAQSkZJRgABAQAAAQABAAD/2wCEAAkGBhQSERUUEhMVFRUWGSAaGBgYGSAaHhwhHxwcGiAcHBodGyYfGh4jGhwfHy8gIycpLCwsGyAxNTAsNSYrLCkBCQoKDgwOGg8PGCwkHCQsKSwpLCkpKSksLCkpLCkpKSkpKSksLCwsKSksLCkpLCwsLCwsLCwsKSkpLCwpLCksLP/AABEIAQMAwgMBIgACEQEDEQH/xAAbAAACAgMBAAAAAAAAAAAAAAAEBQMGAAECB//EAEAQAAIBAgQEBAQEBAUDBAMBAAECEQMhAAQSMQVBUWEGInGBEzKRoUKx0fAUI8HhUmJykvEVM4IHQ1OyJKLiF//EABgBAAMBAQAAAAAAAAAAAAAAAAECAwAE/8QAIhEAAgICAwACAwEAAAAAAAAAAAECESExAxJBUWEiMkIT/9oADAMBAAIRAxEAPwDzjgnDGqoxckBmkQJm0E43X4EEbTOozfttb1nDl8q1BHaiAT/gJNgBfTvE4D4bm2dm+ImlxsD+cdcccpSVsFp6BaFKrQY6SLTIOxjvy2xYODVNZ3im3ofmkf8Alf7DFf8AEoOpKYnzEEx0gD+s+2G3DK+imq/KqmQe0T9dxjVasGiHMZEOxW0DnH9N98dUqaUg0kADnsPv+7YZUsoDUcqxKsQbmQJEx6CcIfE+bErKhoBMHkOXoT+uKJN0T2WTJ1QVJH+EweV7e+84rfiniqoBTWCxgt0gGQD6mPpgPhnijQhQIAfwiZEn264IpcBZiWbzObsTznp0wXUcsyVPIs4e9Y1FqQe3/HTFizmfLmnTIglhIPtH64Py2RKrqACheXMmLAneP74GzGXLPJEsrSOpHzafe5GFvsZvIYnDNQjQTtdTt6i8YYtw5Kal9RJBgmAQp+tz32kc8BcF4m9R2ptTCjcRYmOTfUYftlyEZQJaA55g6rEdxBH36Y5JJp5LJlL4llQ0kVNR7g/3xBSztelT+GllJLagb2G08h7ThpxThIN08siYBIIPQHtjjh2SQfCZhLFykncyZE+sR6kYvFpobjjbsIyGbfL10UaQtRS8nzaZswi0ydjizcNUyJ1MZ8zECL3EfpffCDxLwPRXoQ5A1HUAZIUedpM7Ww7yGcAfSxbaYm0ruR3je3LD+HSTcYorUrGEUpoVjIuImR6sY+hwI6Ii6FpwpMxtBGo27dfTvIKo5tGzNZA0MYKKRGpb7dtQOIqiolY7G/ynlYExO15t1wtZK9sUEcMoaaaIVAcKSRM3G3K28+8YF8I5laiVhpOr4hkjYiB7ggCPYYeqsFmJtoJG3TbtH9MQeAssoy2o2aq7v6jUR6bYoRvBTfEng81XV40tUYjrsCZ/2jYdRhXR4BSoFSyh9SEkMhYAg7WBI7H0xfPGamgaRsE+JyPMow2HtjVIIiMHMlhKwB/t1T7QeuFTd0NirHXCOJh6YZQw8sIrrpi3flAwLwys9TPZhLCirGABEtZTN7+ZWv0OFXA8zJp/hXSXKMLk7zAsRqJwZ4ZzAI1kMDqM35szM039B1th1IRxpCrN+DpqOTQqGWP54zF9fizAkCjI5Gd++N4r2RKpfB5M+cp6ilxaJFyOQ7HG14bTUAaD/qHO++qeuOjlk1uxtpjflvP2jCqh40oFmDags8xIPcRcY46cng5ksBGW4Ka5Bq+Q7Dvp57yL79jGFHFeMfDBpqi6tNpE9pJP5YsnC8yGJqIDBusiPw3P/PXCXM8KFSuWI8oAttBuTM4aGNjbA8j4kFPLMWHnDQB1tI9v0wMuXausnzM/SBuLD2vh8vB6NOXYiwkkiI+pxJkqNDykGb2U2BHXeTHbriknSAtivw34aUVT8ZZjYH8+24vi1Hy/KCwAsoAmekmL+pwDRzX81nNi3y8oE2jE/EasJVKsRY6TPXaPQ29sGWsk27Zp82vxVpONDNeNQJIFjOmQLd8T5rKaiGP+G/qAf6EYqWT8H1Krhvi89TVLlh995w347ks9SVAlYOhMFlQBpJi+4+kYnS8ZRoj8Q5t6CitRIDggNaZmxkdD+eLB4X42czSLsNLaWDR22PpaffFFr8GrhwMwz+bbzSCRfSRsG5j0PTBPCs9UytSrTQaiVIK8wxsCR9iMbkipL7GivEW3jXEqYenS1D4lU8hMDm5EWt9cOKuVo000qA4AAkKfMWvYRNifr6Y86yeTejmaVZ2uHlmc2vIufeMX/htVa+k6l1SI0kkC/eLzy6RvhVFLR1caoWrkmbP0yC2mmjMwJJmYsZO5n7Yko8EfKyGC6C9lUQATI0kHYRe2FvFfEFShnS4X4hKQqj/UpkwN/LG2CaP/AKgVK0rVpEM7gajsFAk2mdUzeNudsGVpYKLYwFcVaQmhpA/7VQtpYwd/py2vcYV5ExWvNSWGpX+dNVpuIN4vixcJ0tl7nzKSigwYFrwd/S+2I+C8KFSoz6yG1AEG0gGQI5zuemDBUqGkhpxXL+V1YgBgwB6WJ574X/8Ap7w2r8AOar6bwhG0GAQSJEiPW+GPiVgKbk3Ok6RHaAfXc4l4Rxowq0T5qY0MDHmbTMCwtYxtMYdbJPVmvE2WXMVaFGBaoHvaRBnfewm2OPEeSY1aVEaCrMPw8okn8vocT5JhV4oq1AT8OkXVST5STpt0MG4/XC/xZnGOapDLmojhTTFlIIa835SovI2vgKlljU3g54jw9aBfTAQLpjcAQT6iN/e2KdwDiTPSYEsyaRpvF7Cet7nri0eIa9R6Ip1FFOs4GuLgEjr0B+wxF4e4OdUKo0SfaBpFvYx64CD4DjK1P/jf/d/fG8W1KdJQAUJIsTAxmDRu54vXevXZzqK02PyiwiYE89o54S8S4MaTiDKm4P77YvKU9IFmIPIcx6b4i4hwjUtMkCJ+Vt9vlPtB7xsMSjyvscJN4ZaaAgyRqn0gkDGsllS9z+Ikzyifyj8sLctw6qjfyGa5OoQIvax6dB98aydWrQp1KSgswBFOxMdu/ph7XyBAvinOitU+AhuDLQOgsO8YDyuROWqCpUYtINoO1r77Ym4dpoMzVQz1N9iT1vHf92w74SwzSCoVux0Rv2JnrGGcn5oakkLs/mqn/cWIvbtc+2B8l4hOYiiUMm8g9L+pEjbFuoeGafwvgVd4Mm4meVtuV+2Kzm/BGZy1YNQMqwMVDA08iDuJiLj7YbDVE0kWPgfFQj/Chb3mOgjnuYxZjUOhiYtEC339vTljzv4JoMNbBnmQxNztJjkBeAO2LXxPjiUlA+YwWgWFxzPoB98S60ZizxZnaRQ0D8zFWEXiGBmeW2OPDGVjKgu1yzRMGFk2HPlNzvit8Q4oaiO+kyTM/a3Ptiz8HyFP4dFdQawkqYDEmTPW/I4Em6KqkhVxx2dU11Qf5llFoHInm1v688SN4fq0swGpZhkWxm07WsbTaL4acQ4ZSg6AFYmBHM7RHK+D8hTH87VAZVAE+aCSLbTMCfrgwbovxtMG4bSpuGLzqXfVAZucgi0TyHTHWW4fQpjVUIYEkggaSN7Tv7xyxFmaIgKDoNMiSp+eT397XxBUyVUUXLt8Q1bKSZi5G3uDgyRZMsWXWnp/lGZgiSD+W39zifgOYPxlQiJBaeQ5Wk9D9sV1a2ms1MxEnTBmNv6dcH5Piop101WBkGNxMAT7yY74y2HwsPGajfxNBR8NtWoaemldQJE9QB/TEHhmi2XZ0qhpr1PiK5IMEDTpA5noB3wPw/iHxeLUkJU+VihHM6djHY2nFzy5BIp1NJkE+l4J9LYaOXYsnSoQ5iuKPEVqahqakwcGx5EHft/zgPLsj50MR5VpyAeTW99ptiPx7Q8yuG862UzcsJiBsQSNu2COGUygeoyq5b/AZtE2MAG4B5b98I/2HSXW/RXxvi2vOuAGCIgH+rnz3vA7Xwx8MUf5b3/FE7AzeZHTb2OA+ExVDPpPm80GPLq2AA2gG/fGcDzGn+JoMLazpcCBzDAkb6WDD7dMUSJMs4yqcyPqP0xmOEzSgATU/ftjMNQh5/lqCU/MfM1rzt2HfvywLTz9NmZWcFous3ud8IXr5uoyiVGo2UDCnO8IaGqE+aZP69v7YjGMb2c1Nl0/67Ty7fDdAWYEggjYWuGIj74d5Nfi6XfygxHPl5QAN/30x5dluCvVXWxJkWJM29/yxZfCfGDSYUqrGVI0kyRG0fTY4Xkgn+uwrA28R58Uaas6fE12EXuBuDY9MQ+EkpIlV21K7sGKsYAXsdpmSbdPXCHjWZmsrLVDOlgCZCixmO/39hhpSz7aWDm4ESoj7fvbvjKNKkai55LiCumqnoaJAI80epNrfniLiGaAjWZWwOo7k9DyI29sIPDFY0qVVqjeTXKqQQdvSTJvzxXPEviA5qKKgikjEkmxY35dJOLJE+uR14w4YWFJkAiSO8ET+Y++Fa8GqSgeIj6739gQca8Os/yXKqJ1M0iZsADPLF3Q6gFtqC7wN7yPTliE5OLooqiyitwj+SXDWJNido5RGGnAU+GYI20zO9l/f3xw/AtWZqM1Q6LME2B2kRPXpgitl3EkgqahkNbSLG0b/bph1lPJXo2hg2fWSBBYLc8xbketv3OOM1lfhorHzajqVoi1gfVgTMm0E8sKqXC6lKiQ/Pzat97779/fE+War/CBKjHSpLLNtMxsehk/U4aKxgol1VHbkMzDXp31c5MQCoG0A+xwXw90Wvl0qVGIWWpzbUREXFz1vG2FPCuJ5eoVBsQgDELz1fNHePucWDinDEimrKGAFuUW1ap5do5xgvZk8CvieYKZpjYSdZkXGohRy8uxMYmy9YiZMF2G3usx01EfXHWWyX8moX1M7tDnmOSmRyvGJczQWjQaoRBTTptsC6k+w0zebjC3kpHQdkODkZujWQBVX4iki0HS0H32xdFyq/xACwSQzXMwGUB4PKSdu+E2eymtKIp2ghyNRUkGVgxupVrD0wfw5mJFWqkMCRKk2VWAiRFiVBjDqkCWRT4krB+I0AIKU6LVnE9m026htJ9zibLAHUwZrIqRvJIvHJf8NuQ7YrWazbLnamYlQoplWQjy6bmI7W+2LhkMxSakDRrI6REpDXE99597YCpqwSuLorZ4i2RVqa0yWzBLJeFXedV56G3IgYc+FuLmDTdD5lpln9pNgIu0nlviLxBDZvLox/ltSZSP80r/AEBHtibwoqsjsICAgCNhpF/625YaIJZHwZP8Q+/6YzFa/wD9Noi38NUaOYiD3HrjMb/RG/yl8FR4bl2FQfEF95tyBMCPphBx7MA1RSC/Et5wCRJ23HPqPri3cQoOASpJMStjBkR3vF/XE2Ty6EgsqxNv32+5xBYdnL2K/TyNQU0RQlOFuACxmOpMc7mMQ1+FAKWZjqIMk8gL/n9vXFlzwFOfiDSNQBa53bTO/fBK8PVR5Brbstojnb9cLyScWDtZVfCVGhWqEOFcqJ56tyPlMSYA3646z2TP8WwFaKew5ySJgW8sdu+Hy8BLAgIVPUi3oTAj69MIPFmUamUD3JGsFT0gQTF+XeDh1PIe1qgapwZ7hazKbmQWNt9jgPOZSpSBZjrUG9g3Pe18W3h+bR6TOgsREEEGZvM3FpH0OI6WRLTpBabERMdOVxyw/cl2aZVOA8W0M0jyG4YjeO3TDg0sxV0tSJWDqX/NM78oM8+vbAOZctXektJpkgsw0gQIt1v6YaeGuC108yVgyA6TTaTBt5xexvthZ1sdZGOVy7n4j1Dp5NHIKJYi/KfvgPhPEDmK1JQCoCmdQ2axE8oIHLrh1wiorh1dgziQ4iAOQEHkYiTvGIhk0pMtQKx1VFBImB5gOXKNz0BmwxofBeM7wMc/QAy72U26jc/vf164VcV4UxSAw0EQwU2tsQOZw34hmFCwysPiNA0qWABNidIsIG56YLHw2ARIDCJg9rcunXrhtIvZ5XR4Q1HzlWtz+8/QR9cXejU+NRQ3BpgBTybYGD/Q98EcTyhKVdMA8mPy2EH3/XFMXjNWjUpU6RYamEqRMcjAItb8pwdr7FqnfhZ/DucLU6xCrTjSqgXm2kxIk3374l46i1ECNqHxIVgN4JEkDtED1GAspUNPUtN10hw0MCATvHxNgetsc1OJqOJ0kqtAUNHTUYIBPT8M9TgNZGWEWvglEU6aEQrEfjNwoBEne0Wix5csS8X4m60pVQEAMGdz/m5k6vMT+eOc3l9KuwCmZ03mQAW9xv8AT3wt47mqlf4XkK02hTHlX/Nbe+4ne2BJ+DQXotyVH+IKErOppImxnlA3gX9hh1wng1OjWY0oQPAZBzKzDDvP5nAPh3P0yzKwCMGJX/DpWII73Aw+y2YIqIAoupaZJuTANrWAJ9uWG1gVu8gPjRNIp1FsUUQ3L5hy52H0OAPCzEZYijUDalBItCsZEERMgDY9sMONZxQuoHVCgAbTewj33PTtgPIPAC01/DLNHJbyDyv5et8FaB6jleD5YCCWJFiZ3+2MxIlKq4DhUhhquYN73E2xmF6oftP5KdW8QV6dLUaStYE3IHrHLEXCfE5apprD4dhpIuB2J5G9uWDa2VL0P8xBX63A+5GBP+ilHXUdWuxHPrH2jCOSrKOFJDbxDWDIqD/3IvPTn7kffD2ll/5QcRCqPVtvoIviq5zLhSadFdRUQBfSLySTyE3x3xDiuaejTpUk+GAo1VBuT+LSOQkRJm3TEn+YKodV+LohYOdIpgM07XmJM32++BeOVlKJqEtIIJvfnHqOXpim0uHVM1U+GzwqGTq3dttXUmLdAIgYtOU8NMdMsXhdIMzAGw7CwxR8axTBaQuzzGnUUUXuzAEctW3sLxiyqagHm3Am0m8b9wMD8I4YpLDRIG7Ne4M2n5QIw6yaFHgMSLeg6nvbDK9MVpbEtJzSDIy6ljymJgxcY78FuiUi4BVCxMcreXc9SN/ecDeMviFSaTxLC95Amw7cr9DgbwzxBacUHIGkgKs/N0Hbf74Xkji0NFvqNMlnlqvWVY1KQCBffb+v3x1xTOpRAJcAzAPIE26Xw9y9NQh/lqJ5ReNzfcXINo2wNn+Hr5tAnqCb/e0R0wIip07Bi7/CDWJDU3Ai2nUGgyTsNzOGfEsvoFSqjEGAZkadhuPX9NsAcOAZYMhUAEHYhVA3HsL4jz/AhXoK1ImmSRIvoYK4N152W353wZTSVHYppZFGezObRRKU2pCSWUEkyeYJ8vrecVapXL5yi3MNsANgCbfl74sVPxI38xKtJlpqSoY7Hv8A5ZHrHXC3g/B2zOeikJVFEm34rDtNsLx9nLJLtJuvBvxjONQoaU+Y/i6fity3/PCDJ1Jq0Xq6gpXQai38xIGs8zJ3jri6VaCHNDLskinRLRIJ1tZCCLRGsm/IdMMa3CUoCnQFOTr+IB0gxPtqn3OLK/TqbQi4nxRqOWpkfEqQ+oazEqPmAG8G4uefTD3xHV1UqLU5grqWDaYAWOtiNjyx14mpIKVOTJGr3kXBjAGQrTTy9MkaU5jkq6tI+gA9sLHdDPEbDv8Ap9JKQzBpgaEso8zExu097WHLBhoClBLKCKJIJNgSbgWE/Nb364IXJ6yyyYEDcWhVaYjeWP0GEvi7Pq1E0wQ2pzSuoERoGodeYOHJCh1qV2Skb6iSTp0wFFh98PONr8Kk2oCywpjqIA7zO2IeE8OdEFSnBKJA1AkguZkjn6dMBNx5s1TYNSANNtUarOm3xBa0hWj/AFWJw30a82BjJMLEtPZ6gHsALY3h3Rq1SoIopcA/vy4zAoHZiihRlKhAELB5xM/v9nAOb4zQQnX5ZEiL+kC9wemOqPEDpIECIiLc7/nha9RXzCqoBMEkbxty6HHOciOeCeJKJb4TEqTJLuAAx6C/TYHFmOVDqYOx8t+Vh+h9jhNxfw4lTYCRJImCDa02n0H9MA+HWNBjqqikBbSxkGLExMC3vg2qtB63ozNcCJPxabFXBnfYzFpsRH/GLHw/MQqnWWMgDlEb++3pOA/4+kyE0tJgwTOoz26CL/XAfFOI/CChRJHT73+2H4XayJNZOeL8YajURWqEIdVxcyIHT9++H/Aq/wAVNMmerXMG+POfFPE/i1NafKANNrzuZHrb2xcqVFnooVJ1FQSRbkNv0xWbVWDq0b8XKutFXmQx/wBv6nbFdWmVqioBfUD9P2MWSrweq51kH5dLGR+vffv2xzT4YIYNtP8AVR/WMQjO2dkIpwo44tx6syp/DR5BrbVzF/L1vBv2GDKvigs4CUmJYAySBce8nCjg1CM6yAEhwYNogetuZthxRyH86iNI1UwSZ7ExHeDh0loV8UVsJSpU0u7qqGNO9wT/AIiRF/eZ+umObqKUpPppAqAwTzBfmb1EHTIGGeb4f8SZGqenbZvrc+2FHDuI1aNYoSWo2AEXVr3HM35HEZtaNKlGgihw0CmQ7h3mT5SNzbeQYWPcbXxN4Ayi0Xr1Q6sS0ETGnTYG4vufoMEZp0qNplwCABE/MTHmvIFxgTjOQpLl8wtBgao1AFCQVJOmSw/Cpkne2H4bathg21TNZWsKubq5xIUOkUjYGNRAaReHMHnYCRyEdPjFQ8QmuNqWlJPNonYbyoExsfXDmvkqbUtJposEBAwuAvKJgSBisZhNed1f4UHlufmYFb+gxX0rtDnxAqLTBBB3jmIaDPraMD+EKlNYU6RUqrqX0DaSB3uD6YG8Tz8EajHmAOn6ADoN/qcD5fItRzWXABqMKcwo2BYHlzPXscBbY8v1SLVxLN/w7tVOwBEGTNQgBSwHzAgAegHTAmdcVTlqKCabBmZxBJKQCJ6yfyxPxqm+lmN0LCou/lgAAe89Nz2w08N8KQUxbyqx032vLbdxEf5cOibwgDNGpl21ILNWGpDEkFdMj/SFnT0wip5UGpKgqTSRUjpEgERYzqJ6TA2w140WrUKBExWr6w3RTMen8qcE0uFVtYrIyaQmkK07ktfe+5Ef5cFAsiVkAA8xi3y//wBYzFcq+IayMUNS6kqd9xbk0YzBtAoFz/DyZ0kIefLa+3X9MVTg9N6UVW+Y3IO/O/sTMYtHE+DHNPTloVDqgj5idgOv5Xwq4jniCUoL54ksY8o2sDb974g5J4RyxWBkKNTOJNKo1IE81u+0mSZAJ9CYxDk/DcCKwDRbSRc785vOHXh/iRqUpKBdJgj5ptaCdp64n41xI0wWI1CAI67CO18bqbu1hFb4TRCVKlJVClhI+sG/phlxPhoVA3zeQza8gm8fbriv5pqhrCuKTKQQQJN+RBm1wcWLIurwVPtv7Ebz6TGBV6A20UOhly4kwSTZQOuLV4cyFVWhy3yqAs2vtH64E414dqU3aqtUKNc2FgPXrN474M4d4nRAWIZmUHbmZ37Ww01gKk2WnN5pKCW5WIF52M33nb0jC6o4chlBgmRNtrx+X7nHXBqyZmmlZrMwIZeS7iJP59sF51lXZhpCG/77DEYqjr44JOxLwTJaszrLNpp0wSNrt2j1v3w3NZRVkMoUT5u4m3S5/LGuE8OcUWqCPO4UHmdI6RtPvgrOUkGkEQWaWFz12tztjpiqRpu2cVAHZG+IQynU2hokCTBAtePacCcFzNFlVXcVKpBOknUwvMkDa53PXBRrtTdHSmGAF15md9PU8wOcYFqZ4Us0tZaf8pqbS7gAgyrFVmDG7EXFhGOPlSk8k5xsb5zLJTAKTGkn5vNPa+/SNrbEYB4GEbh+uSKg1qWaT8pO08rD688C5/ja1NXwCCYJubLsb8wemN5c1Bk2pqQ+kAsJFxuyzymPri/E7gh4rAbRr1K92pkEwFh9iwgkkTfYxHXfAFTNzXqn4Z1IEhTaSq3X6mTvsemJ/DWed/hE0WSnq+bUPM2ktMfQdL47GWLZmpUTTqVjGrqWOwBB5D6nFV8jN+ElPh3xMswI8xsSTI1FYtPQR6Yg4Bx0nMV6tQatIWnb8KTCm3fV5o2GHS0Zgz5btYQBptPWDb2nCTwFP/51XSGOsaVItPzAR3mOuFTzQ9fjZavFK/ykUAHWwBjcBhEgjpv7YlZ/g5KTaKZO3+IH+pxHnHD1CZgimYWOTPpt38pkdDgLxfm3GVCQFL+U2tpg2330dMU0iazgmp0XFPJ0qikuq/MJMH4Z2i0RzPYc8O8w/wDJaAAqKzSDzUEDvP4vQ4WqwNUBiQqqqAnlsW+th7esKqHGvh5LOkwEpu4ok7MAQiEzykRG0chhvBQAZ00/IIbR5Z0i8WnbnjeAqOVqFVOt7gH5e2Mwo4v8NZ8uCajg1CxKrYEAQPWLz74kzvCg9ZiTEXEWJBvf6Dviu8QpaGptRJVyVg+1/wCtv1w/rcWL6Bo84Am0au3WAbfXtjnkqOLw5QtRYAwEciBFwTsT26YXeI+Is7FF/wC3N25kzNuw/PBGfq1H1AuBIuQPXmTty9DhZw3LDU7Dyrz/ABDuY+0frgt/iaOzfCacTJ1lZjUegJA9T1xbKAFGnNh5T7AC7Em83t74rlVVpTVRLA37mOlwBEj2wRmc87T8QgA3AG0Rz6jDcavIJu2B+IuJnSroT8MiHA2Igb4Fy9ANpZTEiZG23PE9fMmpR/8AxiGbY843vHXC6klWmH1SdSnTEb9Le2G3syWC3ZLXSy9IJp0yZPMGSdj1vgpMizoCQpAGktPv17xGKv4bzOmkqOWgFixPSTe/e3ri15LM/EXqGBCjbYz7Xtjndps6ZvrXX4JMrn3pLp0yquGUEztvMbzzwTxnPio9IhlDmSBImLfXcfsYR1KBioV1yFJi3LbcXw7PDEKMQZtBIjkADcc/TaTivZJAh9h5yygOX5gMes7COlrYqOcyteuSjuXNL+YEYhZAOk7C5jrg/J5qouig7KCsfFcH8KiQNMQJ7dcS1kALPGrzAiBJiIJi99U7YRpYOi+qyMOK5eimWDrTYgowdfmIOkrpJ5csB8V41UXKM5NPSFsAsAEAXbeLm/WBg2iutT/hanUh4jaIJEeu/TCDi1RWNKkoBNWC6xIASSrA2iCwE7b9sVjlUKn6PqGdFHLUxtpJtaduf7/LEmXSKimGHxCXHcAGBv1Mz+uAON8KhS7trYsAJHyrHXvvPWcB+H8rUqZf41Cxl1LsZIRCQAgNrmAAIAAPSC11gFXkbZ/iAWhUqFtJChADyYtft++2I/Dtb+Gys6QxqTUsY2GoSOpMfXHfFuDpW0UTqNI/zHYA3PmIUHfl+5tnEskDR1Uz5tQVH3k2mD0ldPthPspaaSGnBdepBo1GmiqwYgXhmJm9hqna8nAfioipWoxfSkgTz1AHsYA+564Z5ZSKFSsFAa77DzADyiY6RYdML8hUWtRybFgpK/EqeqwWB6+dp9jipO6OczV0fFdyDoQkjuQzGfQRf9cVviuaatkaQLD+Zod1sVgsKjT9pHO+2LJm6x0VGBu7TBtOwAPqoj0viv8AHcx/MaioE06ahiNpNp+84wPAVK9eBFVwOX7jGYCfg9QkkEwejYzBFsR8DqFpBZjoJFM9ASJE78sWDP0hSCtu14k3PIEA95jCDheVkQrHUViVG31t+mG3G6xqmkpMLTHm5Sbye45x3xyyknLBztAdbLVaylS2hT0Nz6nkJwTk+IGjTKsjSLSP3vGG+RyhCfyzqVY5wYJ6mJEXtOF/FeKIVamxLvBaNz5dvvb3xV6FTd4OOGZoVJZhIN9I5Eb+94+uGdRtSH4agGPKTflyH54rjVSjDTYuhBgWuCJHvhhmJpUVRWIKgAHnywePQs9g3h+uKVVhCrMfL5QCN7+8e2H/AB6hRqlFsCRIZbeY3/T9xih5zOFayBeZBJImeoGLFwXiNMVaj12Av5VO8m5I9dsaUcjZ2c5nhdX4qax5ACdSncgyJ6bk+2Ca9RqJDz5LAg8hPzC23X64sVDPrWozTHlqWW0dpvfeN8VritOqwIQgjncg98MqrIHJuRYKHDXRWYNKk3mIA5R+KQMTrl/gwQxVYEz1F5A9BtjOH552Pw9GwkmbXIECPUeluuIfFeaOhFMKD0uY/YjEorGTp41bBOBURmC5YwBLFo59vWCffDahVCKTVeYgIQCN7wRe84F8HtopMo0kNc6okQCIB3wLnOKmlVRWSUb5GA1CSefMkkAA40q18DSlbbQ2ydEjQW8xBZRp5ggMCf8AyJHsML/B1MmtUq1eflW34VaDHUEzabxg7JcWNam9DSVBclW2II7iBG837YmzuiiUExJCTMAjeABGwk9Pph7xYyyL/FdUGmw+J5o1qur5hqAkActh74ZZWkMrwk03I1MDsZjVLG3v+5wizfD/AOIzjjy+VtRBNlAiCee825kYa+IMszZcANDes8jI/O55nC+WV9UQzwhX+Lw6m5MGnTZVAEfIDTED0/M9cTcR8ipTg6fmQ7DSRpIYbzbUImxHU4D8KBRw9AN32vuxcif6kY648ZaNwCiGCYF1ZovvpgiLT74cRD582BlnRD8o0kz8wC3+1vrhLw3QpXoqX6aiBPpJm3bB/EKs0ygtrdVJi0W3PcCPfCjJZVWqQpMfM/qw+1onrhkK9DdfMlMaIpoTqiLAAADfeefScVDMUxVavVT/AN2owt+EU/KLcvMPffnhnwyuAM1XDA03qF6ZU/MgRaYbvcECeg7YWeE0H8KahvrMn/yYv9yR9BggLTk8uRTQX+Ucu3+rGYw8VQW10xFoLX/+2N4Ww0edZCujMGSRc6lA2IEie5wmzzectvAiAe+xPpiwvkwHkVioIhlUT2kDcHHTU6NOmENP4js0trmP/wBY23jtjl6qEicUnG2C0OIutMAczML2G354DpZWpUY1Wu3MdjEjvjYkU1hWEEC8EGTp6yN/yw44bSLuDEKQB7gAfcCcNbqyT/B4YtXKAOA5KxyNoE6vWe3TBv8A0/WZue/aed8GcSelX1TDEGJ6Doe35YCHEnDtTamoAPlC7RyHOemH4peMlLIDx3hISpRckBQYO5v6gRE4L4bwRfja7MXWSCZi9o6W5Yi47nAyCmQfMvtIO30OJfDSOlNgpuTAcxYRECe+LSfwBaCV4imWqClI0MxKkGdLFiSpHIcx64a5Csmu5kzpIPL+/KcVzN8BRRJYmfMWI35zM9emGnDuAaafxWGoBROqdiek3OnEprsqHhHsWPL0VFWA1mW42sLzI27zit+KKrVcytNEdgglio1EXvO4FpieeLHnggULR0sGQFrWgSdJ6k7EWj3xWqCMlJvNarVdnHKFYqq94GCqWDojLqhvwehRZhGptK61DiD5rk+pn788QcWyoetSQA6m9tKqSZEXBkfbHeimKQq0iSdiZifX3Nx6dMb4PWaqtSpqAdLOxEhQphV7+U6vfvgcVdmLCVhXEqgymXRpYfC1RtLSLLfck/fCXjeZ1PSpB11os6jcByNZHvMXwzzmjNZeodQIUK4brpIZj6AXGB6/DlbPuXAghnseihQbeu2KNWWjhBfBbFjY1ap83QaQYWfSTOB/GJawQQLT3JtBAsCQCfSTh1wbLyxMBdVwes9OpAj74q/iLiAfOFFBgsSARtCMCf8AaDHc4XkWUinG8OQ44FndGUoUQv8AnLR0ctAi8kkA7bnrhj4jyx/iMvRBAIIqOd5vzn6e4wFknT40ORpRRCf4og2Pty/wnBWRzXxc/UaD/LQWMzDBjExeF0j+uHJDTjRVjAtp0kRsTqM+4RZjvhTSC06NQkEWa/QSQJIvabenbEmbzwWuweBDQPTR+pY/TtjvPZcrllLR5yNQN9QudJ+sY3gfaKxw+kRw5hUFv4eLEbkuZHeWH1wPwValGhUpukrRAamQIl20qFI5kONP1wX4npFKuVpr5wxVyoNm0GACeX9MMs80mjEfO1Zx1VFI+7sp7XwQGhwfL/jBLfiJJmec++Mwlr512Zm0m5J58zPXGYXqHsLcvQpGs7mfMORIJgdQZGGmYp6nVF0iSD/zPTY+mK1UzSkyoAO9uR7Ye8GrM4pvUi8kWjlJ3/e+ITXpy5oLbILIBAdR8ok8jE8oIN4/thM2dNOsFjSvObCbQRz5kfTBuW4k48rKdLEgNyIkw2FWcJqZorMBQOU8hb159MGKdC1WwzM0EWqdFi0nsAYiRHPGZXiGrysdTmQLRt173wUnCg2kkiALCDeByn3wtzGZp0HUtqHLUBPrztblvbDRSNKV4JvEmVQUlLMQ4MKB1Nom846oVPghAzaUA5mSf+TjM9lfjaGVrB1IBHrym1sZmHR3prU/E3lXqBY+0T6+mH7JvA/HFOLTGzVNSiOdv0t7/bDPPI+XyynUPJcgiQZ2EdZIGFuarlWL0gliLNPLUDNtyDAN4gdADvPcbGYCK66FUhypO7L8t42BE/TCOSbHglHY5HEGBiooAg3sVNusCMD8PoIaYLr8RfwhjBAJJv3jnacQPw566EMVIN4BgdhYdfrfBuVLVCwVfLM2PS5A69B69sJF+mx/IrzfDTTqMEtRMErG8mSsfY4F8R5vRQWhlhpDHW+kQAB+EDlPP364a1FzH8ai6SaTfOI1aRoYgknbzQJjbDXP5BKaVA+kVNJjvbpvPbHRH5KderoG4XlkOUDabOh1EjkZESLwBI/5xX+JVieIhBPlSOljyg9h74G4Vlywhi5AYaRygvp6/wCLbEuQyq1eIss+bSACeXmi5jt74y2F6LjRzNogCJg9SQZj8sU0ZbVmVeDDjRUMTzUEiLSQpjnGLTxOmGp1F062UwZttBMXg3YSeVvTC7gFIfDy1SoSgaKjabCFELEzEiDHQnAWZWPqNFjPDkQajbySOqKBqvfc/uYwB4e4goauWJBPyk7xomZ5gGb7TAwy4m5+HXMq5ZQKcGLMxtfovPs1sVs5cZjOJSBKLRXU0cwRt9++ww3onhFRU5riD0yYRPMSRBJZoG/VR9I6zhhm+LrUq5dbwCzENKgCmAZIPQsBjlkFalXzAdVbUwVgbFUIgm19jEjcx6j8CpB9daqY+FlhrNhepNSoANhy5/rgfQfsEyRNfiTVYinlaaoCRu7CT9NV8F8aM1tCkEwtOBc3Jd9uZCj6448P1CuWWpVEPWqlnZRCySdMcz5VAB7j2EylFjnqRYNp1PUJG28KP/rft3wwpZqXhslRytt07fLjMWAccpi17dv7YzAtAyeBvwiJhgQSeXoY22xOc07IFYARsJjr9r46yVU1qaqPLc36cvsRywZmgnwUamSxmCD1vz9sRjf9EpL1DCnTY0USJVYNp59t7YCpH4des7IzWEQLC0nn6fQYZ8IK6F1MbCWIgAdtj1j6d8SZzNrUBWZOxA57j7DFKIdm3kCyPFy/nMAm635Wie8csazlAO9xIBkSJ9J/vhRwjL6EqgnyaiOptYbdhh3xPPjL04US7coJ26xeOvqMDWDbeCei6I+otNoIuASSO97T2xH5BU1rT2szyCBNuYJ9vTHNLMLVQFCpJ5G0c79xtjVPOigjK4nUb9I+u8/lidOOx0/jZFxmrVplSSQrCVKt5Z5Aieu8i+JuFoa1FfieYtUgCDESASCO4O3XBGay6NSZ3kjyqFc7E8r8sWJqK06NBAVlYUERaLTPWJ+2DCNRbL0A8X4pTy9IqCoYDUABckel4HX1xYPDvCqsLUcBNagnnffYje/2x5rw7LfEziisCQ1QM5B/DOqN7C0kdMe38RztKmDBGojygnePLb6/nhuPjWwNJaAgyGq6BgWRQGHSRIJPObYQ+IsvUqMUDFIWTUIsZHbmPUbjB3EPDMq9SlU+HWqR8ZhbWQd/8trA+gvhNxDiH8mSSXqHzA38y7La3Ll074q1eBk6yLMjkBCLTHmgWk7KIAmJAm598MshwhMutWs7S9jItIAA/wDttzvg/g3D3p0jULgvVXaNpvE7mP6nA3G+PpSVqQAdtMmbgbbnkSZIHb0w06igRuTF/HmZQE1As6hWvEsxW46yZH0wVmMpqSroTyK0JfaAq2Ht+5wm8Fu1cHMVn1uCRTBtBBKrMC5kk9onuHiO3wnWYMG/e3mneSbbe2EjGkUlLNIM4ygCAgT+ONxCqb9B6dcIfC+bJzOYqN/7lNPLzILOoPpt9DhrxDiS6VVgSrwtgT5T/SSJwo4NRK5h9JsmilzEwpZQPQQPc88FAegrNZUJTo5emo0PUamehF2MR6RO+BuMkjhrBfmzLxI5Ak7nsoj6YKz4ZqjwBNGm0f6nA9PMFEj19ML+NZc68hlgT88OBtCqVJJ5D+2MjN4GaZALRSnsqKrCOQCldv8AyH1wxqZPSQzfMgA9tIJ29MRZimHcqogGqoA6qog/e/09MG8af/uGSVFMkxvYX9LYBgRs7Sm4qTzhbe2MwxyyUWRWDtBUHlzHpjMKMeNU6hputLSBPfl17j9cNK+T+EuixL+aeV7YS5OuK1aXbTHyDpPfDCpm1VlXVINu07c/Xthas5u3XHpPQo/zadJm0q8hiDA+Wef7vix1vDiJpCGFLjzb2tJJm21vbFdzOW+I4sTHOJ5c8MF4iyqlM+b4ZJF7fKVA7xP2xSKyT7JCp6gphwD8x+0m+OfDeUZ80agJIVTJY2vFpPYYI+PTaoAyElvKL2gT/fHXEqnwJ0SA0alEC/I7euxxmItk/FMnTXM0yttdxYXYLpufQzy2xLX4a5BSx+KQCSfli5NvXb09cLMhR+MCrz5biLRHQmY9cG5DIVnA82gDc6p1QQTpnYWjY+2JSKJfDDc2iFkQ7hwLmdRBjYRsoJm8Ys2c4aKlFqUmW8qnmpgtq6E3+2K61BRURkZ2qPAEgAEzffYSOgwV4s4o1FFFM6XYaTHexjnNjB5YaLVFoPsytZLVRqU69S5DXuJMfMSOVsej8L4eMxFTMIya4+GpMsqxYG8TqMmOcC8Yq/gXw98cnMV7qtqYYkgnmQJ5bep7Y9Ao8TFVvliBY2Nx1j6+2KxjSyGTt4Jc+hCaFMswgsecDf2ucUjK1g+aKuv/AGQQsmBqKyGuY/c4tPCdck1PNqJZWJ2UiQsRbr7Yp+RHxKmYE6mNfSIE+UAATz3m/btg+i+UQ+IuME1RSosabAgM4PKJPP8AMcsLeJkUsoyr8zsesxaSZv798T8ZyofOV7AaSTfqYAt/pA+pwJkkNbNKpIZafmccrWH35c4xB25UdKqMbHnDkNNMrQRdICa61rksLD/bqM78uZxYCgCMzAG5gRAsbbz6/wDGFHDuIhq7podvhlmaoCCGLCAG2INjHKBifi7otGU1QRFMH/Eb89o74syK2D0K1VapbSAYbT2tIE3AmxPrjvhdQU6b1HadNQs5As7EwIO8RpHW+Jc3mCKAbYlYnqJAJHKTcjpjinlENarQpz8PSmsdajAQ/KCq6TAO4wF9Bf2ScMQ5h2E6XAFVhEaSzHTINmMKF9mw1r5b+YdNzpIBYfLBLzP+rp26YhyGXFOvWK6pdFDE7SJB5clPrPpgrPVSupp+WkTe0ltMT0/vgB9F3DK5qCi5UqXDVIi4kzDDkQoj1x1SZncKBJqEq0XhWeFn1WfvgLgFctUIuRTAXVN95Ig8yTc9u+LHwSPikQAFVR/tkTgsBXqK1KahCGJQBSQ5G1toxmGlfxjSDMPg1Dc3AF77741hOpuzPHa1SK5IgLML26xfthm9NXiY8pB1GN79PrhbliGgwNJ6/wDNsdUKhVtSglOfY8/aDjR0cjyxrSzqRFMrzEA3PK/6YNoqg+Yaifbt74q9LLA6yO5E+vLBmWrm7HUTtJP9PfFIyBKGLHtfTOpY1AwZn+/O0+mBOIZEONTt5pkRzgzHp+mBK2cZGDBS4N4XA+ZylTM1FZzpUGQkEsDbkLSdrn+uNJoSKYTlKpAYptAM+9v1xNwTWDUqjUAGIKkkCIn098c5eoyBrHzEc45bD6DBPCOIr5gASGOkiNmv7bGP+MIqZaOGWDLEuKbrIlgV5QDEx6D+uFHHKr5jNJSpElvlae+59QPyw54tmv4ah8NtJ0iVN972O+5k2PbA/gnhoOYqM3zBFmDfzkknt8sSNoOHjDJWP4ouOVosKaUwoBpqIIFjEQIm3e5wv8RcV/haS0wSrVG0hvUE26dBg+gCHmXDtMQdxaTp2t1xRPG+acClUZiXVypm40k6ojrYGf7YaZofZdfCLEZYSPKhKqZvAZhz3t+ZxWfD9Mg1cwSP5lUJG1piG9dU/TFsy2YpZamtFmkMujUd5Itt1LRYYRLw8LRpgU9JaiGbqGC2JO5MgXOBph2K+N5YFcxVST50VZH4yQkd919bYL4Hl1oI7MukHfmWI2aTcflz54izGUqaEo/FIWpVhrHWWYtOkj5RBEkXgGMGeKAKOWNMaSzkC8GBtYHnGw9MIx1nAH4T06Xfeo7KdK8g0wZjaFMejd8MGqTmaahCUpEuQYMktAA6xDEjqcS8DoU6dJfhxNUhFUk2AlhPUAFj1v3ONin8BHYMDIOwMgkxqk85gRjOzLZz4jqfFlgSAoJ07CFHP0M2G5gWE45ydWKVeuzaDVBIJMFQEgSetvrhZw+h8c19ZAWAgGyx8u09NsG8aBNAUVIBIVAQRHmZQYHpJv0jB0bY64Bl/wCWnKEG+8x5pk36X6YH4ov8hmYkl2UQTaBpAHoIJ98M2ASnpOwGgxvcfpePXCjiN6aBmsSzkb/ht93gAYyCReGMoxoWEGpcnY+aSb/Q/XDnIPeuqr5gLAdIiZ2HXAvAcs1OipmPKxIjqYH2B++D/DcFqpabiJNjuTtO18B7AtFafxZRok0ismn5CY302nbtjWEuZ4NUDsG+MSGMkLMmbnGYwbRUVzCMioA3KSR+mGeUoJ+EgDmCLe98LuG0RqZSPkJX9+v9cNOEhQAwgjqbzfvgxOTkillENXw6wfWrABrgfnb+3PAlKppZ1a2naLb8/wBcOq+Z1Ag3Nz73n7R9MValRqa9WoyTuenTDtJYRNW9jejnWaxEDk1vcGBgunWVAQl36ibTe3fvhcc4SpQ2JWx9+X2xFlM/pQIFJmSzH1xKSsaKDq+ZY9QZ83T9nByUytBHgF2eGiwJkXAG9vzxxVqqEQESAxBvvIG/54Z5ByEYMFFPLoAt/mbTzEWgHV9MHjQ8dDXi+RFVNUajC6VO0iLnkY6d+eFnCM98KvWSik1mKtBPlFNBAGkcpLiI3b0h/SIGVVSJJEjkbnny5xhH4Gyxq5rNV2YRPwlJjl5mAjaxXfcnFtYKeFt4Q0NUdyCbBYB2iYBJmdRkzG/a3nnG86cy4+EpCUWDNI3YEwIOygSdseiAFagIJ0ydR7xP05HHn+UrknNSoJrVyFAPQ6R7EC/bCzH4/se085/GNQLBQRVUqJgtvLDnYLv3xYs8/nNpABjsAJj6YReHuD0hmS8MDRpyRfmdKxB6A7frgnxICqH4Uk1GQLc3DVFDXN40TfASpZA2m8EOdzQo1Eq1DOmmSgvJdiOXT++BstkHqH41cT/8aEzpB3cjkT32HTEfFlNXM6Taw5Hymb37Dn2wzyNMVGJljTVSL21SDYwBNowGMgXh4d2DLtSBAHVmCm07BQCPVuxxJ4kqP8KnRDKWqlRMRI5nqBAntbnjfhA6hWd2Mq4RR0Esem5O/oMA8PC5vPO29NCRa3y+WB6mduUeuBQboL4RR5CAhIRe4H4iOVyY/wBS4m4qop6AyzrriI6KCRubxuf/AC7DBJrALUYbhtIgTtcR0FtPthdSzDVsxlp+WmHNQnbylRv15dRscZgWhtxGp8OoNerSgLkAxqkCnTQDvE3OEPE6pU0aAEO/wx0uSWeJvHl3P3wx4i3xKv8AEveCqhQdyQFUFeQ1Nf17YBo5NqmeR2uKQNIc7gfMT2DR7nBQXoteczS06LGVAC+WeemYBPQf1OFPhHj38RpfTCs7KYO0betjiXxA5NNUCgrPmPaNRj7D3OKn4D4jpLUoI0u1Tfe8W9MK3kKWD1GpnqYJEbHp/bG8C/wjN5p3vsOd8ZhuxOjyU0F+HWMXv+WAMo5CKBtBxrGY0SMv1RNTvJO5mfZcBUXJ54zGYRbFegnPUhJEbC31OIcso0nsi/1/TGYzFPRuPZYlyyitSUAafhkx3GkD88MqSD4NTszn6Ej8sZjMZDr0n4HTBR3IlvhTJuflJ9t9sEf+mlIfwbnn8Zz9kxmMw8RpDTMVSaTDkWH3gH0tir10C8SUAQBVMDlZTGMxmFnsPHplhyjn42cItCIBHpibPIDmADsLgcvlxmMwRUVtm0q1QfPCX333364Z8BEpebgnfsv64zGYRlEKOFVSMs5BP4T9dU4e+C8knwqS6RGifcwST1J641jMFGkS8JXUzg7Gq32mPyGEnh9dVOpqvLV596qqftbGYzCejeDnQNNAcviKfoZ/PA/DROZzU/hYBe0mD9Qo+mMxmGQHoMqXF/8AAT9SBiheHDd+2uP9z4zGYn6P/J6T/wBRqCwcwMbxmMxi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4106" name="AutoShape 10" descr="data:image/jpeg;base64,/9j/4AAQSkZJRgABAQAAAQABAAD/2wCEAAkGBhQSERUUEhMVFRUWGSAaGBgYGSAaHhwhHxwcGiAcHBodGyYfGh4jGhwfHy8gIycpLCwsGyAxNTAsNSYrLCkBCQoKDgwOGg8PGCwkHCQsKSwpLCkpKSksLCkpLCkpKSkpKSksLCwsKSksLCkpLCwsLCwsLCwsKSkpLCwpLCksLP/AABEIAQMAwgMBIgACEQEDEQH/xAAbAAACAgMBAAAAAAAAAAAAAAAEBQMGAAECB//EAEAQAAIBAgQEBAQEBAUDBAMBAAECEQMhAAQSMQVBUWEGInGBEzKRoUKx0fAUI8HhUmJykvEVM4IHQ1OyJKLiF//EABgBAAMBAQAAAAAAAAAAAAAAAAECAwAE/8QAIhEAAgICAwACAwEAAAAAAAAAAAECESExAxJBUWEiMkIT/9oADAMBAAIRAxEAPwDzjgnDGqoxckBmkQJm0E43X4EEbTOozfttb1nDl8q1BHaiAT/gJNgBfTvE4D4bm2dm+ImlxsD+cdcccpSVsFp6BaFKrQY6SLTIOxjvy2xYODVNZ3im3ofmkf8Alf7DFf8AEoOpKYnzEEx0gD+s+2G3DK+imq/KqmQe0T9dxjVasGiHMZEOxW0DnH9N98dUqaUg0kADnsPv+7YZUsoDUcqxKsQbmQJEx6CcIfE+bErKhoBMHkOXoT+uKJN0T2WTJ1QVJH+EweV7e+84rfiniqoBTWCxgt0gGQD6mPpgPhnijQhQIAfwiZEn264IpcBZiWbzObsTznp0wXUcsyVPIs4e9Y1FqQe3/HTFizmfLmnTIglhIPtH64Py2RKrqACheXMmLAneP74GzGXLPJEsrSOpHzafe5GFvsZvIYnDNQjQTtdTt6i8YYtw5Kal9RJBgmAQp+tz32kc8BcF4m9R2ptTCjcRYmOTfUYftlyEZQJaA55g6rEdxBH36Y5JJp5LJlL4llQ0kVNR7g/3xBSztelT+GllJLagb2G08h7ThpxThIN08siYBIIPQHtjjh2SQfCZhLFykncyZE+sR6kYvFpobjjbsIyGbfL10UaQtRS8nzaZswi0ydjizcNUyJ1MZ8zECL3EfpffCDxLwPRXoQ5A1HUAZIUedpM7Ww7yGcAfSxbaYm0ruR3je3LD+HSTcYorUrGEUpoVjIuImR6sY+hwI6Ii6FpwpMxtBGo27dfTvIKo5tGzNZA0MYKKRGpb7dtQOIqiolY7G/ynlYExO15t1wtZK9sUEcMoaaaIVAcKSRM3G3K28+8YF8I5laiVhpOr4hkjYiB7ggCPYYeqsFmJtoJG3TbtH9MQeAssoy2o2aq7v6jUR6bYoRvBTfEng81XV40tUYjrsCZ/2jYdRhXR4BSoFSyh9SEkMhYAg7WBI7H0xfPGamgaRsE+JyPMow2HtjVIIiMHMlhKwB/t1T7QeuFTd0NirHXCOJh6YZQw8sIrrpi3flAwLwys9TPZhLCirGABEtZTN7+ZWv0OFXA8zJp/hXSXKMLk7zAsRqJwZ4ZzAI1kMDqM35szM039B1th1IRxpCrN+DpqOTQqGWP54zF9fizAkCjI5Gd++N4r2RKpfB5M+cp6ilxaJFyOQ7HG14bTUAaD/qHO++qeuOjlk1uxtpjflvP2jCqh40oFmDags8xIPcRcY46cng5ksBGW4Ka5Bq+Q7Dvp57yL79jGFHFeMfDBpqi6tNpE9pJP5YsnC8yGJqIDBusiPw3P/PXCXM8KFSuWI8oAttBuTM4aGNjbA8j4kFPLMWHnDQB1tI9v0wMuXausnzM/SBuLD2vh8vB6NOXYiwkkiI+pxJkqNDykGb2U2BHXeTHbriknSAtivw34aUVT8ZZjYH8+24vi1Hy/KCwAsoAmekmL+pwDRzX81nNi3y8oE2jE/EasJVKsRY6TPXaPQ29sGWsk27Zp82vxVpONDNeNQJIFjOmQLd8T5rKaiGP+G/qAf6EYqWT8H1Krhvi89TVLlh995w347ks9SVAlYOhMFlQBpJi+4+kYnS8ZRoj8Q5t6CitRIDggNaZmxkdD+eLB4X42czSLsNLaWDR22PpaffFFr8GrhwMwz+bbzSCRfSRsG5j0PTBPCs9UytSrTQaiVIK8wxsCR9iMbkipL7GivEW3jXEqYenS1D4lU8hMDm5EWt9cOKuVo000qA4AAkKfMWvYRNifr6Y86yeTejmaVZ2uHlmc2vIufeMX/htVa+k6l1SI0kkC/eLzy6RvhVFLR1caoWrkmbP0yC2mmjMwJJmYsZO5n7Yko8EfKyGC6C9lUQATI0kHYRe2FvFfEFShnS4X4hKQqj/UpkwN/LG2CaP/AKgVK0rVpEM7gajsFAk2mdUzeNudsGVpYKLYwFcVaQmhpA/7VQtpYwd/py2vcYV5ExWvNSWGpX+dNVpuIN4vixcJ0tl7nzKSigwYFrwd/S+2I+C8KFSoz6yG1AEG0gGQI5zuemDBUqGkhpxXL+V1YgBgwB6WJ574X/8Ap7w2r8AOar6bwhG0GAQSJEiPW+GPiVgKbk3Ok6RHaAfXc4l4Rxowq0T5qY0MDHmbTMCwtYxtMYdbJPVmvE2WXMVaFGBaoHvaRBnfewm2OPEeSY1aVEaCrMPw8okn8vocT5JhV4oq1AT8OkXVST5STpt0MG4/XC/xZnGOapDLmojhTTFlIIa835SovI2vgKlljU3g54jw9aBfTAQLpjcAQT6iN/e2KdwDiTPSYEsyaRpvF7Cet7nri0eIa9R6Ip1FFOs4GuLgEjr0B+wxF4e4OdUKo0SfaBpFvYx64CD4DjK1P/jf/d/fG8W1KdJQAUJIsTAxmDRu54vXevXZzqK02PyiwiYE89o54S8S4MaTiDKm4P77YvKU9IFmIPIcx6b4i4hwjUtMkCJ+Vt9vlPtB7xsMSjyvscJN4ZaaAgyRqn0gkDGsllS9z+Ikzyifyj8sLctw6qjfyGa5OoQIvax6dB98aydWrQp1KSgswBFOxMdu/ph7XyBAvinOitU+AhuDLQOgsO8YDyuROWqCpUYtINoO1r77Ym4dpoMzVQz1N9iT1vHf92w74SwzSCoVux0Rv2JnrGGcn5oakkLs/mqn/cWIvbtc+2B8l4hOYiiUMm8g9L+pEjbFuoeGafwvgVd4Mm4meVtuV+2Kzm/BGZy1YNQMqwMVDA08iDuJiLj7YbDVE0kWPgfFQj/Chb3mOgjnuYxZjUOhiYtEC339vTljzv4JoMNbBnmQxNztJjkBeAO2LXxPjiUlA+YwWgWFxzPoB98S60ZizxZnaRQ0D8zFWEXiGBmeW2OPDGVjKgu1yzRMGFk2HPlNzvit8Q4oaiO+kyTM/a3Ptiz8HyFP4dFdQawkqYDEmTPW/I4Em6KqkhVxx2dU11Qf5llFoHInm1v688SN4fq0swGpZhkWxm07WsbTaL4acQ4ZSg6AFYmBHM7RHK+D8hTH87VAZVAE+aCSLbTMCfrgwbovxtMG4bSpuGLzqXfVAZucgi0TyHTHWW4fQpjVUIYEkggaSN7Tv7xyxFmaIgKDoNMiSp+eT397XxBUyVUUXLt8Q1bKSZi5G3uDgyRZMsWXWnp/lGZgiSD+W39zifgOYPxlQiJBaeQ5Wk9D9sV1a2ms1MxEnTBmNv6dcH5Piop101WBkGNxMAT7yY74y2HwsPGajfxNBR8NtWoaemldQJE9QB/TEHhmi2XZ0qhpr1PiK5IMEDTpA5noB3wPw/iHxeLUkJU+VihHM6djHY2nFzy5BIp1NJkE+l4J9LYaOXYsnSoQ5iuKPEVqahqakwcGx5EHft/zgPLsj50MR5VpyAeTW99ptiPx7Q8yuG862UzcsJiBsQSNu2COGUygeoyq5b/AZtE2MAG4B5b98I/2HSXW/RXxvi2vOuAGCIgH+rnz3vA7Xwx8MUf5b3/FE7AzeZHTb2OA+ExVDPpPm80GPLq2AA2gG/fGcDzGn+JoMLazpcCBzDAkb6WDD7dMUSJMs4yqcyPqP0xmOEzSgATU/ftjMNQh5/lqCU/MfM1rzt2HfvywLTz9NmZWcFous3ud8IXr5uoyiVGo2UDCnO8IaGqE+aZP69v7YjGMb2c1Nl0/67Ty7fDdAWYEggjYWuGIj74d5Nfi6XfygxHPl5QAN/30x5dluCvVXWxJkWJM29/yxZfCfGDSYUqrGVI0kyRG0fTY4Xkgn+uwrA28R58Uaas6fE12EXuBuDY9MQ+EkpIlV21K7sGKsYAXsdpmSbdPXCHjWZmsrLVDOlgCZCixmO/39hhpSz7aWDm4ESoj7fvbvjKNKkai55LiCumqnoaJAI80epNrfniLiGaAjWZWwOo7k9DyI29sIPDFY0qVVqjeTXKqQQdvSTJvzxXPEviA5qKKgikjEkmxY35dJOLJE+uR14w4YWFJkAiSO8ET+Y++Fa8GqSgeIj6739gQca8Os/yXKqJ1M0iZsADPLF3Q6gFtqC7wN7yPTliE5OLooqiyitwj+SXDWJNido5RGGnAU+GYI20zO9l/f3xw/AtWZqM1Q6LME2B2kRPXpgitl3EkgqahkNbSLG0b/bph1lPJXo2hg2fWSBBYLc8xbketv3OOM1lfhorHzajqVoi1gfVgTMm0E8sKqXC6lKiQ/Pzat97779/fE+War/CBKjHSpLLNtMxsehk/U4aKxgol1VHbkMzDXp31c5MQCoG0A+xwXw90Wvl0qVGIWWpzbUREXFz1vG2FPCuJ5eoVBsQgDELz1fNHePucWDinDEimrKGAFuUW1ap5do5xgvZk8CvieYKZpjYSdZkXGohRy8uxMYmy9YiZMF2G3usx01EfXHWWyX8moX1M7tDnmOSmRyvGJczQWjQaoRBTTptsC6k+w0zebjC3kpHQdkODkZujWQBVX4iki0HS0H32xdFyq/xACwSQzXMwGUB4PKSdu+E2eymtKIp2ghyNRUkGVgxupVrD0wfw5mJFWqkMCRKk2VWAiRFiVBjDqkCWRT4krB+I0AIKU6LVnE9m026htJ9zibLAHUwZrIqRvJIvHJf8NuQ7YrWazbLnamYlQoplWQjy6bmI7W+2LhkMxSakDRrI6REpDXE99597YCpqwSuLorZ4i2RVqa0yWzBLJeFXedV56G3IgYc+FuLmDTdD5lpln9pNgIu0nlviLxBDZvLox/ltSZSP80r/AEBHtibwoqsjsICAgCNhpF/625YaIJZHwZP8Q+/6YzFa/wD9Noi38NUaOYiD3HrjMb/RG/yl8FR4bl2FQfEF95tyBMCPphBx7MA1RSC/Et5wCRJ23HPqPri3cQoOASpJMStjBkR3vF/XE2Ty6EgsqxNv32+5xBYdnL2K/TyNQU0RQlOFuACxmOpMc7mMQ1+FAKWZjqIMk8gL/n9vXFlzwFOfiDSNQBa53bTO/fBK8PVR5Brbstojnb9cLyScWDtZVfCVGhWqEOFcqJ56tyPlMSYA3646z2TP8WwFaKew5ySJgW8sdu+Hy8BLAgIVPUi3oTAj69MIPFmUamUD3JGsFT0gQTF+XeDh1PIe1qgapwZ7hazKbmQWNt9jgPOZSpSBZjrUG9g3Pe18W3h+bR6TOgsREEEGZvM3FpH0OI6WRLTpBabERMdOVxyw/cl2aZVOA8W0M0jyG4YjeO3TDg0sxV0tSJWDqX/NM78oM8+vbAOZctXektJpkgsw0gQIt1v6YaeGuC108yVgyA6TTaTBt5xexvthZ1sdZGOVy7n4j1Dp5NHIKJYi/KfvgPhPEDmK1JQCoCmdQ2axE8oIHLrh1wiorh1dgziQ4iAOQEHkYiTvGIhk0pMtQKx1VFBImB5gOXKNz0BmwxofBeM7wMc/QAy72U26jc/vf164VcV4UxSAw0EQwU2tsQOZw34hmFCwysPiNA0qWABNidIsIG56YLHw2ARIDCJg9rcunXrhtIvZ5XR4Q1HzlWtz+8/QR9cXejU+NRQ3BpgBTybYGD/Q98EcTyhKVdMA8mPy2EH3/XFMXjNWjUpU6RYamEqRMcjAItb8pwdr7FqnfhZ/DucLU6xCrTjSqgXm2kxIk3374l46i1ECNqHxIVgN4JEkDtED1GAspUNPUtN10hw0MCATvHxNgetsc1OJqOJ0kqtAUNHTUYIBPT8M9TgNZGWEWvglEU6aEQrEfjNwoBEne0Wix5csS8X4m60pVQEAMGdz/m5k6vMT+eOc3l9KuwCmZ03mQAW9xv8AT3wt47mqlf4XkK02hTHlX/Nbe+4ne2BJ+DQXotyVH+IKErOppImxnlA3gX9hh1wng1OjWY0oQPAZBzKzDDvP5nAPh3P0yzKwCMGJX/DpWII73Aw+y2YIqIAoupaZJuTANrWAJ9uWG1gVu8gPjRNIp1FsUUQ3L5hy52H0OAPCzEZYijUDalBItCsZEERMgDY9sMONZxQuoHVCgAbTewj33PTtgPIPAC01/DLNHJbyDyv5et8FaB6jleD5YCCWJFiZ3+2MxIlKq4DhUhhquYN73E2xmF6oftP5KdW8QV6dLUaStYE3IHrHLEXCfE5apprD4dhpIuB2J5G9uWDa2VL0P8xBX63A+5GBP+ilHXUdWuxHPrH2jCOSrKOFJDbxDWDIqD/3IvPTn7kffD2ll/5QcRCqPVtvoIviq5zLhSadFdRUQBfSLySTyE3x3xDiuaejTpUk+GAo1VBuT+LSOQkRJm3TEn+YKodV+LohYOdIpgM07XmJM32++BeOVlKJqEtIIJvfnHqOXpim0uHVM1U+GzwqGTq3dttXUmLdAIgYtOU8NMdMsXhdIMzAGw7CwxR8axTBaQuzzGnUUUXuzAEctW3sLxiyqagHm3Am0m8b9wMD8I4YpLDRIG7Ne4M2n5QIw6yaFHgMSLeg6nvbDK9MVpbEtJzSDIy6ljymJgxcY78FuiUi4BVCxMcreXc9SN/ecDeMviFSaTxLC95Amw7cr9DgbwzxBacUHIGkgKs/N0Hbf74Xkji0NFvqNMlnlqvWVY1KQCBffb+v3x1xTOpRAJcAzAPIE26Xw9y9NQh/lqJ5ReNzfcXINo2wNn+Hr5tAnqCb/e0R0wIip07Bi7/CDWJDU3Ai2nUGgyTsNzOGfEsvoFSqjEGAZkadhuPX9NsAcOAZYMhUAEHYhVA3HsL4jz/AhXoK1ImmSRIvoYK4N152W353wZTSVHYppZFGezObRRKU2pCSWUEkyeYJ8vrecVapXL5yi3MNsANgCbfl74sVPxI38xKtJlpqSoY7Hv8A5ZHrHXC3g/B2zOeikJVFEm34rDtNsLx9nLJLtJuvBvxjONQoaU+Y/i6fity3/PCDJ1Jq0Xq6gpXQai38xIGs8zJ3jri6VaCHNDLskinRLRIJ1tZCCLRGsm/IdMMa3CUoCnQFOTr+IB0gxPtqn3OLK/TqbQi4nxRqOWpkfEqQ+oazEqPmAG8G4uefTD3xHV1UqLU5grqWDaYAWOtiNjyx14mpIKVOTJGr3kXBjAGQrTTy9MkaU5jkq6tI+gA9sLHdDPEbDv8Ap9JKQzBpgaEso8zExu097WHLBhoClBLKCKJIJNgSbgWE/Nb364IXJ6yyyYEDcWhVaYjeWP0GEvi7Pq1E0wQ2pzSuoERoGodeYOHJCh1qV2Skb6iSTp0wFFh98PONr8Kk2oCywpjqIA7zO2IeE8OdEFSnBKJA1AkguZkjn6dMBNx5s1TYNSANNtUarOm3xBa0hWj/AFWJw30a82BjJMLEtPZ6gHsALY3h3Rq1SoIopcA/vy4zAoHZiihRlKhAELB5xM/v9nAOb4zQQnX5ZEiL+kC9wemOqPEDpIECIiLc7/nha9RXzCqoBMEkbxty6HHOciOeCeJKJb4TEqTJLuAAx6C/TYHFmOVDqYOx8t+Vh+h9jhNxfw4lTYCRJImCDa02n0H9MA+HWNBjqqikBbSxkGLExMC3vg2qtB63ozNcCJPxabFXBnfYzFpsRH/GLHw/MQqnWWMgDlEb++3pOA/4+kyE0tJgwTOoz26CL/XAfFOI/CChRJHT73+2H4XayJNZOeL8YajURWqEIdVxcyIHT9++H/Aq/wAVNMmerXMG+POfFPE/i1NafKANNrzuZHrb2xcqVFnooVJ1FQSRbkNv0xWbVWDq0b8XKutFXmQx/wBv6nbFdWmVqioBfUD9P2MWSrweq51kH5dLGR+vffv2xzT4YIYNtP8AVR/WMQjO2dkIpwo44tx6syp/DR5BrbVzF/L1vBv2GDKvigs4CUmJYAySBce8nCjg1CM6yAEhwYNogetuZthxRyH86iNI1UwSZ7ExHeDh0loV8UVsJSpU0u7qqGNO9wT/AIiRF/eZ+umObqKUpPppAqAwTzBfmb1EHTIGGeb4f8SZGqenbZvrc+2FHDuI1aNYoSWo2AEXVr3HM35HEZtaNKlGgihw0CmQ7h3mT5SNzbeQYWPcbXxN4Ayi0Xr1Q6sS0ETGnTYG4vufoMEZp0qNplwCABE/MTHmvIFxgTjOQpLl8wtBgao1AFCQVJOmSw/Cpkne2H4bathg21TNZWsKubq5xIUOkUjYGNRAaReHMHnYCRyEdPjFQ8QmuNqWlJPNonYbyoExsfXDmvkqbUtJposEBAwuAvKJgSBisZhNed1f4UHlufmYFb+gxX0rtDnxAqLTBBB3jmIaDPraMD+EKlNYU6RUqrqX0DaSB3uD6YG8Tz8EajHmAOn6ADoN/qcD5fItRzWXABqMKcwo2BYHlzPXscBbY8v1SLVxLN/w7tVOwBEGTNQgBSwHzAgAegHTAmdcVTlqKCabBmZxBJKQCJ6yfyxPxqm+lmN0LCou/lgAAe89Nz2w08N8KQUxbyqx032vLbdxEf5cOibwgDNGpl21ILNWGpDEkFdMj/SFnT0wip5UGpKgqTSRUjpEgERYzqJ6TA2w140WrUKBExWr6w3RTMen8qcE0uFVtYrIyaQmkK07ktfe+5Ef5cFAsiVkAA8xi3y//wBYzFcq+IayMUNS6kqd9xbk0YzBtAoFz/DyZ0kIefLa+3X9MVTg9N6UVW+Y3IO/O/sTMYtHE+DHNPTloVDqgj5idgOv5Xwq4jniCUoL54ksY8o2sDb974g5J4RyxWBkKNTOJNKo1IE81u+0mSZAJ9CYxDk/DcCKwDRbSRc785vOHXh/iRqUpKBdJgj5ptaCdp64n41xI0wWI1CAI67CO18bqbu1hFb4TRCVKlJVClhI+sG/phlxPhoVA3zeQza8gm8fbriv5pqhrCuKTKQQQJN+RBm1wcWLIurwVPtv7Ebz6TGBV6A20UOhly4kwSTZQOuLV4cyFVWhy3yqAs2vtH64E414dqU3aqtUKNc2FgPXrN474M4d4nRAWIZmUHbmZ37Ww01gKk2WnN5pKCW5WIF52M33nb0jC6o4chlBgmRNtrx+X7nHXBqyZmmlZrMwIZeS7iJP59sF51lXZhpCG/77DEYqjr44JOxLwTJaszrLNpp0wSNrt2j1v3w3NZRVkMoUT5u4m3S5/LGuE8OcUWqCPO4UHmdI6RtPvgrOUkGkEQWaWFz12tztjpiqRpu2cVAHZG+IQynU2hokCTBAtePacCcFzNFlVXcVKpBOknUwvMkDa53PXBRrtTdHSmGAF15md9PU8wOcYFqZ4Us0tZaf8pqbS7gAgyrFVmDG7EXFhGOPlSk8k5xsb5zLJTAKTGkn5vNPa+/SNrbEYB4GEbh+uSKg1qWaT8pO08rD688C5/ja1NXwCCYJubLsb8wemN5c1Bk2pqQ+kAsJFxuyzymPri/E7gh4rAbRr1K92pkEwFh9iwgkkTfYxHXfAFTNzXqn4Z1IEhTaSq3X6mTvsemJ/DWed/hE0WSnq+bUPM2ktMfQdL47GWLZmpUTTqVjGrqWOwBB5D6nFV8jN+ElPh3xMswI8xsSTI1FYtPQR6Yg4Bx0nMV6tQatIWnb8KTCm3fV5o2GHS0Zgz5btYQBptPWDb2nCTwFP/51XSGOsaVItPzAR3mOuFTzQ9fjZavFK/ykUAHWwBjcBhEgjpv7YlZ/g5KTaKZO3+IH+pxHnHD1CZgimYWOTPpt38pkdDgLxfm3GVCQFL+U2tpg2330dMU0iazgmp0XFPJ0qikuq/MJMH4Z2i0RzPYc8O8w/wDJaAAqKzSDzUEDvP4vQ4WqwNUBiQqqqAnlsW+th7esKqHGvh5LOkwEpu4ok7MAQiEzykRG0chhvBQAZ00/IIbR5Z0i8WnbnjeAqOVqFVOt7gH5e2Mwo4v8NZ8uCajg1CxKrYEAQPWLz74kzvCg9ZiTEXEWJBvf6Dviu8QpaGptRJVyVg+1/wCtv1w/rcWL6Bo84Am0au3WAbfXtjnkqOLw5QtRYAwEciBFwTsT26YXeI+Is7FF/wC3N25kzNuw/PBGfq1H1AuBIuQPXmTty9DhZw3LDU7Dyrz/ABDuY+0frgt/iaOzfCacTJ1lZjUegJA9T1xbKAFGnNh5T7AC7Em83t74rlVVpTVRLA37mOlwBEj2wRmc87T8QgA3AG0Rz6jDcavIJu2B+IuJnSroT8MiHA2Igb4Fy9ANpZTEiZG23PE9fMmpR/8AxiGbY843vHXC6klWmH1SdSnTEb9Le2G3syWC3ZLXSy9IJp0yZPMGSdj1vgpMizoCQpAGktPv17xGKv4bzOmkqOWgFixPSTe/e3ri15LM/EXqGBCjbYz7Xtjndps6ZvrXX4JMrn3pLp0yquGUEztvMbzzwTxnPio9IhlDmSBImLfXcfsYR1KBioV1yFJi3LbcXw7PDEKMQZtBIjkADcc/TaTivZJAh9h5yygOX5gMes7COlrYqOcyteuSjuXNL+YEYhZAOk7C5jrg/J5qouig7KCsfFcH8KiQNMQJ7dcS1kALPGrzAiBJiIJi99U7YRpYOi+qyMOK5eimWDrTYgowdfmIOkrpJ5csB8V41UXKM5NPSFsAsAEAXbeLm/WBg2iutT/hanUh4jaIJEeu/TCDi1RWNKkoBNWC6xIASSrA2iCwE7b9sVjlUKn6PqGdFHLUxtpJtaduf7/LEmXSKimGHxCXHcAGBv1Mz+uAON8KhS7trYsAJHyrHXvvPWcB+H8rUqZf41Cxl1LsZIRCQAgNrmAAIAAPSC11gFXkbZ/iAWhUqFtJChADyYtft++2I/Dtb+Gys6QxqTUsY2GoSOpMfXHfFuDpW0UTqNI/zHYA3PmIUHfl+5tnEskDR1Uz5tQVH3k2mD0ldPthPspaaSGnBdepBo1GmiqwYgXhmJm9hqna8nAfioipWoxfSkgTz1AHsYA+564Z5ZSKFSsFAa77DzADyiY6RYdML8hUWtRybFgpK/EqeqwWB6+dp9jipO6OczV0fFdyDoQkjuQzGfQRf9cVviuaatkaQLD+Zod1sVgsKjT9pHO+2LJm6x0VGBu7TBtOwAPqoj0viv8AHcx/MaioE06ahiNpNp+84wPAVK9eBFVwOX7jGYCfg9QkkEwejYzBFsR8DqFpBZjoJFM9ASJE78sWDP0hSCtu14k3PIEA95jCDheVkQrHUViVG31t+mG3G6xqmkpMLTHm5Sbye45x3xyyknLBztAdbLVaylS2hT0Nz6nkJwTk+IGjTKsjSLSP3vGG+RyhCfyzqVY5wYJ6mJEXtOF/FeKIVamxLvBaNz5dvvb3xV6FTd4OOGZoVJZhIN9I5Eb+94+uGdRtSH4agGPKTflyH54rjVSjDTYuhBgWuCJHvhhmJpUVRWIKgAHnywePQs9g3h+uKVVhCrMfL5QCN7+8e2H/AB6hRqlFsCRIZbeY3/T9xih5zOFayBeZBJImeoGLFwXiNMVaj12Av5VO8m5I9dsaUcjZ2c5nhdX4qax5ACdSncgyJ6bk+2Ca9RqJDz5LAg8hPzC23X64sVDPrWozTHlqWW0dpvfeN8VritOqwIQgjncg98MqrIHJuRYKHDXRWYNKk3mIA5R+KQMTrl/gwQxVYEz1F5A9BtjOH552Pw9GwkmbXIECPUeluuIfFeaOhFMKD0uY/YjEorGTp41bBOBURmC5YwBLFo59vWCffDahVCKTVeYgIQCN7wRe84F8HtopMo0kNc6okQCIB3wLnOKmlVRWSUb5GA1CSefMkkAA40q18DSlbbQ2ydEjQW8xBZRp5ggMCf8AyJHsML/B1MmtUq1eflW34VaDHUEzabxg7JcWNam9DSVBclW2II7iBG837YmzuiiUExJCTMAjeABGwk9Pph7xYyyL/FdUGmw+J5o1qur5hqAkActh74ZZWkMrwk03I1MDsZjVLG3v+5wizfD/AOIzjjy+VtRBNlAiCee825kYa+IMszZcANDes8jI/O55nC+WV9UQzwhX+Lw6m5MGnTZVAEfIDTED0/M9cTcR8ipTg6fmQ7DSRpIYbzbUImxHU4D8KBRw9AN32vuxcif6kY648ZaNwCiGCYF1ZovvpgiLT74cRD582BlnRD8o0kz8wC3+1vrhLw3QpXoqX6aiBPpJm3bB/EKs0ygtrdVJi0W3PcCPfCjJZVWqQpMfM/qw+1onrhkK9DdfMlMaIpoTqiLAAADfeefScVDMUxVavVT/AN2owt+EU/KLcvMPffnhnwyuAM1XDA03qF6ZU/MgRaYbvcECeg7YWeE0H8KahvrMn/yYv9yR9BggLTk8uRTQX+Ucu3+rGYw8VQW10xFoLX/+2N4Ww0edZCujMGSRc6lA2IEie5wmzzectvAiAe+xPpiwvkwHkVioIhlUT2kDcHHTU6NOmENP4js0trmP/wBY23jtjl6qEicUnG2C0OIutMAczML2G354DpZWpUY1Wu3MdjEjvjYkU1hWEEC8EGTp6yN/yw44bSLuDEKQB7gAfcCcNbqyT/B4YtXKAOA5KxyNoE6vWe3TBv8A0/WZue/aed8GcSelX1TDEGJ6Doe35YCHEnDtTamoAPlC7RyHOemH4peMlLIDx3hISpRckBQYO5v6gRE4L4bwRfja7MXWSCZi9o6W5Yi47nAyCmQfMvtIO30OJfDSOlNgpuTAcxYRECe+LSfwBaCV4imWqClI0MxKkGdLFiSpHIcx64a5Csmu5kzpIPL+/KcVzN8BRRJYmfMWI35zM9emGnDuAaafxWGoBROqdiek3OnEprsqHhHsWPL0VFWA1mW42sLzI27zit+KKrVcytNEdgglio1EXvO4FpieeLHnggULR0sGQFrWgSdJ6k7EWj3xWqCMlJvNarVdnHKFYqq94GCqWDojLqhvwehRZhGptK61DiD5rk+pn788QcWyoetSQA6m9tKqSZEXBkfbHeimKQq0iSdiZifX3Nx6dMb4PWaqtSpqAdLOxEhQphV7+U6vfvgcVdmLCVhXEqgymXRpYfC1RtLSLLfck/fCXjeZ1PSpB11os6jcByNZHvMXwzzmjNZeodQIUK4brpIZj6AXGB6/DlbPuXAghnseihQbeu2KNWWjhBfBbFjY1ap83QaQYWfSTOB/GJawQQLT3JtBAsCQCfSTh1wbLyxMBdVwes9OpAj74q/iLiAfOFFBgsSARtCMCf8AaDHc4XkWUinG8OQ44FndGUoUQv8AnLR0ctAi8kkA7bnrhj4jyx/iMvRBAIIqOd5vzn6e4wFknT40ORpRRCf4og2Pty/wnBWRzXxc/UaD/LQWMzDBjExeF0j+uHJDTjRVjAtp0kRsTqM+4RZjvhTSC06NQkEWa/QSQJIvabenbEmbzwWuweBDQPTR+pY/TtjvPZcrllLR5yNQN9QudJ+sY3gfaKxw+kRw5hUFv4eLEbkuZHeWH1wPwValGhUpukrRAamQIl20qFI5kONP1wX4npFKuVpr5wxVyoNm0GACeX9MMs80mjEfO1Zx1VFI+7sp7XwQGhwfL/jBLfiJJmec++Mwlr512Zm0m5J58zPXGYXqHsLcvQpGs7mfMORIJgdQZGGmYp6nVF0iSD/zPTY+mK1UzSkyoAO9uR7Ye8GrM4pvUi8kWjlJ3/e+ITXpy5oLbILIBAdR8ok8jE8oIN4/thM2dNOsFjSvObCbQRz5kfTBuW4k48rKdLEgNyIkw2FWcJqZorMBQOU8hb159MGKdC1WwzM0EWqdFi0nsAYiRHPGZXiGrysdTmQLRt173wUnCg2kkiALCDeByn3wtzGZp0HUtqHLUBPrztblvbDRSNKV4JvEmVQUlLMQ4MKB1Nom846oVPghAzaUA5mSf+TjM9lfjaGVrB1IBHrym1sZmHR3prU/E3lXqBY+0T6+mH7JvA/HFOLTGzVNSiOdv0t7/bDPPI+XyynUPJcgiQZ2EdZIGFuarlWL0gliLNPLUDNtyDAN4gdADvPcbGYCK66FUhypO7L8t42BE/TCOSbHglHY5HEGBiooAg3sVNusCMD8PoIaYLr8RfwhjBAJJv3jnacQPw566EMVIN4BgdhYdfrfBuVLVCwVfLM2PS5A69B69sJF+mx/IrzfDTTqMEtRMErG8mSsfY4F8R5vRQWhlhpDHW+kQAB+EDlPP364a1FzH8ai6SaTfOI1aRoYgknbzQJjbDXP5BKaVA+kVNJjvbpvPbHRH5KderoG4XlkOUDabOh1EjkZESLwBI/5xX+JVieIhBPlSOljyg9h74G4Vlywhi5AYaRygvp6/wCLbEuQyq1eIss+bSACeXmi5jt74y2F6LjRzNogCJg9SQZj8sU0ZbVmVeDDjRUMTzUEiLSQpjnGLTxOmGp1F062UwZttBMXg3YSeVvTC7gFIfDy1SoSgaKjabCFELEzEiDHQnAWZWPqNFjPDkQajbySOqKBqvfc/uYwB4e4goauWJBPyk7xomZ5gGb7TAwy4m5+HXMq5ZQKcGLMxtfovPs1sVs5cZjOJSBKLRXU0cwRt9++ww3onhFRU5riD0yYRPMSRBJZoG/VR9I6zhhm+LrUq5dbwCzENKgCmAZIPQsBjlkFalXzAdVbUwVgbFUIgm19jEjcx6j8CpB9daqY+FlhrNhepNSoANhy5/rgfQfsEyRNfiTVYinlaaoCRu7CT9NV8F8aM1tCkEwtOBc3Jd9uZCj6448P1CuWWpVEPWqlnZRCySdMcz5VAB7j2EylFjnqRYNp1PUJG28KP/rft3wwpZqXhslRytt07fLjMWAccpi17dv7YzAtAyeBvwiJhgQSeXoY22xOc07IFYARsJjr9r46yVU1qaqPLc36cvsRywZmgnwUamSxmCD1vz9sRjf9EpL1DCnTY0USJVYNp59t7YCpH4des7IzWEQLC0nn6fQYZ8IK6F1MbCWIgAdtj1j6d8SZzNrUBWZOxA57j7DFKIdm3kCyPFy/nMAm635Wie8csazlAO9xIBkSJ9J/vhRwjL6EqgnyaiOptYbdhh3xPPjL04US7coJ26xeOvqMDWDbeCei6I+otNoIuASSO97T2xH5BU1rT2szyCBNuYJ9vTHNLMLVQFCpJ5G0c79xtjVPOigjK4nUb9I+u8/lidOOx0/jZFxmrVplSSQrCVKt5Z5Aieu8i+JuFoa1FfieYtUgCDESASCO4O3XBGay6NSZ3kjyqFc7E8r8sWJqK06NBAVlYUERaLTPWJ+2DCNRbL0A8X4pTy9IqCoYDUABckel4HX1xYPDvCqsLUcBNagnnffYje/2x5rw7LfEziisCQ1QM5B/DOqN7C0kdMe38RztKmDBGojygnePLb6/nhuPjWwNJaAgyGq6BgWRQGHSRIJPObYQ+IsvUqMUDFIWTUIsZHbmPUbjB3EPDMq9SlU+HWqR8ZhbWQd/8trA+gvhNxDiH8mSSXqHzA38y7La3Ll074q1eBk6yLMjkBCLTHmgWk7KIAmJAm598MshwhMutWs7S9jItIAA/wDttzvg/g3D3p0jULgvVXaNpvE7mP6nA3G+PpSVqQAdtMmbgbbnkSZIHb0w06igRuTF/HmZQE1As6hWvEsxW46yZH0wVmMpqSroTyK0JfaAq2Ht+5wm8Fu1cHMVn1uCRTBtBBKrMC5kk9onuHiO3wnWYMG/e3mneSbbe2EjGkUlLNIM4ygCAgT+ONxCqb9B6dcIfC+bJzOYqN/7lNPLzILOoPpt9DhrxDiS6VVgSrwtgT5T/SSJwo4NRK5h9JsmilzEwpZQPQQPc88FAegrNZUJTo5emo0PUamehF2MR6RO+BuMkjhrBfmzLxI5Ak7nsoj6YKz4ZqjwBNGm0f6nA9PMFEj19ML+NZc68hlgT88OBtCqVJJ5D+2MjN4GaZALRSnsqKrCOQCldv8AyH1wxqZPSQzfMgA9tIJ29MRZimHcqogGqoA6qog/e/09MG8af/uGSVFMkxvYX9LYBgRs7Sm4qTzhbe2MwxyyUWRWDtBUHlzHpjMKMeNU6hputLSBPfl17j9cNK+T+EuixL+aeV7YS5OuK1aXbTHyDpPfDCpm1VlXVINu07c/Xthas5u3XHpPQo/zadJm0q8hiDA+Wef7vix1vDiJpCGFLjzb2tJJm21vbFdzOW+I4sTHOJ5c8MF4iyqlM+b4ZJF7fKVA7xP2xSKyT7JCp6gphwD8x+0m+OfDeUZ80agJIVTJY2vFpPYYI+PTaoAyElvKL2gT/fHXEqnwJ0SA0alEC/I7euxxmItk/FMnTXM0yttdxYXYLpufQzy2xLX4a5BSx+KQCSfli5NvXb09cLMhR+MCrz5biLRHQmY9cG5DIVnA82gDc6p1QQTpnYWjY+2JSKJfDDc2iFkQ7hwLmdRBjYRsoJm8Ys2c4aKlFqUmW8qnmpgtq6E3+2K61BRURkZ2qPAEgAEzffYSOgwV4s4o1FFFM6XYaTHexjnNjB5YaLVFoPsytZLVRqU69S5DXuJMfMSOVsej8L4eMxFTMIya4+GpMsqxYG8TqMmOcC8Yq/gXw98cnMV7qtqYYkgnmQJ5bep7Y9Ao8TFVvliBY2Nx1j6+2KxjSyGTt4Jc+hCaFMswgsecDf2ucUjK1g+aKuv/AGQQsmBqKyGuY/c4tPCdck1PNqJZWJ2UiQsRbr7Yp+RHxKmYE6mNfSIE+UAATz3m/btg+i+UQ+IuME1RSosabAgM4PKJPP8AMcsLeJkUsoyr8zsesxaSZv798T8ZyofOV7AaSTfqYAt/pA+pwJkkNbNKpIZafmccrWH35c4xB25UdKqMbHnDkNNMrQRdICa61rksLD/bqM78uZxYCgCMzAG5gRAsbbz6/wDGFHDuIhq7podvhlmaoCCGLCAG2INjHKBifi7otGU1QRFMH/Eb89o74syK2D0K1VapbSAYbT2tIE3AmxPrjvhdQU6b1HadNQs5As7EwIO8RpHW+Jc3mCKAbYlYnqJAJHKTcjpjinlENarQpz8PSmsdajAQ/KCq6TAO4wF9Bf2ScMQ5h2E6XAFVhEaSzHTINmMKF9mw1r5b+YdNzpIBYfLBLzP+rp26YhyGXFOvWK6pdFDE7SJB5clPrPpgrPVSupp+WkTe0ltMT0/vgB9F3DK5qCi5UqXDVIi4kzDDkQoj1x1SZncKBJqEq0XhWeFn1WfvgLgFctUIuRTAXVN95Ig8yTc9u+LHwSPikQAFVR/tkTgsBXqK1KahCGJQBSQ5G1toxmGlfxjSDMPg1Dc3AF77741hOpuzPHa1SK5IgLML26xfthm9NXiY8pB1GN79PrhbliGgwNJ6/wDNsdUKhVtSglOfY8/aDjR0cjyxrSzqRFMrzEA3PK/6YNoqg+Yaifbt74q9LLA6yO5E+vLBmWrm7HUTtJP9PfFIyBKGLHtfTOpY1AwZn+/O0+mBOIZEONTt5pkRzgzHp+mBK2cZGDBS4N4XA+ZylTM1FZzpUGQkEsDbkLSdrn+uNJoSKYTlKpAYptAM+9v1xNwTWDUqjUAGIKkkCIn098c5eoyBrHzEc45bD6DBPCOIr5gASGOkiNmv7bGP+MIqZaOGWDLEuKbrIlgV5QDEx6D+uFHHKr5jNJSpElvlae+59QPyw54tmv4ah8NtJ0iVN972O+5k2PbA/gnhoOYqM3zBFmDfzkknt8sSNoOHjDJWP4ouOVosKaUwoBpqIIFjEQIm3e5wv8RcV/haS0wSrVG0hvUE26dBg+gCHmXDtMQdxaTp2t1xRPG+acClUZiXVypm40k6ojrYGf7YaZofZdfCLEZYSPKhKqZvAZhz3t+ZxWfD9Mg1cwSP5lUJG1piG9dU/TFsy2YpZamtFmkMujUd5Itt1LRYYRLw8LRpgU9JaiGbqGC2JO5MgXOBph2K+N5YFcxVST50VZH4yQkd919bYL4Hl1oI7MukHfmWI2aTcflz54izGUqaEo/FIWpVhrHWWYtOkj5RBEkXgGMGeKAKOWNMaSzkC8GBtYHnGw9MIx1nAH4T06Xfeo7KdK8g0wZjaFMejd8MGqTmaahCUpEuQYMktAA6xDEjqcS8DoU6dJfhxNUhFUk2AlhPUAFj1v3ONin8BHYMDIOwMgkxqk85gRjOzLZz4jqfFlgSAoJ07CFHP0M2G5gWE45ydWKVeuzaDVBIJMFQEgSetvrhZw+h8c19ZAWAgGyx8u09NsG8aBNAUVIBIVAQRHmZQYHpJv0jB0bY64Bl/wCWnKEG+8x5pk36X6YH4ov8hmYkl2UQTaBpAHoIJ98M2ASnpOwGgxvcfpePXCjiN6aBmsSzkb/ht93gAYyCReGMoxoWEGpcnY+aSb/Q/XDnIPeuqr5gLAdIiZ2HXAvAcs1OipmPKxIjqYH2B++D/DcFqpabiJNjuTtO18B7AtFafxZRok0ismn5CY302nbtjWEuZ4NUDsG+MSGMkLMmbnGYwbRUVzCMioA3KSR+mGeUoJ+EgDmCLe98LuG0RqZSPkJX9+v9cNOEhQAwgjqbzfvgxOTkillENXw6wfWrABrgfnb+3PAlKppZ1a2naLb8/wBcOq+Z1Ag3Nz73n7R9MValRqa9WoyTuenTDtJYRNW9jejnWaxEDk1vcGBgunWVAQl36ibTe3fvhcc4SpQ2JWx9+X2xFlM/pQIFJmSzH1xKSsaKDq+ZY9QZ83T9nByUytBHgF2eGiwJkXAG9vzxxVqqEQESAxBvvIG/54Z5ByEYMFFPLoAt/mbTzEWgHV9MHjQ8dDXi+RFVNUajC6VO0iLnkY6d+eFnCM98KvWSik1mKtBPlFNBAGkcpLiI3b0h/SIGVVSJJEjkbnny5xhH4Gyxq5rNV2YRPwlJjl5mAjaxXfcnFtYKeFt4Q0NUdyCbBYB2iYBJmdRkzG/a3nnG86cy4+EpCUWDNI3YEwIOygSdseiAFagIJ0ydR7xP05HHn+UrknNSoJrVyFAPQ6R7EC/bCzH4/se085/GNQLBQRVUqJgtvLDnYLv3xYs8/nNpABjsAJj6YReHuD0hmS8MDRpyRfmdKxB6A7frgnxICqH4Uk1GQLc3DVFDXN40TfASpZA2m8EOdzQo1Eq1DOmmSgvJdiOXT++BstkHqH41cT/8aEzpB3cjkT32HTEfFlNXM6Taw5Hymb37Dn2wzyNMVGJljTVSL21SDYwBNowGMgXh4d2DLtSBAHVmCm07BQCPVuxxJ4kqP8KnRDKWqlRMRI5nqBAntbnjfhA6hWd2Mq4RR0Esem5O/oMA8PC5vPO29NCRa3y+WB6mduUeuBQboL4RR5CAhIRe4H4iOVyY/wBS4m4qop6AyzrriI6KCRubxuf/AC7DBJrALUYbhtIgTtcR0FtPthdSzDVsxlp+WmHNQnbylRv15dRscZgWhtxGp8OoNerSgLkAxqkCnTQDvE3OEPE6pU0aAEO/wx0uSWeJvHl3P3wx4i3xKv8AEveCqhQdyQFUFeQ1Nf17YBo5NqmeR2uKQNIc7gfMT2DR7nBQXoteczS06LGVAC+WeemYBPQf1OFPhHj38RpfTCs7KYO0betjiXxA5NNUCgrPmPaNRj7D3OKn4D4jpLUoI0u1Tfe8W9MK3kKWD1GpnqYJEbHp/bG8C/wjN5p3vsOd8ZhuxOjyU0F+HWMXv+WAMo5CKBtBxrGY0SMv1RNTvJO5mfZcBUXJ54zGYRbFegnPUhJEbC31OIcso0nsi/1/TGYzFPRuPZYlyyitSUAafhkx3GkD88MqSD4NTszn6Ej8sZjMZDr0n4HTBR3IlvhTJuflJ9t9sEf+mlIfwbnn8Zz9kxmMw8RpDTMVSaTDkWH3gH0tir10C8SUAQBVMDlZTGMxmFnsPHplhyjn42cItCIBHpibPIDmADsLgcvlxmMwRUVtm0q1QfPCX333364Z8BEpebgnfsv64zGYRlEKOFVSMs5BP4T9dU4e+C8knwqS6RGifcwST1J641jMFGkS8JXUzg7Gq32mPyGEnh9dVOpqvLV596qqftbGYzCejeDnQNNAcviKfoZ/PA/DROZzU/hYBe0mD9Qo+mMxmGQHoMqXF/8AAT9SBiheHDd+2uP9z4zGYn6P/J6T/wBRqCwcwMbxmMxiR//Z"/>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4108" name="AutoShape 12" descr="data:image/jpeg;base64,/9j/4AAQSkZJRgABAQAAAQABAAD/2wCEAAkGBxQTEhUUExQWFhUXGB8aFxgYGRgbHxoaGBoaFxYcHBgYHCggGhwlHBwXITEhJSorLi4uGh8zODMsNygtLisBCgoKDg0OGxAQGzQkICQsLDQsLCwsLC8sLCwsLCwsLCwsLCwsLCwsLCwsLCwsLCwsLCwsLCwsLCwsLCwsLCwsLP/AABEIALEBHAMBEQACEQEDEQH/xAAcAAACAwEBAQEAAAAAAAAAAAAEBQIDBgEHAAj/xABEEAABAgQEAwUGAwcEAAUFAAABAhEAAwQhBRIxQVFhcQYTIoGRMkKhscHwB1LRFBUjYnKC4TOSsvEWJEOiwjRTY4OT/8QAGgEAAgMBAQAAAAAAAAAAAAAAAwQBAgUABv/EADcRAAICAQMCAwYGAgMAAQUAAAECAAMRBBIhMUETUWEFIjJxkfAUgaGxwdEj4TNC8RUkUlNykv/aAAwDAQACEQMRAD8Ay+IVpMmWkJy974luzhLnK5HIebxlqqqS2c44HzxzA3tubmCVFTnAJbLsODWBPzgITZkDr3i+Iow8Bc4lRBYk33Ys1/u0N2krWAIZuF4mwkU0mUmXUVICwf8A6eQdJpJYLmcJQ2HvnkLgqBQEkc+Xyh9PQNpd+BFON41MnzFKmnOo2voBskJ0SkcBHYLncTzK2Wl+BwOw++pmXoMOVMKyGYfXSHLbgmMyd2ITSgJWiTNl+IH2uIY+vTlA3yVNiHjEq2eojHFSqWlC5ZysW8Nun1gFBDEq3MrXY4OMwiWsT0CZmIWm4ISkDMNQrK1mfQRX/iYoRwYStfEs2HjP6mcVKmK/itkWB7PHVxbTYRAdF/x9RB/ASphFHLE1WYfkJbzAP0EAtY1jafOGp4yJpeyeGtKzEXWsnyHhHyMZWvv9/HkJcLkwjtJIZKR/MPnA9E+SflK2DmMMNpzlEL3P70sBxFE2lyz1NuX9f8vDos3VCcBziNMapM9MDuliP7YU01uy/Hn/ADL9oy7Of6KeRI+MK6z/AJDD1DiK8Wp3nqKTlU4Y+WhG45fWHtLcUrHceUqzlXx1HlK6utaWUqGVaRcbMdCDuD/iLigFt6cqf09DCBQOR0mSrJSjLWl0pUu6UqLEvprYPs5Ea1SgOCe0sHHMVMpLBQU4sQZyJRHlvDfHXj6Ew6nPf9ZKkEsliJWviEvvFTCAXUySMhLPfqRHNuHn+fA+vWR8usPxbEu8UEykKlSQwCWKC+ZIBUs+3bNYMkWtvEVqqjnGfrFmo2e8Op/cxfiFKUATPEhMtBZClIJBLEKAQAHUCq5c78IPW5YYPOfn/MpeqqcLEeHJlKSrvAM/u5lEJJ1LkMxZgNrcTDLlgRt6RfrKZKGYLACV3BGgPXg0SxzyvUSkaYLXKkTEpVeWnM55KYgD+4AtzVxMAtQW1nzlgM8RxIxETMoVLTnS4tmu5d8wWIVenHQ8ffpNHTPtXEpmonBXhTrcOhrf1fUxUeGRz9/lGjnqIQmnQouvN6ZgdtQBA9zLwJMAWpKVMJZPDIpQff2S8HAJGd31A/fiV/KWCWkqD90/AlaFf7WDxXJA4z+hE7iSWoOxU19FSQSNvaDxABxwPo0sfn+kJ7pbvlnnpkWn0IgeVx2/UGdzKRLLlufszUp8sp0MWJGP7BP6zsfeZI5HPilDi/ev5lNj1iPf8j+kkCTrFgMk3ypSj/alz84spLcj1P1P+p5hxk5imfUtLUQwb6FhDCoS4BkBecRj2QpUBK584OhJYJP/AKitQh+BuVHgOYidQeceUZrq8RufhHWCYniK59XmWrMcw5AADQDYDQDlHAf4yx6mTdb4nTgDoPvvPqgEhTasfP7DwNCARmLDrBsBnKBUkMQzkEtfZrQXVKpwTLvBMRriqcFEEZLM/A8oJVUFr256yyrxNZh2FTcQHcyEZlJZWZ2SkXDqVsNeZ2eEVBqfdICknib3Afwzl06D300rU7nKMqXswu5VprbpGbrtfyWA4HHP8Rymgbgx69oy/cNMNZSVPqTrw1EYp9oXEYBmkdNXYSSvMCV2XpkuZSMjgjwqJ9q5soneLf8AyN7cOc9P0+U4aGo+hhtDTIQlKB7oA6tALbGclvOCfRtUM9RFWMU+edLQA+pP36Q1pm21log4y2I4TR5E84UZyWhWXAiOdJeceg+sOq2KxB496NTJ/gkHgYUDf5ARLqOJbgsnLLAimpfc+YaocRRUl5yz/M3paHU4rAi7jNhi7GKeYtQIAYfm3B1DbjS0OaRlr6y3jqnWZ/HsOmVCX7xOZL5krcH2iQAQDmZ+GjHSNSm5KmyRwehkmxaxjzizGZQSJWZQcIAUpUvvAVXs4FmBA5tDFLBs7fpnH8w1TjtKO9X3ZB73I3vgCWz28abgcPKLcbuMZ9Ov06fOHPT++kvo0AoW7eywaZ3rnWw2LCJUe9n+MQdrYXA7y1GDvKK3BExDeIhJKQNQA2XxMXYatcXjmvKvjHT94t4ZaU4X2UR3azPBQ5yu9k3cqY8hlG3ieOs1pz7nP30k+CMespr6FayJFOnNKSwznZy1zwDxNVg/5LOvlKFOfdEzdVIKFZFAuC2trFvSHlfcNwgiO00mDoKEMosSXBNx0PUWvxhC87jxGqlIIjOZVMHBOgICVa5i23DmYWCE9f1jmQOFgszCCZmYeyS/v3PQhLjzggu93Blton37yl5mUhIU7aBJf/8AkSPWO8JsZzx9+sguekqVLqCpklRG2YZw39WUkx2agOf04/TMthiOsKp6FanyomFKR41SpwKUjfwsVRUsB1xn1HP9SpYA8n9YInu3sqSrYv3yS50sLPF/fxyD+hljjMtEsZjcZuC6e48wD6x3OP6MhnA6wxBmbGcRxSJah5Eh/IwAhfIfrLgxBPCs0wndXy+xDwK4UDymA1eBmC1aSUMA5UQABuSbDq7QSvG+DA5jqrUJaESElxKDE8Vm61eZ05BMAY72LRm/3EFY78n+BEMtDTwBa7jox/zDJOazF+0NragoQ41Nn4fd4DWgZuZVV5llKkJQAGcgP1aK2EsxJkEZMBp8KXUVSJSPamnXXKPeJ5AB4OblrqLt0EYpQuQon6QwGTT0FMmRJSwAud1q3Uo7mMF/aeVJ7mOrpGZsDpKKvFs9hYRh6ixreO00qdJs5PWD988LhAIYpiDTJzE3i4XMKqjEoXMi4UwgHaMuytKlc6bMUQVAAActz6gQ5UgKegmFq9P4NmR0PSF4uQLRmt8eYMjMS4VS94uYrgW+/jDNgbYB6SgXnMPmU7skblv1hSs5aX28SThIPD6RX4mhkGBmB0eGhKDNUQVa9H+sekr06ivJ6zNdzz5RBXTwSbmBKoHQRZuYtmSU50lZISSAojZ7A9HIB5HlDCuShVesYpAsU1t8x/Ii2qpFoBKyBmJZiDbjbYi7wRLVf4e0i7KsGUxFUSUpfKiXm2PizuRc5irJ5EXjQRyw5J/j9OY/prd4wesayVpkpAUE5b5/CkKKrKABQluA5tyEVsDNwv7/ANyW988yMyomTglKZbZWyhWZzsGHF35ecW2KDyZy5HMspahGYJmajc3d3Krgu72LMRkI2uJqznKzlI3QaqnA5bpzswygvu+Z3sDx8ouqlST2l2KsMHrFGIUWZ15syg75nBLXOgsPtoYrsI4I4giirwDmWSqjMhMsJy3v4QXsH5uG1Mcy4y55lFJztxGVPRzXShKDZT6aWLZ29mxPkRC7uoBJP36QwbBz2gkylqRMyscuuYy3t/UUi/WJD0lc9/nDjJ5BlyEIz5gFEnTIXvoGEtCr9DFMtjb9/qZfImkwvsRUTh3lTlkI2d1LVfUoVdP9xccILtCr1i7XhTxzCJ/ZulkKC0JnFZ97OUHjpLykbjTWxios3e729ef3ir6gntDMUXNVJQiU6wTmKy6rPcXDuwOotaFjjfhhxAlyR0iufgYmKATNmhbPlzJYHZzkJQdOOsF27eMD7/OM12oDysUVmBTQo5pAUeI74v5ps8SCQOCfoI+tqEdZnqidmK+an9WMMKu3EzHGRIYar+MVK9iUgr/u9lPoTm/tgp4r46niVorBs56Dn6TtHN7wZtCdR97QOxdhxAPl2LHvBZwBqAPyj6P9YIuRVmdjicxhIyg7v9P8RNBOcSFElR1DoS/21oixMMcSCJsPw4lJEydOOoAQk9fEr5J+MZXtaxhUtY78/Sa3surcWY9psamtJOtuEYqrhcYm2qgTkuoijJJIkzVRXw5QyMyotEhJAPMGXVQQVwghHZ7FclShn8ToIG+bT4tB107uNidTAaurfUfTmP8AtGooURqoC/zYeXGN7Tey6tMnTLeZ/gdotoqlcbpiKpRWCp78rH4QN9QyttaaRtFR2tDKGomhSRLmrzHZ8wNjmsXYNCo8G87XQfPp+sQ8aqwkMoh9XiywjLMlqQQblvCf06Qg3s1K7N1bZH6iK6ygiv8AxHI/WLsUxwkBL3ZraCGlVrOvSYZiJdeSbH75QYVADmU7yw1bghRd7HodW8oqEwwIl0YowYQOoUXY6gseocH5QYJgy9te2wgdP7ieuYEZmY2L3fqN7w1UD2h6RtYGHSqqVnU7zU7kMHKhcsSz5SATrYsXMWKt8oZVzyYHVVWT+HkOV32VpZLB9GALcYuo3DdnmEJIGMQeZMJ8agNPygghwWUoam2ofSJXA4EozZGD2hklNOUMFKQrRzcrLOSVO78jYAjmwyLhyeZ3wgxfMxJSU5M+c6A2cg2FjYFg0GWsN7xGIIuRGOF4DNUe8UVIJBNtTa4bRuD3+i92qrA2gZgzaVPHWPZ+HFSUuAQkW0HE3b2uL9YTW1Qx9ZQ2sek5+yzEJzIWwOqVeIDj4Tb9OcWDIzcjn04l1tB5YfTiOMEowkpnBMgThfOmWEkWDpJfU6OGNzs8T4rjgMceUNnjgzXSsTSsbj4evl+oi+/MpAa2QFAm3PS7cdeQ3LANAzIKwORQJT7NruGAYkXfTd/u8TvMgJCpkoHxfG24bhw5/KIl8ScpduP3yDRYSRPCaef4lJOv6FvlGm6+6CJLH3iDGCUqVImhAKlKZIADkuWNhyPwgQwLFzJrB8NyPQfWSp5K5aQmYkpUNQRw357XFjFbcFjiA246xTLqAZyldW+nwhkpisCRI4jUOlubx1SYOZWSpnUUoQlSlEMEpBUSdbAXPlEkdSZAGZucAwyfSSlCejIqYrMEuCQAAm7EsbaRje0Ctli7T0H8zf8AZiFUIPnGEurfeETXNhUhKaq0DNc5q58qsHGOFRi7DEvlOocLPeLjTnrF2sAMArHGig/o/nB1pllvXvBcLqymaFMXSoW+9BzhmpdjAxr3WWbP94CYe8Wc1vj+v310VuycRdU2jYvE4cFlzhmCwknVJcMfI3MXeqqwDIlLXHwuuR5wAy/2aaGAUQLEk7vsOh3gP4GsNu/STVoanXcM/KB4hPCnUFauCNL8CDzjiBnDCO+EAMEdJjcWmqRNTulT25vFRWuDPMe0tMKrdy9D+86mawd/EdHvrt8vjAiueO0zcSMic7k6vx22jnXoBIAluLry5FPZUtKvgAfiCYIq5aNWLwp9P2mfxKoMxSEpuX08i/1hqpAoJMsc8Yk6cTVJzlRDlgS2rO7etzuIligOIVMnEMk05yumaH1UHuk3a/A6FgwcQJmHQj+pxLJKJ2LryhGZ0tZIFxdwwLkf9vFxQvJxKF1OIAupsEslN7F0uP0goXndKE9szd9gOyyZmWetRIuUpJsGLFV9VbDz4Rma3Utk1jjzP8SGJ6ZmtxBKUrAFh7IPXeMjjtFj1lU6ltba3yaKrYT1ltsTKUQpj72o1fn98IdGD0lOcytcwyl20Oo2P6XA+e0ET31zCKdpmgp6jOlw920N9WbQ26WuYmG6y+XWWJHB2LJ163FzqREZk5l0qY6iLNo76XsHZtLamJ7yw5n06YXfzdtdW0voR93jpMGmTymwA87ctMw2Aic4kEYl+CfhHSST31WozphuUglMtPIBLKX5ljwhjU6vwKRuIH7/AH8vrOdvFtJUSPaGklIn08uTIQiWqXNTkQkIBfKSTlZzv9bxirrWvrd2OMETR09W0Ed+IKjAc6mmpCpaQyAW8PRLG/nAz7SIHunmMNpqvmZje0/YybJzTKfu1pu4CAJgBF2ax8gD1jW0ftWq3CPkH58RC/RMBuT6d5l+zfZubiE4SpTJSkZps0+zLRxPEnQJFyeAcjb3CsEtM4KWOBPWeyVDSyFLkUhyhPhn1UxiSpPupGluAsHu5jPst8RvfOB98zSr05rXIGTLqmjpkLPd5pilG6pijMc7EBVh5ACM7UWgthP4mnpqbQuXGP0lE2WWUUISnL4TlADkWPx4QNqmbkx2vYpAY5zz+URVk7MGLdYhF2zUWlTFtGr+MAv2Q6jzA29SIbCAjImZrFNQhdRieZT3A4RZa8CYzPB5tXmi+yUDQVcw8bjQ8Rwjtsbpt28GF0ON2ygeED0MdtZTnzjBbvD5GLEXc229YLvMKOZQrEQoklV9fV/vzi4Y94yCVEHVXAkgXs/naLs4AEq1gMW19PMmJUqWlS8iklQGoCswdtT4soYPrA1YFjnjiY3tUbkXHnN12T/DhRQJ1a9/Zkgs3NahvpYeu0Zes1jCvdSOPM9/l6esx1rGcNNL/wCGJQKQiTThA1BlJUTpuRbe7nWMldRcy5LMWPqRG8Vjt+kz+I9mqeqVOBTlCClEso8OVk5iw0I8Q22h23XXaQooOTtGc85/mGWlLF5nmParsdPpVd4+eUm4WBccApO3XTppG7ofadOpG3o3l/UWs0joSewERisVoc4SOJPh1NnPEq+MPlRAh+JNJWVeHWzHUq4ADeKnaBzOdjK5k3Ko2bi4IB3YjVuQLRIXcIPIHBnEq71SUJSkKUoAMLOogDpeJxsG4ngTiQek9ppJgkoCUeyhOUdEhh6x5VmLkk9T/MozRZVVJM7MbkAMBzEEVB4eIux96HoqVZTuQWPkbwHaM4EOCcRLWTw4H3qCPrDaKcQJPM+rZoWNLjUG1vt4tWu0n1hmBxO0VQAG2bdtRozg3uDfnxgm3nmWU8RtT1JDDMSR4m49fEQC4I4OX4P3MIIQiobK2/XRg90jLe99LDyiXxiQnkMDa7JL6eTtuBudrR3eTtlRrQAHLWtoLOeA+MTJxNrPrys3MeRdnc5Y5momnCDiIu0swpVTzdkTWPRTP8od0ADCyvzH7TsYjqY0IbsjEsuYDPD2g1SsxAXrGQcDJirtZNThuGnuJeVc1ZKmDZpiyQCeIDR7SpGKpW57czGLKGexR8pn6FfcSUy03yjxH8yjdaj1U5jMuY2WlvvHael02mWtFU9f57weZiJF3vHCqPhVxiVqxpVxmLHX624wxgyBRXiDd+8UKxrgdIsxOsKGbex+f0hrTJkzM9psPC/OUyatxDBTBnmGaEImbiKmdmfT52+8QF5hFaKTWZJhA0VdusGNeVzGEty23vNBNoS9lpmjIlUzuy+TPsLXKbO1hAzVj4TmatY2Ulse9zjPA4/ucq1WWVKHhshIUPENlE5n0bnqd4GDnGPznntGbrmCgdf+xzwPIRaKsBibchz1+UXKk8TYI8Njk/Wan8OwqbMmzEkhKE2bdRf0ZvjAb6sAA94lfaH4HaemUmPd+kPZQ9oDfmORjz/tJrWYE/D6RWugLnEO/aQEqPBJPoI7SMN+B3gnrPEz+ASyJAUouZhMzyUfD/7Whf2jZvuI8uI4gx0kq6SlQIIBBDF4WqdlORD9p4j2zoVUs9k/6ah4eTG45t8jHufZ941FWW6jrMnUr4b5HQzPGoZ8thytGht84tvx0lcxZUz7b3MWAA6ShOY47HoBq5NnZRVy8KSoW6gQprSRQ/yx9ZIxPRpdQChf5nAHm4+/KMHbyIMfCfyidVUsr1L8L6MN+dvSG9igQJzmNZdVmCmfK1uPB2hbw8Y84QGBVM9LnwjNrfQhvm0FVTjOZVsZkJc3ZR1Dvq+zf9c4uVxyIQDjkz6kmsTf2b8XbXra0c3BEvUeYYqqdgDdmu4HF7FhsXy20eL7YfEuRXj8zas2U8S40676b6xUrCAThrQbjd/e5hzmy7gWbgeEVxzLAcQuSpZDhJIP9PAcYC1qA4JjCadmGcTRyqmPOtXNcgSrGB3shaBckOOqfEPiIJpT4doaCZBicpsRzJSp9QDE26fY5EugUrmNsMQFDOeLDp9vG17L0igeIw/8mfrbse4J92iw4V9OqSwCpawuV4rqyKzaECxZSfMGNctjp5GIqACNx44zPLa4rlrWlQIINwQQRvcG4MIBfMT2SsGAYciLZ894MqSd2IJ30E2yPElia1og1ZnfiMTa4Fg1OpCFTkJmKICmXcB7jw6WjH1Gturcis4xxPL6/X2XWFM+6D+0K7QYDInS/wCGhEuYB4ShITpoCBqIBpNfdW+XJIPXMzvEIMyXZ/s5PqAVNkQlRSVKGqh7QSN2s50vG9q9XXQATznpDK2ekr7S4EunSFBYUkluBBOmpvFdFrU1B24wYRXmam0c5JE1cqYlLWUpKgL6XI9I0DYhyisCfLMNpbFN26X09epCgpCilQ0ILEecDCkHIm6dSCuDOza1S1FSyVKJck7mIZTnMlLxjElTYTPqliXITmO99ASzngNbxdXVBlpm+0GJYAT1Shw5FDSinll1q/1Jlhc+03yA9YzrrvEbMUUdpynm5VZhZiLcU2f4X5hoWsrDqVPcSVbEY19fmlFILKmMgcRmuo+SQoxn6WrwS7t/14+/vvDtgkAQyTUAAAWADAdLRmuhJyZfpB6ypEXrrMqWnm34kMtAa6gqw+Bj0vsfKsYjq+UzMRLwicsOiROVzEtZB9BG4b6l+JgPzEzciVVNPNl2my1ofZSVJ+YiyOj/AAEH5HM7dGfYu9T/APrXt/K0L6//AIfzH7zhNfKqWUsP7pI8lJ+LP8Yy9vA+cGp6iATpmVQVqTc9X+7QYDIxKGH0dU4JGlyBw6/GAumCIRYOZw3IDixHF7a721gmDKTkicQoAvwbzMQVyuZZfKVJmELynS4+DxcjjMJWPeg0muJZOpJZnCiToLEl3YaNcdYZNfeMiF1M6Yg5ZqVpVqy0qfqz6WGitr8ICoRuVII9IQHMZYFJ7w51uRoAQLtpdzbzvCOss2e6vWP6and7x/Ka6ULRkEx/EUScR5wZqZbMJGJjjA/w8qYBKrWCwNnUByN1eh+Bhxqt4BPWDB2t6Gb7LllJlA3IAfmbu/Vyw4cwI2FQJWKxMax9zljAsVrO6yhLuncMCXPHj9TYk2UO1tpAHaXqXK5MVze6q0okz05pgcCcqZlm/wAuqSFu+9tLXtQWE8Ec5jNNr0c1njy7TM4r2CnB/wBmmJnM7y1eCYOVyUn/AHDpBkdD6Rse0D/2H0mao6NUqply6qUuWCpiJiSkEscutiHaLagMKWKdcSl2szWdh5noM4SVoyLQkjQOAWjzavap3Kf1mCLXU5BMLwqUhEtmB4E3IAsAH2gd9rMfnO+I7jBapKjMZDMdX2iUK7ctBsMGFqr+7GTMktYgcVOQG53PrEGln97tDq21eYoxLCptSsGYlpKCFgPdSxo/8o4bvyu3RcmnrOw+8eM+Q9PWU35jtNahcpUtaUqCgxf4hoSwyHK/kZCtjmeU4j2TqTUTEU0iYuWC6VMyWIBbOpk2dtdo9fpr1elXc4Jji3uekfYZ+H5lsqunolp/+3LIUs8iTZPk8Dt1KD4RmMpdbNTKr5chHd0cru0EAlZF1bZibqV93EKF2frOY85bkwdSMzu5Jvci43toB8Nbqu4wcDAkA4MsSuxG6Rz9ONnHO/EkCCO339/faS47xVNxAJmkvoA39wBOnpArKty4hFPENo8VK1BCHUpVgBvCj6bAyZV7AoyZoP3a3+ocytwNBy4mEWsIOBxM+3VMfhl1PTgGwA9IGWJ4zEyWaGKlMWd+kDYAHGczgsFr6VC0lMxIUk6hQBB8jFqrHRtyHB9JfbPN8T7MppalM+TaUXC0v7DixH8pLBtiRtp6ajXtqaTXZ8Q6Hz/3IxiKhU5ZovuUnkC4PzhwJlIOvhpTOUUqU+/2YsBkDEggyymqwMrW2PzHWKsmZYCRmTh1Y/5P3yidpnbY8oMFPdCeuYmXm/00KF1jmbZQdQb2hO3UBX8MDPmfKcvxYmenVf8AELGzn4CHlr9zmHQe9Idk6hSJ3eAZz4gkAPlUfC54HKSBBNYuatucf1C1VtadqzSVM5NYlp6iClTghgrnrYv9BGZWp05zX3+kuKWot22g+vy9I8kU8lA8E0FIACWBuLNqLBn9IRtLMTnrPU06fcqlVOD6iN6cyykELmeSE/MqDwrgD4jz8v8Ac5kZTjaPqf6nmdPiZjfeiIB8x1gdJUVa8tPLVMI1IslPVRsOmsD8DsJWy5axljNnQfh8ZZEyqqQlvclBzfUZl8v5Ypa1VKZsOPTqfp/uKHVm33a1z6mP6ipkIIyZgwutRJJ22sPrGZqde1rjwiQPPuZWuggEvgnymbxLFpWfwqBNwL+XOCaZ7wc2cj1hnrBXiIqqWJgJew3GgPPhfgTzMPgmCAxJYfWTXJXMWVbF3LCwBFiRoyiXHGCt7w4l9o+UOl45OQ3izA7KUL7aLJHkCIqRg8GDO3vO/vxKie8kJPRGX0Mu/wATFGqDeUoaK2iauxBUuYoy5a0JV7rqUHFnGa4iDp1cYOOPv85Q6ZR3huGYnT/+tNWlZ9p1JSOWUFB+cUOkGOn0lfwg7GMJ1VSFiJk03dwqWRbRylJPwio0ygY5kfhQeplisakAMlKiWtmmp+SWPpFRpK/KWGlQdZT++0pcopkP+ZWc36rDfGCrUoGMCEFNYkJ2L1EwkKVkBDM7+QCRvfUiCY46yxKjoJRMksxJd91AAg8L2Hq/MxXGOkurZMtlhnfzzcDuxDnqWHMxQSzDiQU8tVyXG7HcWcnVXIOeJAtBMBhmBlc+cAbcAdrWsLcHPkd3JEAZGD9/f36lXkTz7GcW/jzGNgoj/bb6Rp1af3BmKm3HE2v4V4tLlTO9mXKnSP5U6eTn6Qnqf8dq5HA/c/1FL7txxPQ6iplrUShTjj97R5/VKpsJSBEslJGrQnshQwx0hNNS5jeLJVk89JKoWn1fhr6LD8Gf1MTcUqPJ58v7hlpJmYx3B5ndqtnDXyubdIPpLgzjbIfTsFnieLzyJigdQWPFxHtKVyoMTKw6mlTKh1IHsIzzD+UAhJ33JFv5hEBNuR5R7S6Q6lwAcA9T6+XzOMy5VDkVkWVJYgK0JHlAiWBIPE3h7F0vHJ+o5/SN6KmpPbHeLMtiQsAJUo+yGCiSHD31aKXOFGEJyfQRL2np6NPXhEGSeOWPzPPEA7SYlOmrC3JTd/v71imlqRAc9YjX7PuFAtUZBznHWAdl8LVWT1ICsqQlS1q4JSHLfzFmEM6izwa8jr2/ISmlo8Z8duM/mcT0OR2aElAly0ZEqLBWa6lMH8RN20J0GkYFl1zsLH58vKer0q6apClfbk9c/nAJXZOZKWpU2YhKAWAJGZRLGybhgGObSGbb/wDH058s/f33i19FerZVGSOuQOnpz9+kaT8GQgJWVoUD7omAnzAhRnfbnIjOlBQeEm4AeYGPriSqZ0sEBJJDDVhfkOEL7CekcrS0jmU9i/w08Im15YM4kgseWcj/AIj12jYv1qchTgY6n+B/c8h4zdFHM9AmYoiTL7qnQEIFgEgBujaRk2e02wVp4z1J6yyaTcd1hmexDETqS/WEVRnOW5jmVXgCIKrGiHGrw9XpR1lfimTqKKaieqfOBEpNwAWKnYJAHEl9eB4Rt1vW9QrrPJ7+XnFv8gf0jChxUqmLADAspI1PMFnNjw9QIjwdqDPUQuMmMQArbfZjfmHA/wByieUDAxyZL9J9U1Adhmtaym+ABPoGiqgwDCckSnSqyiCWYgn/AIhz5tF88yAJCfID+wG6JHzLwMYh58fYLAvmbUqFtQyTaCdMQJ5MHQFPfR//AMvwDRJYSpXiHyVFk5QxbUFfXRKST5gRGOs5DzOiWomzkngAn1zEH/2GK8wzdJZMzAhQZyGLK4cfZIH20QyjEBzOypwuN9Q2x6+H4HqYgHAzJn0qffd9f1IA030B/qipHn9/f5RgDIgldVAsdWsd7c9vmOL6iVz0lSnMT4ti+RAY+Ivl4uWuemvpveD007mz2hFG0ep6R12VoJSJaWQM6rlRAKieajeM7W22O5GePKaqaaupOB+ff6zS1FAnKCpKS44D5wjl16GAIqtJVlB/KKK5ZkgKSfDoeXDyg1X+Xg9Zj6/2eKffT4f2h3Z+vmT5qZUs3NyeCRqT97x1lGwTMVTmelrCJKAkXU1ybk8yYrrrKdJVsTmw9T5ffaMVIzn0gSpySIwFC7eesbCMDISrnl9I09FWQfEPQCWbgYnk/wCM2BJX/wCZlgCYm0xveS4AJ4lJI8ieAjc9iaw72qboeR6f+/vBajTlqw69ZmMAqxTyJ0rKFd9LCTdmUFpWFOxdilm3flGub+W9Riek0mhFNVYBwVOT6kjBltdh6U90sKzImJzcwQWUk9CxfnFbVCAFTwRCaoW21OKuGHT1/wDZ3E5eVKe7ylGpI/MRoeDNCtR3E7us8a7Xhwupzn1gCJjqABzIDE3bqORt8oZwVHvdPKen9lag31BEGNvX79esYYJiP7NNVMQA6rOwOxAcEMTc3he0NYAB26TSOmpBJYfFjOOM45hU7G1LNz0/SFvw/nHE8NRhRKxiJ0eJ8AQm8SSa08YqahO3CdVWxwqldwnpFTiD6GPOrUe88mMdosqaznDCVTiYkrsTAdzD1VBMgJumaqsQcu8aSU4EaSsCA4viqpiUAl8ht05wzpqBWTjvK3qoGVPMBp6hebML8fvT1hg7QMGACWPjaMx1KxdYZ3DcQC3QlwPICAGsHpLtUR8QxLv3q76kE7fVm+JivhYi7oIxpaxJSBlGrl0P/wDJvP4QMqQTKhOkJTXJ5DoUj4JeBbYXaZTVVCVIN/e/MpXwU0EUHd9/xFyCIIFBrfAD6Lgm3vKQuVNdAHA6FGb/AJEK9DA8HJllHSTnVDgOCw4hh6LQzecVC4+//IYr9/eZVPm+EFgw4P6AhRA6B4jHvcwJAxxKkVjafp9+jxBXiWReZWutYFzbVtvQMD1sYnZnpGa1wMmG4VhUypZT93L1BZ1K5j8o57wvqNTXQcdW/QQoq3DJ4H7xrM7CSFELUZhOzqAA6ACE/wD5a8DAA+n+5wSvfu7w2Tg4lgBBJA2V+oH0gH4nefeE0BdkYMsqsScBPDj9ecFZciUro2Hd5xLjNSDLUOUG09ZDgy16B6yp8o9/DGX3NOmer25ozf2+4PS/nEa24LeT2Tgf/t/qeeqoBrA7nn8pp6isKi7x55ssxZupjldIQYkBNfWCVpkyGwOkumVWVNt9fpDt9m1BWv5wSJuOTPNe3GKWmB7CWR5mwjQ9l0YIPqI43upmYSWuN0iaNdhxiFUtcuUoLlqKVDQiOQlDlTCvZldp6SdNXALzTE5wS6kkkBTvqU3iMe9k8yrMjj3gMjocA4+WZxNYy86AEkKzJAu13Gru3OOyQ2RDCxMQOvqnv96xatCTzE9bqQF49IbQYZUTGySZhffKQPU2gFt1SfEw+s6rUccxmOy9Zr3CvVP0MK/j9N/94hxq0HUyiow6fLDzJMxIGpKFAerNBEuqf4WB/MQ6Xo3RoLngmITM9BXUgDhGAKzPNKIjxGsF4dpqk8TM4hUuY06q8QglmCYYmcoibOTKSA7qcvwDDWGkUMcZxHFpZV3FS3oP5nazDg5SheZINiAzji0UPutgHM0DpvFQAjaPKN6TssTJCkIXn947cQ339YYagsvPWAqNVFmMiKquSUulQhJlKNzNFiti4ieql5bjTeGK23cGee1um8L316d59TVQtpbr83izIYgjg4xGkquJ99X+8wuUxGOJWuuUQRmJvuX/AOQtF9vPMWxxIftKidv9qP0jsCUxCkLtdR10A+lhAj16QqDjiXSGKmSlSl8EjxegBijZAyeB6/YhSIbPoZzXp519zLmfpb4QFbq93xj6iDZRjEV1NUJftWI2Nj57wytZf4ZQMq8mD4F/5uoAP+ki5GxOz8eMW1R/D1ZHxGX0h/EW4/6r+pnruFzAkgkWEeWx72TH9UpZcCSxDEMx8IYcPrFmXcZTT0bRzAxPfeKFI3sxFXaBLIMxOqR4uY4+UN6M5bYe/STnAmFr8TUp0pdSlWADk34AXjdqoAOT0it+p2ocdZ6hhs5paE5SGADNw5R5nUck/MwAqIOcQlVUBCwrJnNOS6x4IqbRFzzNBRYTnTmmkgH3Xb1OvkICzgAv/IH07n6Rd7yDhBL5eE0oJIkSn4lIJP8Acbwudc/Tn/8Apv44g2a09SZOZh9OoMZEsjhlT8iI4avnI3D5MZwawf8AaIcX7CUM5NpYlq2KPB8B4T5iHaPad6H3Xz6N/f8AsRhNVaOs8n7X9kZ9ESr/AFJL+2AxTwC07ddOjtHptDr6tT7vwt5H+Iz+JOMyXYrsuqsOdaiiSCz7qO4HIbny6V9o69dKNq8t+3zhFtYjdPaMG7F0shGaUhJYXOqieaiXjMtpuvpN3i7sD4R/7MyzXWbsYxLpNMFFhpHmxuJxDvaVGTOTgmWuxCgPtoIy7WxnMlC1ieUCmYik8BsW3i/hNxxDigr3mF7Q9mkTJxXJKZaSLpa2bcgbPa3WN3Sa9kr22cnz9JoVagouG5maqMTJDRorQBzFFTEWVNcYZSoSpwIBLm5lQwVwsvpiGs56CHpXAhxNwPmG0U4BTqLDjE1kBsmGLe7iaKj7aGUgI7sKbS7aBuHnDn4oY5EzbdErtuzMzX4iZqipWp4Qm7FjmOIVC7VgatIgQbcrzFFLRzFzxKlJKlKNh+p2A4w6XUJvbgTyFiGu81r+U38jstIllKZ2dayNQoJSS2gAuL89vKMR9fY2TXgD6n5zbq0mU3E/OWK7K060hIX3Uxn8S0LVv7UpwUj084n8Veg8RgCv0gnqrYlKzk+gOPr0maxjB51O5IzyxfOkWbZx7vy5w7RqK7uOh8jFL6Hq56jzhHY3ClVs0uSmUj2yNSdkjgeJ2HWBe0NSukTIGWPT+4KljZwOk9lwfC5MhITLQlA5DXqdSeZjxWq1F1zbrCTDMewjVMgHSFATAGwjrAMWwSVPQUzpaJieCgD6HUQ1Rq7qTuQkfKTuV+GmOldhZdMpSqYkAlyhRdv6VG/kX6xsH2u16hbeo7j+R/Ue0JroyOxhKZuVwbEbRTGeRNFlDcynvQfv7eL4M4LiVIQlLn3lG5L/AAEWLFgB5SwU5zmcWsLdPEMem8QBs96XKccyzBsJlyUsgBIA8StSeZIufl0ibLrNQ3vH+hFmC1Dgcxph/dzFFIKhZ9NQw4O2sQdP5xM6sldy4PPPpKqhIIym4+XQwsMqeI1sDiA4JTqRUkLuhIzJP5iSw8xd/KD6h1anK9T2ijUkEibaViCdwIzRYB/0Biraduxl/wC3yz7o9YjxV/8AxD9YLwLB3kkVEo8R0V/iID096z+Tf6kGu37ErqMp0V6/4iuKSeMj5/6lk3DqIqxM/wAMpWApJBBe4IIuDyaC15DgqeR0Ijdaq0yeGV8uQBIl+zLsPnfibxpail7j4rdTNCvTqEAHaOpWL7hTecJeARxKtplPUQylxvK7EXingsvSL26MNjPaLMdxwS05iYNpdGbGxOJSlNz9JiZXaEqO4vvp6xttodoi6e0abG2iaOgWFIdRvGbaCrYAjWfKeZzayPTLVKGwRfUVTwwleInbeJCjmannFrFnaO0kEjzhsudACs1K9QekKEyB7Y6LcjmczR2JG+U97F9sX8XnifGbHbZJtmo7O0SqcGarKlc0AJJ1CNW5O4LDZoQ1Vot9xTwOvzlNPp1Lm1hz/E0MyoU2qVBxc3US97H5RnhR8jGxUrcEefynZxSlRKJcvxtnLB3FgSWciOyWGCx46QdNCr0GD9Mz5NOZebMQUn3WJYbs+obZoqX3EY6jvC5FgxiHYBTy6aWJaE5EuS27m9/vhC2sd9Q+9jkxBdKlYxX0mlpsSYagjgYzsOvSK2abMNk16DxSeVx6GJ/xn41x6j+jFnocesJmVBazKG5GvpENTxlDn9/pAhADzxF0+oBgKqY4lZEz3aSSFIKx7Sb23G4jS0TkNtPQx2ltvHaZGVjAjYbTGMbxPqjFg2scunMuLBC8HrApLvqflAdRWVMLvBGY9p5yRqHB1109bQoCVMWtr3jgy+hmS5N0JY75rh+I8oKbSfnEhogBtHA9P5lZn5jq72ELsD3jgUVrz2l1Xh81KQpCkk8H+p+rRRXr6NM1vaVbcEEesDkVkwkgoLjWxtF3pUDrKvaMZBEmaxTs7HgbfOK+EJQWNLBVq/MIr4Q8pcO3lLE4grdQipoB7Qilj2gmI4l4SEqzEjQfXhBqdP7wJEaStm6CZSRLGdRNiojfdgPpGs5YqAO0aTTXLziP8PkIUGe8Z1zOpziQ29OojZHZ9JQVJmsoH2TuNiPOA/ifdyRF21TB8FePOZLtZSKlrQJq092S6Tf2hqPSNT2fYrqSg57zF9sWOwUDpAJdZRLDTUMRuklOm9rE9RDBq1SnKH68zFrRwdwhsueClJk5yghw7K3IIdLcIEaQDiwgGem019liZZYPMNLMQmWhKKZMmWSVKBVMnzLO5Gmlht8tdylnTjH1M2dOngZI97ce2MKP59T3iLF8PlEDIsLsHOUpKVHVN9W46RVWKH3TmA1ddF58NxhjnGPId/SIZcvIop84ZZt4BmLVUdO7Vn5wiUIE0fqAJzLwYHGQcStZiwEE7StS4sBANYBGvZij72c6g6EXPMvYffCF9XZ4dfHUwumHiv6Cei1VOmYHKgU/lYdN/nGAjleO80FLLxj84KJKJYABUndnfrq/2YJuZ+sIGJkpVWFFmAffcxzVnEptIhMuWAScxUTx+vOBMSeMSue3SdmTQbveKhcTgMDEArK8y2L2PzgqUB5DKJbS46+8DfSRZ1jGVjrbwudLBMo7zszGQrdjxjhpyILbjpEOKY8R4ePxh+jRg8iEVvOeeCsuWNntHoTXFV1BPeVz6w8YstYlbNSVHWN+z2KkI13PzhXV0ZaN6HU76uZoZOMxnNpo54ghEvFecUOnxO8WTmYoQxHUeUQKAesG7qwKmO6PHgsA+ojPs0ZUzy99bVPtM0tLW502AIG9mHCErFf/ALftKEiLsaQFgIUyMx8KmdiL2uNgYPpSVyw5A6iEqsKHMGHZZJQSKov/AEhvR/rDB1tY/wCv39IyNac9JjscoZ8lYSsuFeyoaH9DyjS01lVq7l7dZq6S4XHC9Y/lYQiXRlZny8xGbICCon3Qq9n4XhwadTWbGPPYTRr1DLqBUtZx59vUj5RXiuArlSUTVzEkLLJQ9+cXfTlE3EzQo1yW2tWqnjqYBTDKQQW6Qsy5GDGXIYYIjYYwUsXcQk+kU9Jk307ekliBFYgSgplO4UzswMUp/wDpWL448pkazTeLXiZg9nlyZv8AFUG1SRxGn+Y1PxyW1/4x85nafROrhm6CEf8AiZSPCWcWgX4AP7wmvuQcExdRUE6dNTKkSlTiq6co93cqJIAA0JJDcY0RjGWmW1xRfErO09x2z8p6Lgv4RKZ6qfld/BLAUz6eJQYHkx1NzC994Qdh8z/EU/F2mzfnn+PKO5f4YYYhitC5hG65ih6iXlEZdntSxQQrD8h/eYSy625tzQ4dk8PAZNJKbml/iYyrPaWoJ4cy6tYO8Dq+xFAof6CR/SVD5GKD2rq1/wC/6D+oZbbPOIMQ/DGlVdCpss8lZh6KBPxhur2/evxAH9P2/qXyT1MzM38H60zGlzJRln315kEf2AKJ8vhHoKfatT17nUqfKJWWMrdczX4B+GyqaWxqUlRLkiWWfTdd7dIytb7QFrZA4+cd0ntAUpt25JPXP+pLEOzk5AdBSrpY+ht8YVTU1k+9xNSv2jW3DDEzE6epKilQykG4ID8ucaCoCMiPblIyJ0Vrhjcbm7DzaxjvD7iVPpIJnt/Ny+xElJMINds1oH4QlYrx+oBlKvpceX+HhnTJhxB2NhcxFS1Z4w29copDCE/vBQ3MC8EGCcYnRXH8xEd4I8oDmLMVnl8zkliAOZ3hvTqMbcRXU5GGHUA4HrM6KZfAw/4iTJGnu7CTFEs6xHioJcaO5usa9nMMmzJvdobR1E6J5/4hXV31pXvaMadm0zYPIM2FR2QnoAKVIUCQDqGvqx1A67Rkr7QpbqCI2Neh68R/h/ZeTLKVla1qGqVZcr7FgH8njPt9oO4KgY/eKWa1yCOkaYyqXOSZbAAgC2obfrAK3dHDgdIvXcUbcJ2hlS0kIly0AMzkP1UTqTHPY7nc5g7LWdsscwmRNTIfKv2lOXYbZfRuupgbMz429pQEQWfVieQhCgWOovcbRyVGrlhKs2eBB6mpVKICjY6GLpWLOVkiD19WhctQWRlZwTsdjyaC01ujjb1j+jteu1WTrn7Ex4rXSOOsbHh4M9wriSnV6lgZlPlsPOCMWOAZZNq5wOspTURG2czyNTVeEiOVPezF7WBUy3s5VTitpScy2JZ2sA5ueUWt0gu90TPCBk3OcSGMYsueUlVgH3iNNpFqB295D1LSdz/D3gMmolsCUZnu5cfLUc+cNYK8GWovovTeAPoJ652MwxFCGQtZVkCZhJdKlO5UAfZ4MNhxvHl9Z7RstbKjA7eeJ53wR1brNHMxMneMx7bGPJllqAg5qid4GVJlwJ1NXziNhk7YTJmlZZIcxZUZztUcyGwoyY1RTplh1EFXwEa1elp067mOW/QRNrWc4HSVqqQd3gNl26V2QOdUGFWLZkAEQKdPih5hlMx3bqShUozbCZLuDxG4PGNT2ZYws8PsZo6S9lbb2Mw0jEjs54j/ABtG61M1g+Zb+3flP9pvFPD85fdILqX6/D0iQmJGcyudNC2Sv2TY9DYxZQV5XrOatXG1uhjz9yUPdgAMptQpTjzJvCP4rVbsk59MSo0aDgDA88mYPFJxkzVS3zAeyriDp5xuUoLaw/SYmq1T0Wmtucd/SC/vTgIJ+Hi59oeQlCVrmKc/9QQhUXEChtts3GOJKC0JMRmbaKccyzLEZl8Q7AazuJpUdFBjybQ/OAamrxq9vcRTUabeMr1nodJNXMl5k+yzueHEcowGqCNgzFYEHEXKxXV9oN+Hg2aMMESia6iMxuG4aXgdu6v3R0kr0hqqBSCcpDHidPhAGdWABndIxraWQZeVgbXJ1Ja55RU2YINfEnbMD2exFEqbNlPZKyEk20N7n71jX1dDOi2dyJQdYf2ore8QNzncttY8NIBo0Ick+UIIlqglUld2ypdjcFrw5USLR6x3TOa2DCZSVUvGoa5v1arMIRPgRSOJfmMZOFz1jMiUsji3yfWANfUpwzCXa4CKcRWpDhQKVDYgg+hhupQ2COkz9XqtiGV0k8kEgnk2/LXSCFMHmLV6uxlxWuTGCZIKAoqS+ZsoJzaPm4NtrFAcHImh4ItTZbzkc/6gWfI4CX55R+kWOW5zFQU03+IDpPTpOPBYdJDdRHlm0ZU8zNfMu/ffOB/hIPOJROx47QRdGO84tCMKxJc2YmWlJKlFhf1J5DWK26YKM5kbp6NSJRIQwLnc8T+nKBV2LSPWLNlzzBKipzdIVewucmXAAEH73LFRxKE4gVRVx2MmVzFNXXc4OlUsuTMR2yxb+Hldyot5C5jc9naf393lHaRtOTMpKn2jVKzURpemdFCsYXBldTWBI1iyVFoO7UJSMmaTs9QSVAKnAKJvfQdBGdqrrFOE4Ea8LcgYjJheOYEGJpSSR7gNj0zGx82gWn1XOLunnBs1gTOOfKYvFMDnJVmnoUgnR2ItzSSHjZp1VZXFZzMa3SG9vEsGDBUYamLm9pC6CsQuVIA0ECZyesbSpV6QpKYETCThTHZkT6TLSVoz+wFDMOI4HlEliFO3rAahSUODPQ6CvSvwg2Av0jz1tTJ7xmERzL66jpyDlQk/zEMfXWKpbaG6mCYRNgc4UxmgrJSpbpPAAAMW5veHdUpvC4GCBz6mQh85fWdokaBYJOgBcnygNehfqROMGkdoFrVkKcp4v9GsYK+iRBvBzJ3GH4t2blmT3koNMSl7e81yDxJ48YHRrH37XPB/SSBM1Q4qljwaHrNO2YQY6yOFrSsstig7cRwMWuDJyvWWDHtFfbOlkSVIVI8IW+ZLuxDXD9Yc0NtlykP27wyX+H8Ur7JrQZwVM9lIcPoTtrrvHa1WFZC9TNjR2GxuAcfKejS+0aQCA1489+DM0G0wY5Jma7a5aqWkJA7xKhlI5liCeG8aPs3dp3OfhIgNdoBbV7vUEYk8H7HSEy2XNJUOBCddWDF/OOv9o2s2VUY9Z2n0h0yhBk+vaJe02FmlIIVmQrQ7g8D+sN6O8agHIwRJvtarkxtgPaFMmSEAJ4ktqSzwvqNO7uTGFSuxQxPaYGmxSYjmOH6cI23oRus8eNTYDGknHxuSPvlCzaM9oUalD14jKnxobEGFn0p8pfcrdDPSPw+mjuVT1e0olKf6Rr6qt/bGD7SOxxWPnIC46zQLrCo6xmESDmc/aWiNsjMrm1LiLBTJ25imurGGsM115nBJmMSxJwQ8alNGDD1VTNysMNYoqzEIRYGzOd2PH6Rpm8aZduOTHq9KLTnJHlEeKIXTrMteuoI0I2MOU7bl3rAajUPpm8N//ZsOxaJQAUUZ1bn6A7Rle0GfdjOBNnT17qQwPJ7+UZ9qKWTNlK7yWB+VQF0Ha+vkYW0VtqWDYfy85TU6VLa8P9Zluy1LUVCQUeFItmU7HpxjS1r00n3uvkIDQaqy2rcRjHf+p6JQUi5CQ4zEC+ofnePP2uLW8o2zraMAxLj2JImIUlW+3A/4hzTUujgiSVCrtmLCY18xOSAjp0sTFZ04qOE6QKXDHSLA45EqwBGDIyKk0xzoc2ZiSxH0izILxsaZuo09aKSBzLantctYZKC/WKJ7NRTljMzBbgCDyMbUlGSaWVxaxcv6wR9KGbcnSQ9ZThhNJhEuWiWJlitQd+ANwBGdqGcvs7CQFiurrmmOk+IH7eGa6spg9JOI9PbREqX4iczWTxPy9YRHst3f3ektuA6xV2TyTFErICRtz/SGtfuQe71mj7N0yWku/IHb1m1nSacpYJQ3QRjK9+epm4KVIwyjHynmeOSU/tCg+ZA9l9gb5fvlHptM58IEcHvEH0la3YYcdR/ULl4nLyTEmTLKllwvxDJySkFm6xfPBGOs0RYARzwP1hOEYYuoLIVkSCz6+g3hPU6hKRyMwzsWXKx3WdjKiV4pcwLUm+RSchNti5D9WhFPaVLHa67fWKrqGyCDkRFS4l/Faf3gSlwpKWCnALDxaXZ40kprGCeRGRqGYHZ19ZyonSVSke2ZrkrzEFLe6ADr5wb/ABqo28GEGHYhsEffWDSaeUxfNronQRR3cngCLGulTgNj0iiZhoOkHF5mO+hQ9JSvCjsYuNQIu3s49jKVYYqLi9YE+z3HSeidj8TMullSyWylT+ayr5ER5/2jQHuZx3x+0kVtWNrdZpkYuhrKjLOmbPSdjMpm4uOMXXTmWCwGox5tDB00eesviKarFirWHE04WWC8zK41ijnuwdfaPLhGrp9Pgbz+UHZeAwrH5x32dqCwQi51PDqYR1ac7mm/pCGX3YdivZA1LrVNIyjZIYPxc3gen1/gjCrx84PXaFNSyhmwe3EHpqs0QShxYWUN+J6xZ0GpJcR5FSilam7D6yiu7RZwQb5rEcXi9ej2nPlKPqagu2McGxhMqWlILZQB6QvqNObHLGVTYKwo6YjBXal/aUT1gB0RMqFRfhExmN1xXPOQEuxVwB/6b1jY09IWobpm3amw2+Gi/nJgRSMTkdOkoiTIkxInT4RxkSURKkSPdgbRO4yoAEoqZTiCI2DBWqWEXLnz0jKCQnl9DtDIWpjuPWZFlNgPSCSc6S7a6vBW2MMQXhOO0jVTFLIzeUSihRxKlT3hmHVRk7kA+cCtQW/lHKW8FdrZAPcRkrtBb2nhUaPnpNX/AOSqUdcwKfUlaCpi7wdUCtiAs1BsqL4gX7YIN4UU/HLNTgOM93LS0Zeq029zmb+k1CtQs09J2pf2lesZlmg8obCdpk+2NWkzu8TYqAzcyLA+jeka3s+thVsbtM7V2CltwPWJU1UOGuBXWETsnElgNmT5pSfiRBPDXymS9jljlv3jUQhPQz5ojMifNE5nSj94FCm2Ov6wTwQ4mdqrATiForCbvblATUBxALiSVWE7xArEKMSmZVtqYuteek4sB1iuuxm2VHr+kN16bu0Uu1YAwn1idIJPOGyQIkqsx4mm7NVapQVm3Lxm6ysWYxPR+ymepSHjyb2iOgNjCS6Sa/jrEOPVapmXKHLw9pa1TOZl+0rrGCisZMWSqaYogmwhhnQDAmelOosYFzgS2dVqSWILRVa1YdYazVWVNgrkSAr1H2Ul+cT4KjqYP8bY3CJGFIlTeLWF7Cufdj1IcJ7/AFhggMLOGOnT6JnTkdOnI6dOvHSJJ4idOtHSMSJlxOZ2JUqVFg0rtzIqpU8IkWGVNKHtOrpwQxFo4OQcy5qQjBEpGHo/LF/GfzgxpKR/1l/dsGAtFM5MYCgDAg66NJ90QQWMO8E2nrbqogk6UtB8AdPCCqyMPe6xOxLqmzUPd8pyXVTPyfOONdfnOXV6jpsl4kGYP4nlyim8IfchvBa5f80pODjZRaL/AIk+UX/+LXs0uThg4mKG8w40KgdYxELRuTRETpGZEiVPSJq3WHKukydR8Ujh2/WL3dBAVdTDlaQsOsZ7RRiO0OVRHUwKDRWHUMBtmhpYcfbT0MAHwmaB/wCVZarWKCOGVU/tq8ou/wAIilX/ACvDUQAxwTk6OWQ85KiWkJL0wMwplsVlZyOnThiZ05EzpyOnToiJBnY6RJpiJMlETpAxM6fGOkz6OnCRVEiWEiqJnT6LTpFUROkJkSJVpKXHGWEnESZIREmf/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4110" name="Picture 14" descr="https://encrypted-tbn0.gstatic.com/images?q=tbn:ANd9GcRbtMzOVc05kqPxGu9vzgRbZ-0mPf4Ury09bDcsc1hUDivRLiVlGaYz7A6C"/>
          <p:cNvPicPr>
            <a:picLocks noChangeAspect="1" noChangeArrowheads="1"/>
          </p:cNvPicPr>
          <p:nvPr/>
        </p:nvPicPr>
        <p:blipFill>
          <a:blip r:embed="rId5"/>
          <a:srcRect/>
          <a:stretch>
            <a:fillRect/>
          </a:stretch>
        </p:blipFill>
        <p:spPr bwMode="auto">
          <a:xfrm>
            <a:off x="6000760" y="2428868"/>
            <a:ext cx="2686050" cy="1704976"/>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85720" y="928670"/>
            <a:ext cx="4972056" cy="3857652"/>
          </a:xfrm>
        </p:spPr>
        <p:txBody>
          <a:bodyPr>
            <a:normAutofit/>
          </a:bodyPr>
          <a:lstStyle/>
          <a:p>
            <a:pPr>
              <a:buNone/>
            </a:pPr>
            <a:r>
              <a:rPr lang="es-MX" sz="2400" b="1" dirty="0" smtClean="0"/>
              <a:t>Algunos minerales especialmente;</a:t>
            </a:r>
          </a:p>
          <a:p>
            <a:pPr>
              <a:buNone/>
            </a:pPr>
            <a:endParaRPr lang="es-MX" sz="2400" b="1" dirty="0" smtClean="0"/>
          </a:p>
          <a:p>
            <a:pPr>
              <a:buBlip>
                <a:blip r:embed="rId2"/>
              </a:buBlip>
            </a:pPr>
            <a:r>
              <a:rPr lang="es-MX" sz="2000" dirty="0" smtClean="0"/>
              <a:t>Azufre</a:t>
            </a:r>
          </a:p>
          <a:p>
            <a:pPr>
              <a:buBlip>
                <a:blip r:embed="rId2"/>
              </a:buBlip>
            </a:pPr>
            <a:r>
              <a:rPr lang="es-MX" sz="2000" dirty="0" smtClean="0"/>
              <a:t>Arsénico y sus sales</a:t>
            </a:r>
          </a:p>
          <a:p>
            <a:pPr>
              <a:buBlip>
                <a:blip r:embed="rId2"/>
              </a:buBlip>
            </a:pPr>
            <a:r>
              <a:rPr lang="es-MX" sz="2000" dirty="0" smtClean="0"/>
              <a:t>Antimonio</a:t>
            </a:r>
          </a:p>
          <a:p>
            <a:pPr>
              <a:buBlip>
                <a:blip r:embed="rId2"/>
              </a:buBlip>
            </a:pPr>
            <a:r>
              <a:rPr lang="es-MX" sz="2000" dirty="0" smtClean="0"/>
              <a:t>Hierro y sus sales</a:t>
            </a:r>
          </a:p>
          <a:p>
            <a:pPr>
              <a:buBlip>
                <a:blip r:embed="rId2"/>
              </a:buBlip>
            </a:pPr>
            <a:r>
              <a:rPr lang="es-MX" sz="2000" dirty="0" smtClean="0"/>
              <a:t>Pirita</a:t>
            </a:r>
          </a:p>
          <a:p>
            <a:pPr>
              <a:buBlip>
                <a:blip r:embed="rId2"/>
              </a:buBlip>
            </a:pPr>
            <a:r>
              <a:rPr lang="es-MX" sz="2000" dirty="0" smtClean="0"/>
              <a:t>Cobre</a:t>
            </a:r>
          </a:p>
          <a:p>
            <a:pPr>
              <a:buBlip>
                <a:blip r:embed="rId2"/>
              </a:buBlip>
            </a:pPr>
            <a:r>
              <a:rPr lang="es-MX" sz="2000" dirty="0" smtClean="0"/>
              <a:t>Mercurio</a:t>
            </a:r>
          </a:p>
          <a:p>
            <a:endParaRPr lang="es-MX" dirty="0" smtClean="0"/>
          </a:p>
        </p:txBody>
      </p:sp>
      <p:pic>
        <p:nvPicPr>
          <p:cNvPr id="3074" name="Picture 2" descr="https://encrypted-tbn0.gstatic.com/images?q=tbn:ANd9GcQEEOmUYNSjFKOmr51cxbO0RfSht5mcADW7r4d1gUGialWC7t02N_weLxTR"/>
          <p:cNvPicPr>
            <a:picLocks noChangeAspect="1" noChangeArrowheads="1"/>
          </p:cNvPicPr>
          <p:nvPr/>
        </p:nvPicPr>
        <p:blipFill>
          <a:blip r:embed="rId3"/>
          <a:srcRect/>
          <a:stretch>
            <a:fillRect/>
          </a:stretch>
        </p:blipFill>
        <p:spPr bwMode="auto">
          <a:xfrm>
            <a:off x="5072066" y="1000108"/>
            <a:ext cx="2466975" cy="1847851"/>
          </a:xfrm>
          <a:prstGeom prst="rect">
            <a:avLst/>
          </a:prstGeom>
          <a:ln>
            <a:noFill/>
          </a:ln>
          <a:effectLst>
            <a:outerShdw blurRad="292100" dist="139700" dir="2700000" algn="tl" rotWithShape="0">
              <a:srgbClr val="333333">
                <a:alpha val="65000"/>
              </a:srgbClr>
            </a:outerShdw>
          </a:effectLst>
        </p:spPr>
      </p:pic>
      <p:sp>
        <p:nvSpPr>
          <p:cNvPr id="3076" name="AutoShape 4" descr="data:image/jpeg;base64,/9j/4AAQSkZJRgABAQAAAQABAAD/2wCEAAkGBxQTEhUUExQVFhUXGB4bGBcYGB8cIBshIRoeHR8cHiAcHCggHRwlHRweIjEiJiorLi4vHx8zODMsNygtLisBCgoKDg0OGhAQGywkHyQsLCwsLCwsLCwsLCwsLCwsLCwsLCwsLCwsLCwsLCwsLCwsLCwsLCwsLCwsLCwsLCwsN//AABEIAMABBgMBIgACEQEDEQH/xAAcAAACAgMBAQAAAAAAAAAAAAAEBQMGAQIHAAj/xABAEAACAQMDAgUDAQYFAwMDBQABAhEDEiEABDEFQQYTIlFhMnGBkRQjQlKhsTNiwdHwFuHxBxUkcpKyQ1Njc4L/xAAZAQADAQEBAAAAAAAAAAAAAAAAAQIDBAX/xAAkEQACAgICAgICAwAAAAAAAAAAAQIREiEDMQRBE1EiMhRhcf/aAAwDAQACEQMRAD8A7PXrW6h/bh8ax1I41X3fQUlZYf24fGvftw+NV0VDrcVNOh4lg/bhrP7cPfSHzNY8zSDEsH7YPfQO662ivbImQD8E8D9NLH3ECT9vycD+p1UeqVyQHbE1mafsD/bGs5TpBiX/AHHXVBAByTaPvrG764qATzmROcf99VLqdKpTIrFQQGWMj2BuX5mR+dJd1vGqMWkFQcpGRGBJJJLEwPvrmj5Db0NwovZ8UKB99S0fFCE51yPe9TqQBaSD+gz2B/5jWlLdOIzBPY61XKxYnc16gCARmZj+h/116nvbjjP+nzrl/ROtVQy0ybhco9oBtE/1k/A10KlVSnTVkbzEY8jM+qO3tqOXylCNoagNm3Cjkgaya2O+hKdMKZznnvGvPQC/TyZPJj765P5fJ9Big4NrM6FVoWCSTHbnWzP/AC5MY/7nXRHnbRLRItU3RGPfW9SpAnQVBmsU1FtY/UA1wBPziR+NAbnqtjBZgVFFgtMjBJJ/MCI/vqZeU4opRvoZbjqaIYLC72nWN1vSilon7a4j1zd7lC81LmPBB4AJPfMkHP2Gm3hrxZuJiuxr0yLWEAQIjtk+3zqJeTNK0a/CdG23iEO1ogn2/MaJHXaUkMwDAkfePb3IHOql1fqeydCxrikWybSQ4jEiBnk476QeJfHNrKKFEC3h60qQ7SJt9gufzqePyuSbqKJcEjrS7gEEgzGDHuNJN54voIzLMkcHsckGPtGuQVfFVZqHkqXFpw15Mg9j/vOdL/Jq1FFRUYRkwMRzP5g66IT5L/LolxR2QeMEP8Qzxry+LFPGuSUKbkBgDAHJ7Gf7n51YqexLVBQV4mPWpmZiSSeI9taS5WicS9L4sEwIOiV8SjPBjkAjGuVbustO9KKy0w1ZzdaB/IBgk/Oiel9C8001ZlQN74dvsMTPuRGk+ahqB0ml4qV8LH6jUlLxEG4A/XXPvEG02u2pgWBnD5ljJz27HtJGNLuhb+nJBo0X5MMCeOSJOIxojzOXQnE7XsqxYZ/pr2gfDMeSI17XSuiAzqCyNVqsc6s+/MDVW3L+rTLiazrcHUN+vB9UUTlteDahDa2DTpAQ9TrWoGEG1kJHv6gQP/uAP4OlVhLotRARTY1ArDDRaSI7YnUvVK/ZsqagQLxNqNcSfhmT4kjUm+ql0V6kBxepK9yoABI++DHfXNyO2BJuGfdbdWMeiKdREWCHFRTI/wAhUAgD3Oq7X3A21bdoUVwXkD5IVhn+HOmnQN2wfcWgCKFxHMstsf3M50prPRqsS5Ieo4kzIChYk9z6v6awjBRsGNqyU661UVadti2tABpssEqg5afxpRS6Q4X1gn0gjEwWMgHuPYjto3ebtPKBTy6lji6DkCD84uAMH40r3HX6kK0EsYUBcjAJ8wmcktz9tJxkirJfDoI3YU0wwamwIcm0glQ3CksbSYGM66fs3SnTS3KQLQEge/HbH9jqg+HPEtFaK06ttTcswSFHClwqgkQR9Z1bPFfWF2yp5jBSQxkLMsBgDtycg++uDmbcuiqtoYdT3QFwvf6ZZViY+PbU1F0sQGSRwDgzbIBjAMe+uWUfGdV64dD+7i3y4EvAJySMEx+Dq4bbxA9RbwoZXAAK49UD39iSJ/y6iWUVsv470ixU9yLLgbRblTgjOe89tB7zq7LACvJCmLWYCbhyoMmfsIAzkaiarfCvTILcKYMx7wYidD/tDPUDesU0BBUrEnAB4Mic4jtqYzkP40PH3auo9NwIDZiI+fnVQ8V9X8qXqYVYCQcmSCSB2gA/qNH7dWFSTUdssbCcYiCO8DGJ/iY6pfXJ3KmHJ/8A5DhexYx2yTj+Ue/LyylsqMMSodU6k9RmbmBj3lpA+/Ooen7+qlTyxYxYkMQsEH4btDRrO+hfQoBaIk9pIJIA/IHsInXtrtHWmHCNaeGtMHJDGYz99enxwWJhOTse7Tw/WqIy2YTl+STcVgCDdkHidR0/DrbioxdzaLwbsGVEZPPEHQu23lZKdFxCinUIvnKMSpiOSQuQBydMem7WtvHZUqtSQlmLkepQMtHsxAAJOJgDvrWkuiCSp0KlYDTuZJyLe0CLc5kn8DOg6tZsIGFtMkhQPTdwePqIGmzdN2nmeWW3TsZPmtUMd8BAQBjvqPYbRaXmO5tpD0qSIJJOLQPcA/1Opk6AiXatTXDH1r5hIHIj6VWOMRJ7zphtunAUag2+7p+YaYUowAYTlok+k+x76Ub2uCTaUUEeXZd6sAEsPgzzxmNI22plv3qgjLFjkZ44g6lpsY0pdWp0VCKouQkAxJMArEmRAknjmNMul9WavX80qVpjDuQJNq4EwB2Gk/QqFJ6lrOQ2SzsOFEHA92mB86db3xWlP93R2oCRIub1MuSrxGMDvn9NKW9JBEXddem9Y2EZHBBa2YiDOGwJjvOhelOTVFIhQqvPEH2yZznQm73y3CxbHKi5iZBbnA7AHGpOgVVFTLEsTJx31pxqtMTO/wDh1YpDXte8NtNIR7a9rrXRmwnqRxqp7yoBJP8Az/fVl6tRZ/Ss55I7aV/+2Khljeym4IDk9/7A4+NROdDiV/f7l6IVqlKoFbgx/p9yNNejtSrUa1Ri6GkYYkER6FcGOYhhqq+NPG8stKmQqkgsQJj1GTxzj86k6b1EUqQqGrWcVqhcr/FUCqtMXGMLbTGI7kdtZvld0y61YxpdVRqpp0zcBTvviByoiDn+KfxqWtu/4V+okAR2JMD+uqkxpiqKtJ/KNRWvoD+H1ArnsApGOZ096Wpoqa7gXmTSQnJbuSOwAznkxpvlaVABUnFSpUukKlRhn+UOQPyQJPuQNGb+uGWnyIAwYgZuMR24+dL1YU0zIJm4/wAxOWj9cffQnWN0SiqAFNvtwANZgNtrtv3DMCQdw9gHEAQzD8wB+o0h3tYISR/D340+8O0rtqQoZ2pVXJAMk3ogWPZff/6TpbvujPBL8rBM5LN3PsBEY0AIOnlalUvaGEn05E/JjJGR8c6ct1mpT9VOglMRAMXR3wWOM6D6Jt7NwXqE+UiG+MEmRCKT8STrO+61QNVv/jhkM5gT8du2mAs611Krvf47akk206QFpEx6liYx3028S9Y3m7Q3ALTUD0kgGZMN7zHaeI1qN7tmAy1P7rPscWxqXbb/AGRVgXve4mBTqBQoXueAxmST86icVJ7Q06FdCnSFCKjWvMlVOVJCqrCPqABMD3B0bX8QPt6dPbuLZUAVCTJAOLlgRPGD+NLeo7UMA1IMIM3r9MiCCDHx7ah6lsAVFY1qe4ySxpM1yzkg3rJAM8DGplCLW0VGbRa+j+L5DF6iFV4QKeJyZMmRozq/ipaaFwAR/DaeDBOQeREZ1zCp0mobqlAEonqmRIBgTkiee2mQ6dUqgI7ElFNixMQsyx7CM/nWEvHjd3otcr6Gm+8Wecc1PLicGYjkrgfjUPUPEwZfLoDJHqZhE4jCkkDBAuwcar+42RSQSCRBHzxx+ut6VEAhjNoy3Y88a3h4/GtmcuWT0yfY0yaiiobQSbmPESRcO+I47/nVrPXqjq1FabL6mVKjDApsTC+rJKpaeAAZPbSivYoUyFqBgUgSGBj8k9+IzpfvqlQrFRxLBpVcsYYrB9pj9DrUgOKit5a0qRWSWy83SxAaI9CW9zzBidNa27qKirTPk0VVVquJJZiSxz3kzn50v6J1I07iAz1XPqJNogKFT7gDkf21qerVnvuYzEm7I4jA9gMD86TX0M3obwBrqQwvAOT9NoE9/vpx4aqBkqFv3r3oQWJMFS3qg4xdEd9VPb0YQ1LlFMzAIIlgchR3++rN4Z60pvO4JLYgCMhVAReOwAHzrPl60OPZLvdq9FCDRF7epjIJEkgY+w/qdKdv0y9jUqsqerMmM4bt3I4H/bV12nrqm8ehgGCiDhUyIBxpN1jrNKmGUGiadGFDKTcxUU2ZlEQP3mJGcHWUJyehtIjrVadOmyLSVacKFdiqu1RIYVJyXNwmMATqt2MTct7LdlwJgASwP2B+2dLa+fWMXFjHe34J79p+NHUSihTSdwWSKgBEwxgqT7mBrZRoV2CqolgJHuAP7/0GnXh6DU5OWGYFoA7H+KZjQtOkWRlSmVBMksZEYECBgmPfTLo/TUSwI7ioW9Q/h9wQdUmwO2eHo8sRnH217XvDyRSH217XWujI91xlAuMyubR/FngfOuVeJ/GjtcqsVXBCq0lu3qIzBJMj210DxvuLEuE3LkEGIjjXMPCnh5t5uz5uKIJaoeLxzAxgSRJ+CPnWU67Y0C+Gen06j/tO7udrgUp2+lgJyT2UGMRxpwtBXinTvBKmGzbTEn15HCrOO5jtOj+r7FG3CbXbxFvrqSMRmYHYLgAdwfbTHb7ErtiNspKhD5jNIJmRKzyApaflxrJ09lIR9E6PQpXV61XzWE208+ogQAzEcTgaJ6jum3FV2IABMkD+FFEKvzLCZ0AKdgkEc/pmf1OsJuHM00TmCx4IjOT2XRQyTfVL7QSO59u+R+dL3a4kFyex/lgRx9jOg/2pq/oZgs8scR37dp006V0wiAf3ihWLBmtKEyAR/NxPbkDTYDzou4p7V81QrMhtVvpJnhm4nvGq74m6wzEohBLSCU7+5x3jvp/S6GtQhXN6pTNSqY5g4GcAmcfY+2q7tPJ84+TRY1JyufRH2+rBn50roCuLUr/4cVLSZm0kEiJz8gAaKGxemFLg+XPqaI7CRPfOPjV6rbXdmVVCw4tSqs59xd7g4Gl24VyEO6qM4mBSpQqgcS5ABczHbnvpZMZS33kzaijnnPGNGdL2lauAhqW0mJJamsDAyTEF7QdXWlS2Sg+TtlD8FqwAn5lrpA+2ht71eAtGn6WBxACzyQSYzyQFPMzpqTfomitbrbPzU3FSpTj3Jj1EyADAEmY5A0f0mjtKd6m+oHVodXyuQZAPY8/OnW62iMtoMw9rE+n2Q4H+YH8CdK+rolF7aYutUZAkHA79u+NS36GPN4u3q03Y1JqUlkgjtwTao4Fq4Hvqm1YDMAxRMgkFiTlZB7+qDz7AaxW/aWN6r3uJwvOJJMCO2mBrUqas1U0i4amwprJn+c3gQZAH2k6MUloLIh4fq1KlqhZDEZIOCLlx29NutOp9OVAb2ucRNv6Hvkz2GpB4ivQrUIVRaEposMecllhmIkDJ7aFXd2hitBgeASqxkiTnMzmdUl9gLadNQDY5lgwiCSv1R8A54056d0wOssyqluIyZFuSMZJkkzoPbdMvk3SLOVk2kn1Ee5HeNHb7b1xSFpK0rYkqVmQCcxpdgC7srTqBQxH8IZc5jgcwT31otV4UrJbOWgYGIIAEHnQW2pMCeLuJImMRdPvmQdT7besq+XE2yFjvknn3nvpgadWIqmkseUoySGwPTGATiYjU2xtNlRqbFAVEKc57TEmSOdB7tWLFTbMCcSfe0aebMeXTCuyK0G3MR2nvJ/2OhrQEnUPFVWn+7QrFoBBUECQQYz6SRzHt21W9zWqVAFcg2xCiAAAAJ4knHOsbjbs72r/E2SP4fYEjuRzE8jQ7NVpuYefcgAkiIwTwNEYJA2atUdTlsAR9vaNN6VC1EYSuTKgd8QD8xmdAICbu7T7XDjmTA0x29eolhUktlgSOJWIaftxpsAperFVW5ZQEEyYL+5+NM+j7tblIJvMAD2zmPsI0k29E1GktLMfUIAg9o+2cR7HVh6HTYKRCm4ofV/ln6Y+TnSypjo6/0D/CH21nXuhLFMZn599e11LoxE3jCgXxE8f30g6nsU21MhakNbc4gj0i4kKCf4pX7R86uHX6OBzJIgD+5+Ncu6tub67UhNRXdTP8RACj/wC0WkRrDk2ykE9Fqkl67IDVqnKgQFHf8yTpp1nxE1vkUhaXAUmexX1Qe3YTzjU/SdtSKQrlXYGAVML8sWxjnVN6tu1D3KGCg4b3jEn2441KRQ239FKKBWiIlmx6syFT+06r243r1Jkwh5ReIkHPdu3OhdzvZYMWuEiEOQPkDtGp6VMAFzgYAE57ZAHzI1QEVF1KmVk8Tx/Qas3Rwm3pebuFvrVWPlLdkAe88SxGY0DsNgWutpVPNUwrgCAfViWwXUhe0Z0r3XUqvnstR/3twDVGAiB2hRAUAHMc6WmBcNh0KtUWpWarXoVWNruyQsYtppTmWVSSb8SWOiKXTV2BWirK1VgCKrpdLGpksJwoUQB9vfVd2XjY3KBWhjh4UHtaGEj6lGfmOdEbTqHNR7qkNArR6jAA4AgrMGee2pmmMc7rcVBVLFZDKBJhZU3FHEd2Jxn40m6hsgxvIYggA5PIxmfc9vvp9QoIaUkgU7QbQrZBtAj5B4AzI1rtdwKyPTeoBYQSzQPMW70tc4xHtzzrNf0BW9puBeVUAuEwSefWoBF2PpJ50proKzfvKgADQomIgHOIniBprSrqGrigy1XGA65RQYkk4BICgge5+dB7XpXmZiSYIBmcyZPYY5+x1pdAI9rv61Ig0mqMJj6SZMyfVHP50+2g3bhrhTVmcn1n1Cf8oEfY6nqdIcW1CyWFbwATGfTjj1ZxAwRMay29VVUD+Ik8ExGID47qeffQ5ALt50vc5FSsqDiACcTPA4nRXS/CSsr2nzalnoWIzGT+BrFeWWaVQoFIu7BmeYmRkCBBHzrFbdPbatRqcH1iYJAzi0nJAJxxoVsCLpQFOxlpqxiSxYCATHpnNwyR7mBjnRv/ALcDTWoab1Kz1baaZUBe8g8nueYMjtpPuSKeKSmRDGWJJkRIMeqDiPnWo8RM+SSjf/iZH0+3p/rpdgMWJpCWYE8KqDkz9I9sTJMadbfZ3q1VyVLJwTcL+LRGOxBEdjpL0+lTFSlIVE4arUOSIMsZJAEyeNWHxBWpgJSVggn/ABbr4A5qCBFpLQcd9DXoBJV6dfhBCkSTMseM44UA8a9u+lhBbVBEz6YFw9OBgyRdIJxME8aVbjq/mECm9Ty1VVZkhS08k9xBHbTLw14co7seqtUNV1JF2EBPFzWgnHYTJkaU5KC2CQBReleiIjuzOEW0DLEhYBY8BmjVk6p4V3LK9SUuWSKNEFyVu9PrMCVUGAB3Olm36UlDdKrFQ1MllSoT9SklJIHEqDj7acbHxC706oq2MzjFSWQKIIX0TMA4x7knWMuST/Q0xS7KhuNz5RZDTKfyz9QJABMzA4OdKKyZHpkz7zI/2OrnteoJ5oaqisA0uAAABgwAe0wM9idKevKHqF6YFNWOAIjmBA+2toyddEMV7/clbVMcRjOBwPxONHUHuVYYQMWzyfg949tAU9sabmWWoDBkTgnufgZxphWoNWsWiglQzTwGAyxntgH9dVaJAt47rNMgU2wT3JJyoB/lHJ+Y1Zv/AE+2lfd7iXJSnTEVGgd5tVR/MT3+NKuleGK1ZalQIuCyUlDD1sv1kSfoUAjPeNdW8EdITZUKah72qktUYEkF7QIUDAAA/ue+suTlUVSGW7p9EIgVSTHc9/nXtSUF17XdD9UZsWddQEGeIjHb9B/TvrnvU+vUdvUs29AM/wBJqVoIgheB8ZHsI76vHiwkUybrR7/1/wC351xXdgBjcQD/ACkSW5g57D2GokNDyn4hq2lQaMHEBMH7GI+NLzUd1yVSoSbkItkKozkx24750Lt6YZfQtvGOAeeB+ushrYquAxBiT6h/UHsdRZQXu6dOnSa5b3MW+kQEgTMmQ0zBH8vtpbs0a4KAIb6SW4F1l36/66IqkVbRJUFodvbJk/MAnR3RemKao9IdCoKkGAWZRapn6fUZz9udJgN16lUpiglck0lqILKPJBsRnc/zB3UxHqkkcarXiTcU3rkX2hzAC8qoZ+/a4tpnSABket2ZraUHBWYJ+ARA+YOq/wCJ+lhURlySpDYj1AkEe/In7Z0IYfR8L/v1BoO1IUy4VGifUACzf/67e2hetbh6SCmADTB/dgmbFH8Ij+mlfT+o1LQzO9qkLcDBHe0ZzxAHzo3qIaqGdVtp0xgt7nAH3nTYjfpviXc2pSV1tQi0sCWXngz86I3PSqlWh5ZdqzocUjaWiAMY/wCTpKnSG9MzLHAj3P8Aw/jRNTo+52730w3phg6HPc+8zg86VgEJ1ApSFFKVhZ2vCqZIthgTkkrBgY4ETjVu6HUc1ERkBds3nCBf8vupEjPFvzqrUN1WpstesZJutJClsqbjJwJ+knn1Y066P12k9NabVWplFCoQuc8YB9WTmPk6lq+hm3izfRXZqA9BP0kC0d7h7NP9tIP2gDzGqXMI44BMGT+sjRm/304pJ5jKOTlZnJz7aWVN01WmTUqLeDKhVCgZB/4NVGLSA1Uq9xYBAikgNn3Aj86k6b1FKSVBJDn0hgJuQHgziCce+gG6rSdiCpjtjvqagigXMRETHsOSfwNFCJNgHqOxQFb3hZbIMLJAngHOp+v7pWgUqQAQALAk8ZZz/E7RP50vrM1O0RAMlS4tLDOROQIBz9tF0CtUeXSDBgC7WsAsHk+8z76T7GkBf+4uELF2LB48q30FYLEkzAIeBHydFbGs7Vr0ZpgAsy4AiIg844GmjdDUOaZtBAANs8EHmRM/fTCj0ZC1qF4kAqTGY7k9ozqHOylQsbaoat4Cs7sSZwoAg4CkDEDmdNaPVWpWslwNMFUk3ADkWoRzkwfnQShWZDSopapFOV9QOcSRyWIZvwNF1rr1CoZblmNoBmCB8DGe/GoeNfkPdkdTqFWvVNdrTloCkYhFABB4ERj3nQzbtAy1WFyinU8tXWfMaUTy7Vn92ASADGJ0+2fhRa1NalStaxIDFYtIlfQC0XGeWyBpvV26bNqdCnTCBlNtYg1KpeVuzhVNs5+2sJc8FqPZWLKLQpsxViKarE5JDG4wM9mEab+D9hsq9V1ruQ8qUptUgMGByIyYM8/fOm7UqG4cLVLUHIaFUiaqiInGHBlWYcwM6vPSeh0qNABaaAkAtCgNIGJMSWHudRyeR+FbTJao5x4u8HjaCnbLUndVLESQcc5ksfVaBybR3016N4OqUaSvUSoSyyVRhdTBAJTsSzcEjjI+dX3eUEZUVyCT9LNF0iMiR9WJwNBv0tmqC+qzIqrKmIJEZMLJZokm78axXkvHEXbFPQ+lnbwzAEKXuAGfUASWY4wuIHc50S/VKUAKjU4Iay31HESB8CDGtOqbpkRlwGZj6SslkuElQTAM40FsOoUrhhEZRABIZmzEE9lAHGiDbqy0kXbpVSUBzx317W3Tvp4jXte9D9Ucz7EvjJQaTSwWATnvj51wuv6nm48/8/vruHjFSVIC3Y99carVlp1GLosj+YE/kdtTIELlqVQhH0iQLuCO2jdor1AcMQDBIIAnglp4wNY881Yuyg4gZJ+3v8aadHoCpQKJ6K5uvX/9xB9IUce8zrKTotEfTdgtQ1A8WqhYMrTaV7N/MGkD3Hzpj0fqe1n6X89VKi5v3VzM3qzOVBEDAnIE6rFHfmirKpN14+mBICss5+GP9PbUFBbgVti6LlBn2zPz/ppUMuu02ppv5kFGYmAcSA1S0ID/AP1/kOsaC6v02L1nzbrjTMxlCktEcTUj7jRFQIiIzOwFNVlnJYiPueB7TofpG7d6lR2eCFCJSaAShN10cTOfyPbQkBT9sW29QVCs2mQGHc+mY+NFvvmdL3ICoeAD683Afqf6DTrqfllanpViAAIJES08/Zp1S6tRsRwoA+PaT86qrWxFnG/kq7DhiGXgwBgc4z7anqddYS8RcVMAnECB/QkH76rey2O4c3EFVYzLDn7amrrUTgE+0am43Q6Yz3W+SqjJbFTMNZ2AMfAB5/8AOlKUDUWQjRJgg/mPkxopVdl9ZtzEAyY9zA/GmfS6VU0yiNTROZgkjERJjJ50PXQCjb9Fr1VWSaS5ALzJgHhQJM+2my+DAoQ1Q6q5hGObj7kD6VmO86PZqwS2naSC0G8lgbfqPYQGwPjRLmoaDMKsIKsIj8ELkFvknEDQ22Au3PhOjReKhFT1EBVBA97iZmDGIxqKlsUQFkuVQRfBJAGF9VwMKZzoCWinJPmDFxPYcAZmIjnU9Ku9huhgQA6K0HBuM/Nob8xo9ASUOqKGDeWhVMBqksT6hM3T2iOIE6C3DqWpvTCo8NP8oOAs9hILdv7aPqCnLui+RSMgLeWbh/5uQSoz7k+2tut7UTWtUU1cAhWNxUQBBg/VgmPnUeyjJ6rQm+tUNWu+KrpIwrYVQO4UABjzrO16gu4qrQB8sVLlDscqLGbuYuMWzPJ0DT3KIir5Z8xhNqqJP65n/fU+1YNDsWVeYgSIzmfnnTa1ZA6agVHlU7yWAAsdJy1seXIDIYJJBETqWlvUphqFRlZwRdXKk0kyWRCMd7RIP4078H7R6e0vWk9RXa5TKhrcKVgC4LGRnQnWqFSnTp1adLcU6SmKp9HpAAT6C8sQwJLWgwRz24LybizdSpAuy6zZuKo8p2oilKArbd6mMAEfRMmIJAUTrc+IUYMlQr5gwqnBqG6PS0f4cKuAAxWedD0xUqVEr06zoywtN6om70WBrriLiM2/5j7aFrbR1qLV3W4d3krRVFBZ6pKWMiwBKQGIM5t1ShBsG2WHw3uKdTfKR5NKabythVqnpgQTk5BNsiM4zjqNEyJiP9fnVS8E0wZrV1t3TzNNiCyJcWQFRhXIcE9zOi+veNdrtjYzF6kfRTgkffIA0Y+jJux/vKiKLniAeSJj5+NIepddADoqF2XI9jEW8e50n23jBKxNR4pp9NMFvqEzkfzFY5GIOlXU+r0aqsKFa0sDbC/WbhwRkA9h30nC3tAkSeJ+p7Jl80tVNZhACZgjJgk4APf40n6H1JKjFktVgRN7ZzAumPVxMdp0JWAR7a+VhbSRmAsgfpjQvT9wodWpgU1OOJb2z2H3GrhBWkXZ3Do1QmmDj8a9qLw691JY4jXtetHo532CeKVXy2nM4j/hGuN9V2BWobGDAkA4ESRxg9/f3xrsPivcRTZYW4j0k+/GPY65DRov5gahUU1IkIQc+owPYm5R9pnWc0NAO16a71HA9PloajWmRAW4GfckRH39tWGh1Ha7edwoqvUQEIjW2klYBk5WJI+0c6gqbt6JW+lbWqXmqiQAtyRBwZM/MAffSozWKqzIqqFQBsBTaASxjIuF0/Os2ihXuKKPkiJ9vb2AImPvqHbbE1MJIYsQB7BQWJJ+AP1jQG73dWWW8wfbAxj9PjQLMQYnv7n/AH76tILL70Kkpqf/ACGLukW5Bggek299E+IBRNzFmuEkFuRj/Ujv21WekeV/hVSIJkOcW8TB55P9dF70hVqKhLISBMzBgn+upXYdm/SaJrUapZzIaFUAZlQSx+34++hdv0iuai1KYHoIaThYU3G4nAEYyeTGmuypeTRSo9Mt5igkTClWlFDQD9QBYjmCJjTlqC16SmwOaYYN67ZvY/vIm1gSDjkenWfyXZWNC/ddVuNRopWq8XKS3M+kHjBHPzpbt6yls8cAxOM4j/mY0wq9MAFoyAOBiZx+cfE6YdM2BRhAFMXZdlkJ7ke8RI941nGMV0Nti3f7EcsLW9JEiD/QaBr7Kq4gIWzIIwOYkGfcgRq40OlUnaoaZZgJBDOGY4JNQ8AA2TA99LOs+INvtqKIirWd5PpYEU8qPVHJNuANab9CI9l0wbXb1Xqs6loIqKJUhiMD2PMz2YEaX9Q6+7K9FYtViKbqtvpLE3c8me40VQ8SUq+3alWqVA2PSEJCohUgC0RMK0YgAaU0NiCFdpzSvkfV9MmZwSCCoGkr9g69GlCmpgs5Ai0+wlef9M51PT3IvfylUXoyXzdAJWTlSbWg4API1FvHqzDhXXCqRauMiCpyMxk/20Ps6CgXO1sENaGK59VokZMESY7caf8AoLYRsqKmp6qZqGZKgBfUV5kmI9IEd5OmO7RgzrUCorBAq0zdBQhYvcYNgacHjR1HeEUk8ikA1MIGJFoRYwRnnBP3nUW8vrAgn92at3fMnE9/42PzpZAY6rsaFBmFHNw+omS4Pu3ckkjQXT9jebndUn3GVAcLAzEwxaSYEabAU6YAItWGIlSc5mAM/p7690fZLZUeubKi1Fso1DNqhCy4MA3sFJE/xSeDpSehIu+0BqDyYqNSL4q07VDqUVr3mGiGIFo7DTTabJVNOo4psVutqWksAzOQo/lhSBP340N0KnuFLrVr+bUK/RaFtPBcdrMwBHtoKr1CqpFOuWRif3YpxDRghiB6QOfkca8mbbZoo2F7/bbXeqFrIrCSSXBQiCROe8D7gZ1Dtug0aTrVq8UAEo+ZU8yF9FrAMsIwKmAJ99TnZUGQecqMsEXlpAnDCTnuR78/bSXrSM1OpTR6YUqShLHJAJlYxgenOpUpdJlYFX8dVzU3bWQFZgyuCPWVQKTcuf4dV6kEqE02ARDDFwuRHeOWMx99H7zp5o3+cCBTgtBj0kgekkQe+sdS6K1Oh+0lYUsigMRKq0lSQPcRn313QdJITiadT2NMWOlQEn1SDN4t+kA/Sc9zzOo9rtwwtVWVLpWTGSLVk9otxqboG0rimHLmnTqQVEjIHBIPAI40+2u2mSLIBJJLR74gYgDOifJjoajZXd/sK5VQgpsVP1TyQpME8k84+2sdGEuWczx+MDHwZ1cenVqa0j2dfpERiYJE8xGdUjbCd1j+JxIHcjJnR4/K5uqCcaR3jwv/AIQ+2val6Af3YMRIGs69ddHILvFlIlJUAsMj2/PxrkHVt41OowgX3qf3bWrIED6e/vrrPjatbTPbGuL1N/azRTumYu/Q9p1EykTrUep62kEcKJge/JxPdvc6jqypqEQQ65kzMxIH2IjRq9ToKhJV0NoEBS2TE4+B30t3m9UsWptI4APptHI5/r7nOstli+rsWc3BYVibScDBz94M6lpdEQgMWLe6oPV/XnRFfqapTo0wVcq10obomfR+Z0TuenbhirJSamWEgF7WHqK+oduO+h67EKqlKmWcC4qDAnn5+IkdtS10VKShai3MfUAfpHaR2OdL9zTqUoLoROPfI7GDzg41HuepVCCZC9uBz8f87DTSsC87ehPTqYV3zUNFkEi49uP4VQrk+qRGlm+ats6rCg5s5ZXU2yGEi1vTm0ZHI1Yeg9RpV6NF6KGktKVZJDAMM39pYlbj73D20V4gp0HsPBJBMngEGRJPAjnnXPx2pPRb2iPp3XdsadLcV7aRvC2ZgmMmAJsGDPGlnirxNuN0RTpKRty4NIeXb5jA3ZPNp9vadS9L3K0jTe1WJBKmPrDt2MfTm0dozplW3u38hhTsqAsVVD6CrN3QEyRLQVxHOqlOnpElcrdCqOtWq5emGYi1TlicBVUET350jPS4uGMCVJ7iYGBwdW/ZdH3aowpUyQfMU1rmDpDi6CHAJDiQrCMAdtC1OgCAWYU2JJLXsSwP8JAhVKi4z/mjtoUmBWunq6yFUO1SEVTjJx+tsnPBI01/ZkELXZrFc0wga0ccyJukqBzkk6c9J2m3Qim/rwWeovpNljACWMgtMFQOQM6mFGlSYo+383zrWpvP8WTAIMj8Ztb86q29AYpdJo2P5VJGankswEwJJMGTAPPvgHnSzqWwp02ImCyi+xZAH6G1pBEjsdPup7ZbjUoKFqrCsFNygksKmWOFVlUAHmYAwTqDqm5UCfMJqZhgseYGlwR7m1gsdipA99ZO0y00IkrujIFtKlRlpeSZYhiBwrBRx/Noyj1eiHqOWlluKE+gAjAJWO2MfI0s6gEUCLbrmkhiRaUPoK+0nJ5zrSKbBqjU2VoMLkBlkNItElojB7DVraEw0bpDUAokywNxIJM2wDn8nEakW3/9axyadq+Z9AMK3mtPOAVyIzGteiunmlEkBSwIA5iRcS324++rD0jp1F9xU/aKZa5QEBiAQC9tqmLSrAn8DWc5UNbH61mXcFnvsb0SFLWlmHMR6blkkYAjtpF1LrCvuGp1lLFqhFFJKPE4kdpzz7Tq0VN0+4qMKatbcUbjg2SSDBXuJ1SdztjRqMzHJLG+LiHgSLhnKSPgMPfXn8bTdSRcXscbBWlVAI26ywA9URKgGDGctn3Otd/WBpxC02dRa1oLAsQC0jAGYP499V2s9amLhADFeDdaCAQTBi0Sfntqbo++tqB9wxDCmbAyCF4MhTzJVSJ9jq3xey8iyUep1WqItVUNORLFwQ3NxZc+mPTHzqTrOzobmkyVUK2lfpAWSsEARgrEgH20NuuoUBVCKlzibVDArGGBYj6ZBP6aIHU5axsUgolWUROeDHMRGf76xlad9FJCzcbGpuDcQqyYkEBY7BQSOOMaXUemFKttRSGX1Kp4MdvuSP0nTnqVBarE03+pQJBBtjnkdyZjtoHedLqBKjeYarSlrE9lMmCDHpxpRnZWNCzr7K6mqQ9OBFpnE8gewP8AXVf8PENXLDBksJzwB/U4Gt/Ee/LJBYFiwuAJx7T7aA8L1v8A5GBzgnnvr1PE46VnNzStn0d4dP7pftr2tfDUeUIM41jXoo5ivf8AqPUimdcG3G4e4wGgHtr6B8eothkD8/8AnXIAtCXZ6tFI/hkXEdoHtPPfUTdFRKpX3ruYk+0DT/o3g5qgv3VentaUSL2/eMOxsmQPk/GNS+YAJpiWBMMggEFBJz3/ANtZWmxyBUNQkGLEIwAczEr99RmVQwXovTqX+GK+8qfw+Y3lUpxzAVoHtrXqVeu7sp8tAcFQ1xNsYxlhkffOg9ps3fJY3HEKqnJPuSdWKjQCIP8AFNdvUXDlfTcyQLQQqgnJ7RMaidSH0KNn0eqSzshCCP8AEX0ycggctgf00TU8IAK1Wo9qJNxt5M5AweI9udaUd89CaseYXQ0wajlh6WawgxNvIzyDqbxD1tioQtFS1DUUkkIpWSQLcKCxEe8e+kobAZeHOh7Ng4pVPMg3Wq9SXH0xbSFwHHsZjTVOn7aqQz0nkkG29k5cEFl5BYeoDuDmJ1SOg0Aanl0KlQ3KRUpgimzA9skYn5HbsddAXdKu6Yj6HFj0yCAqwCUkcVkasDgEkFhydU4iMbvdbWiTFAFCszUmpFqgrTUFjbAAJHAIPvoB9zt1XzKKolRWhg1EXAHEEkfAJMdtB+IOiWNS8xyS3+HDgNcVJeABDIYn0w3cgTpZ+0LaHLkpcwchix4kMRy0wwkDJxiDEqI7Deo9SNWxT5a2zdDMRLFuMgYBug940r3mwqeX9Ui3gOYDQxkdiSvI7RpnQpgG1KAqTJkH1QTIgdlAHc9/nQv/ALZVrBRY6JVl6YiAVAgmP/p98iT7aOhE/SNwH/eIrGp5bg205I+QwypIDBYyTx31BseoXWoxSV9Ii4FpQ5zKqwIMxkwANSHo9VaRqOyEeYEZQQuYuGcAD/fVe3G3mvAK2K/p/lJWDz7T+udEexlz2mwmmbtwXDESxQKEBDpgqvrBMCTJEEiOdLf2FSfMJzAgtJEekD6chickAdzGhF3wYOxlT9NgeQxsLD08ExbaYxnVn8IVVSmpqqAlVyKbuwwVRXL2YhA1KJOfT86jk0hx7FFbpb1GWqKDmg4wzCLzeAIgekTgSV9OZ0lG4C1YvcKWiVRj/kY8YEScfidW/re5vpUqVPcvWBgOpSyAoaHUKIVSywSe2q5RqlKgNNVB8wMSQSCQwa2MgLC5+ONTHoZO+4Ckikzlgpg1EMdzLXD1EmTx7aA6ZSq1GBZlEEszd2JacxEZ9o4APGme8mq6NUpgVGViWD8gemRPc4BJx6VjUFNFv8umr3NUBW5si3gMYCwDkk5nQ0Ox/wBf6a/7JTq03cVKaKzurMpPpNzcgMQFEjkcwdGeKN3So0FJFzFFZFDEklz9RaB2LSe5t4Gq71XrVXyfIJFMIpVoWWY+pXUcgeuY+xnB0B4k8R0maTSJdKS06ZnAiYJA7wQNcr4JOr+wyDzsw1OmyEgsxvAqFRCfUDJibAYjJ7aG2++q0A1ID927o3ZrRkgEkErxx7TpRtGBpg3ZYC/I54JzjjGtNt1CmHZJMz6ob25Pzg6vB9D0Wqi6eYz0yoGEMZJCqslTEAEuefb50w2vU7LED+oOwkrKxhuSZBzxHI9tVrZ+KaW3afLBK5AZiGkmTFo5OPwNVrrfXau4qs4JprJIVTgE8n3k6y/jS5JfSNVyRidM3NRWDuKhpnMECVJ7zgx99c58Qb+xkFB3ChCGh5DGTJH39tRbTqG4KModiSIwYx8jv+dA7nbGMj/nxro8fxcHctkT5cloGqm8STk8nR/h4W15E4bQNOieCe/66sfh5CtRYgDnI5HfXctHOz6A8NGaKnGQNe17w0P3Q+2va1RAm8eqCmQD98/01x7dVSrFlVEV84QYGV7jAkHXY/HSkoxHbXGd3TOR5gtXAnPef051EiojFKykQSqMwW8KMlgLVb2AOJ/Gs7vegQCqllklgIDyIE5MCPbQ20amrqzurFACoGbnkwCewAAk/wCYa9vkUPZ5i1AFlWQY7wJPxnGRkawktlo32+/S4kCanKRChfUJmPe4/gDTrw5SpkKzVHaPLaMCCzMpcGO4cgj+Iaquz2skM/pAkYjJjP35GiadIBLg0FagBMSStnpheSZYx2UgHTr0A+pdORv2i9giSVzMfS5U+w74Npk6qu7SajuYtpDLnFwgCmPhiBAA9s8a22fUQSvmOwdgtyvNhiWD2xHbg5JOiOsdIdadIkQWpkFhBzcTmD3u0+hdhnSupU2sqKGvUWBSximCwkmB62gD6sQxGrh4jphKtGvTNZnWovmUxkNOTgJ9QEeoHIXMRqi9P2dGlWqnzmSnkCRyIMMRJBE44xjTvZ+ImpLTl1qWVCWfAcWkAXDCm3AHE/GjsB31na1qNaqaFSq4oqD6yCFviLMAAgvjE+nmDqCj1d33CKUC0DVDLcBdTqAkgngrTZssDIi7508fxbWG3V18pisK0rCtCgq4F2AWgR25yNQ1vHVMLTLUqBWoQKtrcSqljIT1EFmEYmcE51VCKwOomju3os/lrUWCQgC5pyTGfV6VthsXDtGmHROpD1pUFYgBX2oTDNBdA4/lLmCcESCfjWxrJWr02UIm2VgwIUObWtFv+UA/UBybY0+2JoVvJaDSwFTy5lVBNuTlQpDYMRIGZA1NDA9yqJexpIq1EBZnMCmCzFWtdQVqXvzgEKuOdAVNvtihV1RaYPr9QLuFSFRFOVS4KTJMiffTnxNtStEwjFRgkMIJY+u4kSRJzwBE9zrmX7QVZAVLC+UuacmBJjAmPjt76VAP+obLZ3AUqYprLKrZgWsSXviWJYYHChBoF9/SZrMlKQNpKK5ljJ9gSbriR8jUHXWp0ip8xW82nARFEq0ANlpKKTJx2++k1SmEAGRiSjSoK4ySvGZ/pox+wscnfYDWAEsfpMgYhoGfqJEzjR+wFLy6lzNSKkC0ZJEEkSe+FF0H+uq+BXtHlq6gjgZUiSZA/hHGB7A6lp7V1EsAz3TDgQPzBP40UMd1lVXqxUS1IlxJDLE2iczJPbnQW7rNVKjAAQiQQ1wknPtwefbS+pWImXAuJLWm2STOYwRpbud4lP6YkzIgd+c/OniTY42FLzFtaTU49JxgCfzMnn30v8QBKhSJBMAz8Ex/fnSdt05NyynsRiO3b3Bj86xvbiYLM3sT/f41WIEm9oAAC6T3jjQvlQdTU6U55wPjJGZ1GumgZo5I1vSLZiMjv99S1WF5+Yj9NYLwQSP00xE69UdYNqSO+feeJ1o3VmZheFK9wBGPbWq7W9owD2J40KyQdLQB6bgVKuYCZtH4/wB9PPD9P94ASAvMmfjidV7YFb0u+kGT/WPxMaa9JoMKytggxxwPYZ0vYI+ifDf+ENe1r4WP7ka9rYkT+PP8NhzI1xzd7fMi6J/113vrXSPPweNJv+iU1LTY7OSbXbixlcETMEATJjJk8c/rqEbJWZQyuQAJEAd8x8Rxrsv/AEcvtrB8GqRBGpcGUmcnGyI2zBKRJuLM8zb2VcYXt3yRoU7F1aXQFSIIuLEeqARjBBGuyUfCAUQpIEg4MSRxMc62reFAQR/N9Xecz/fS+NhkcQoeGqlQt5YJZZvuPZWxHv6IPxrO06hWpp5ZUFZxIOO0g+xyddpXwhDBhhgIkc6w3gtCZYAnA9oA7aeDJs4wKT1AA4BLEx7c57e2odwnkFkX13C1weDEwZjXa6vgemTNgn31GngSmO2hQY8jj9HrjrRFMrMRCssiO4n5x+miq2+V6Sk2CBMAZmcrb7GAAZ11Q+AKftrA8AU/5Rp4hkct2NalcjEVgFX1BSvMyoGR3iSfbTv9tpMnmUduoNOHJLEQAACYXElhjOTnnV+23gimhJsDSIzrep4PUgiIDcgHB9vxpYDs5n1bxA7r5SzDC10uLqwUyDLEmViB+DnVbXdNBGVCkhV7AdvyJ5+NdoHgNAZAjEf+Nan/ANPqftp4Ccji7NTGInMliCSfj5xoil1BRP7sMTi5l7e0DXYD4Ap+2vDwBT9tPEVnJtz11rLUSJ9hH6aQbncVW5nXd28AU/bWV/8AT+n/AC6WFdDs+e227+x1r+yVP5T+mvoj/oOn/LrI8B0/bTphZwCgHgqVwYPHsRozb7FmIkc4g/rruf8A0HTwYGNSjwOvsMGRpOFgmcH/AGBx/Cc5j88a0XpTkfSf7676/gimckCf99YHgpAIj/xqcGgtHz6mybODOc6k8huLYMYgfn+2u9L4Dp+2tf8AoOnMwNViws4OdrUFoIPxAnUFXbvzbz/prv58CJ7a1PgFDyNGLBs4Gu3Y/Spn21avCfS2ZuSLSLlPEAE4PfOupU/AVMGYGjdp4RWmZXGI+w+NTKEvQJ/Y18OJbTj217RXTNqaawTJ99Z1quhH/9k="/>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s-MX"/>
          </a:p>
        </p:txBody>
      </p:sp>
      <p:pic>
        <p:nvPicPr>
          <p:cNvPr id="3078" name="Picture 6" descr="https://encrypted-tbn2.gstatic.com/images?q=tbn:ANd9GcRQx8_6XFLwieL7fyXvYHHxdSeMg_wEBbbk_yG_udXGESBuPxxgNglaFKqJ"/>
          <p:cNvPicPr>
            <a:picLocks noChangeAspect="1" noChangeArrowheads="1"/>
          </p:cNvPicPr>
          <p:nvPr/>
        </p:nvPicPr>
        <p:blipFill>
          <a:blip r:embed="rId4"/>
          <a:srcRect/>
          <a:stretch>
            <a:fillRect/>
          </a:stretch>
        </p:blipFill>
        <p:spPr bwMode="auto">
          <a:xfrm>
            <a:off x="4357686" y="2714620"/>
            <a:ext cx="2200275" cy="2076450"/>
          </a:xfrm>
          <a:prstGeom prst="rect">
            <a:avLst/>
          </a:prstGeom>
          <a:ln>
            <a:noFill/>
          </a:ln>
          <a:effectLst>
            <a:outerShdw blurRad="292100" dist="139700" dir="2700000" algn="tl" rotWithShape="0">
              <a:srgbClr val="333333">
                <a:alpha val="65000"/>
              </a:srgbClr>
            </a:outerShdw>
          </a:effectLst>
        </p:spPr>
      </p:pic>
      <p:pic>
        <p:nvPicPr>
          <p:cNvPr id="3080" name="Picture 8" descr="https://encrypted-tbn3.gstatic.com/images?q=tbn:ANd9GcQLCZraL08XHCHZrYF-RejjzWUMtoPHBZUoVTpzvOoukhY-Ri0WPeVP2cIt"/>
          <p:cNvPicPr>
            <a:picLocks noChangeAspect="1" noChangeArrowheads="1"/>
          </p:cNvPicPr>
          <p:nvPr/>
        </p:nvPicPr>
        <p:blipFill>
          <a:blip r:embed="rId5"/>
          <a:srcRect/>
          <a:stretch>
            <a:fillRect/>
          </a:stretch>
        </p:blipFill>
        <p:spPr bwMode="auto">
          <a:xfrm>
            <a:off x="6643702" y="2428868"/>
            <a:ext cx="2286000" cy="1714500"/>
          </a:xfrm>
          <a:prstGeom prst="rect">
            <a:avLst/>
          </a:prstGeom>
          <a:ln>
            <a:noFill/>
          </a:ln>
          <a:effectLst>
            <a:outerShdw blurRad="292100" dist="139700" dir="2700000" algn="tl" rotWithShape="0">
              <a:srgbClr val="333333">
                <a:alpha val="65000"/>
              </a:srgbClr>
            </a:outerShdw>
          </a:effectLst>
        </p:spPr>
      </p:pic>
      <p:pic>
        <p:nvPicPr>
          <p:cNvPr id="3082" name="Picture 10" descr="http://t2.gstatic.com/images?q=tbn:ANd9GcQwwjndrKRjFGJ_p8r89P-XgxO9H9XAwph0Ij6IzhjKhlaOArMJeg"/>
          <p:cNvPicPr>
            <a:picLocks noChangeAspect="1" noChangeArrowheads="1"/>
          </p:cNvPicPr>
          <p:nvPr/>
        </p:nvPicPr>
        <p:blipFill>
          <a:blip r:embed="rId6"/>
          <a:srcRect/>
          <a:stretch>
            <a:fillRect/>
          </a:stretch>
        </p:blipFill>
        <p:spPr bwMode="auto">
          <a:xfrm>
            <a:off x="4000496" y="4857760"/>
            <a:ext cx="2286000" cy="1714500"/>
          </a:xfrm>
          <a:prstGeom prst="rect">
            <a:avLst/>
          </a:prstGeom>
          <a:ln>
            <a:noFill/>
          </a:ln>
          <a:effectLst>
            <a:outerShdw blurRad="292100" dist="139700" dir="2700000" algn="tl" rotWithShape="0">
              <a:srgbClr val="333333">
                <a:alpha val="65000"/>
              </a:srgbClr>
            </a:outerShdw>
          </a:effectLst>
        </p:spPr>
      </p:pic>
      <p:pic>
        <p:nvPicPr>
          <p:cNvPr id="3084" name="Picture 12" descr="http://www.hablandodeciencia.com/articulos/wp-content/uploads/mercurio-gotas.jpg"/>
          <p:cNvPicPr>
            <a:picLocks noChangeAspect="1" noChangeArrowheads="1"/>
          </p:cNvPicPr>
          <p:nvPr/>
        </p:nvPicPr>
        <p:blipFill>
          <a:blip r:embed="rId7"/>
          <a:srcRect/>
          <a:stretch>
            <a:fillRect/>
          </a:stretch>
        </p:blipFill>
        <p:spPr bwMode="auto">
          <a:xfrm>
            <a:off x="6357950" y="4286256"/>
            <a:ext cx="2547316" cy="1643074"/>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71472" y="1071546"/>
            <a:ext cx="5329246" cy="3328998"/>
          </a:xfrm>
        </p:spPr>
        <p:txBody>
          <a:bodyPr/>
          <a:lstStyle/>
          <a:p>
            <a:pPr>
              <a:buNone/>
            </a:pPr>
            <a:r>
              <a:rPr lang="es-MX" sz="2400" b="1" dirty="0" smtClean="0"/>
              <a:t>Otras sustancias de origen animal como;</a:t>
            </a:r>
          </a:p>
          <a:p>
            <a:pPr>
              <a:buNone/>
            </a:pPr>
            <a:endParaRPr lang="es-MX" sz="2400" b="1" dirty="0" smtClean="0"/>
          </a:p>
          <a:p>
            <a:pPr>
              <a:buBlip>
                <a:blip r:embed="rId2"/>
              </a:buBlip>
            </a:pPr>
            <a:r>
              <a:rPr lang="es-MX" sz="2000" dirty="0" smtClean="0"/>
              <a:t> las carnes</a:t>
            </a:r>
          </a:p>
          <a:p>
            <a:pPr>
              <a:buBlip>
                <a:blip r:embed="rId2"/>
              </a:buBlip>
            </a:pPr>
            <a:r>
              <a:rPr lang="es-MX" sz="2000" dirty="0" err="1" smtClean="0"/>
              <a:t>Visceras</a:t>
            </a:r>
            <a:endParaRPr lang="es-MX" sz="2000" dirty="0" smtClean="0"/>
          </a:p>
          <a:p>
            <a:pPr>
              <a:buBlip>
                <a:blip r:embed="rId2"/>
              </a:buBlip>
            </a:pPr>
            <a:r>
              <a:rPr lang="es-MX" sz="2000" dirty="0" smtClean="0"/>
              <a:t>Grasa</a:t>
            </a:r>
          </a:p>
          <a:p>
            <a:pPr>
              <a:buBlip>
                <a:blip r:embed="rId2"/>
              </a:buBlip>
            </a:pPr>
            <a:r>
              <a:rPr lang="es-MX" sz="2000" dirty="0" err="1" smtClean="0"/>
              <a:t>Sanre</a:t>
            </a:r>
            <a:endParaRPr lang="es-MX" sz="2000" dirty="0" smtClean="0"/>
          </a:p>
          <a:p>
            <a:pPr>
              <a:buBlip>
                <a:blip r:embed="rId2"/>
              </a:buBlip>
            </a:pPr>
            <a:r>
              <a:rPr lang="es-MX" sz="2000" dirty="0" err="1" smtClean="0"/>
              <a:t>excementos</a:t>
            </a:r>
            <a:endParaRPr lang="es-MX" sz="2000" dirty="0" smtClean="0"/>
          </a:p>
          <a:p>
            <a:endParaRPr lang="es-MX" dirty="0"/>
          </a:p>
        </p:txBody>
      </p:sp>
      <p:pic>
        <p:nvPicPr>
          <p:cNvPr id="2050" name="Picture 2" descr="https://encrypted-tbn0.gstatic.com/images?q=tbn:ANd9GcR36WuItoD36dqf0JDcWp9dkGnrMG5IyvPv3nBVZpiIAF0NUFxHWLsWExzj"/>
          <p:cNvPicPr>
            <a:picLocks noChangeAspect="1" noChangeArrowheads="1"/>
          </p:cNvPicPr>
          <p:nvPr/>
        </p:nvPicPr>
        <p:blipFill>
          <a:blip r:embed="rId3"/>
          <a:srcRect/>
          <a:stretch>
            <a:fillRect/>
          </a:stretch>
        </p:blipFill>
        <p:spPr bwMode="auto">
          <a:xfrm>
            <a:off x="3857620" y="1714488"/>
            <a:ext cx="1743075" cy="1676400"/>
          </a:xfrm>
          <a:prstGeom prst="rect">
            <a:avLst/>
          </a:prstGeom>
          <a:ln>
            <a:noFill/>
          </a:ln>
          <a:effectLst>
            <a:outerShdw blurRad="292100" dist="139700" dir="2700000" algn="tl" rotWithShape="0">
              <a:srgbClr val="333333">
                <a:alpha val="65000"/>
              </a:srgbClr>
            </a:outerShdw>
          </a:effectLst>
        </p:spPr>
      </p:pic>
      <p:pic>
        <p:nvPicPr>
          <p:cNvPr id="2052" name="Picture 4" descr="https://encrypted-tbn0.gstatic.com/images?q=tbn:ANd9GcQ0xrHmVgQK2aWNWaVRFcNRAKUAch5aML5hbvWOysXDuTwAiiQtweFieVJr"/>
          <p:cNvPicPr>
            <a:picLocks noChangeAspect="1" noChangeArrowheads="1"/>
          </p:cNvPicPr>
          <p:nvPr/>
        </p:nvPicPr>
        <p:blipFill>
          <a:blip r:embed="rId4"/>
          <a:srcRect/>
          <a:stretch>
            <a:fillRect/>
          </a:stretch>
        </p:blipFill>
        <p:spPr bwMode="auto">
          <a:xfrm>
            <a:off x="6143636" y="2214554"/>
            <a:ext cx="2324100" cy="1971676"/>
          </a:xfrm>
          <a:prstGeom prst="rect">
            <a:avLst/>
          </a:prstGeom>
          <a:ln>
            <a:noFill/>
          </a:ln>
          <a:effectLst>
            <a:outerShdw blurRad="292100" dist="139700" dir="2700000" algn="tl" rotWithShape="0">
              <a:srgbClr val="333333">
                <a:alpha val="65000"/>
              </a:srgbClr>
            </a:outerShdw>
          </a:effectLst>
        </p:spPr>
      </p:pic>
      <p:pic>
        <p:nvPicPr>
          <p:cNvPr id="2054" name="Picture 6" descr="https://encrypted-tbn1.gstatic.com/images?q=tbn:ANd9GcTj5SbFJhMGbrP-8BvbEJqbA9Lb5AFAM3xhg3nc2x0rH_HAMQPo_BmNi6hr"/>
          <p:cNvPicPr>
            <a:picLocks noChangeAspect="1" noChangeArrowheads="1"/>
          </p:cNvPicPr>
          <p:nvPr/>
        </p:nvPicPr>
        <p:blipFill>
          <a:blip r:embed="rId5"/>
          <a:srcRect/>
          <a:stretch>
            <a:fillRect/>
          </a:stretch>
        </p:blipFill>
        <p:spPr bwMode="auto">
          <a:xfrm>
            <a:off x="6572264" y="4429132"/>
            <a:ext cx="2143125" cy="2143125"/>
          </a:xfrm>
          <a:prstGeom prst="rect">
            <a:avLst/>
          </a:prstGeom>
          <a:ln>
            <a:noFill/>
          </a:ln>
          <a:effectLst>
            <a:outerShdw blurRad="292100" dist="139700" dir="2700000" algn="tl" rotWithShape="0">
              <a:srgbClr val="333333">
                <a:alpha val="65000"/>
              </a:srgbClr>
            </a:outerShdw>
          </a:effectLst>
        </p:spPr>
      </p:pic>
      <p:pic>
        <p:nvPicPr>
          <p:cNvPr id="2056" name="Picture 8" descr="http://www.aliciacrocco.com.ar/wp-content/uploads/2013/09/visceras.jpg"/>
          <p:cNvPicPr>
            <a:picLocks noChangeAspect="1" noChangeArrowheads="1"/>
          </p:cNvPicPr>
          <p:nvPr/>
        </p:nvPicPr>
        <p:blipFill>
          <a:blip r:embed="rId6"/>
          <a:srcRect/>
          <a:stretch>
            <a:fillRect/>
          </a:stretch>
        </p:blipFill>
        <p:spPr bwMode="auto">
          <a:xfrm>
            <a:off x="2857488" y="4500570"/>
            <a:ext cx="2857500" cy="1905000"/>
          </a:xfrm>
          <a:prstGeom prst="rect">
            <a:avLst/>
          </a:prstGeom>
          <a:ln>
            <a:noFill/>
          </a:ln>
          <a:effectLst>
            <a:outerShdw blurRad="292100" dist="139700" dir="2700000" algn="tl" rotWithShape="0">
              <a:srgbClr val="333333">
                <a:alpha val="65000"/>
              </a:srgbClr>
            </a:outerShdw>
          </a:effectLst>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28596" y="571480"/>
            <a:ext cx="4543428" cy="4525963"/>
          </a:xfrm>
        </p:spPr>
        <p:txBody>
          <a:bodyPr>
            <a:normAutofit fontScale="77500" lnSpcReduction="20000"/>
          </a:bodyPr>
          <a:lstStyle/>
          <a:p>
            <a:pPr>
              <a:buNone/>
            </a:pPr>
            <a:r>
              <a:rPr lang="es-MX" sz="3100" b="1" dirty="0" smtClean="0"/>
              <a:t>Se paso de las formas primitivas:</a:t>
            </a:r>
          </a:p>
          <a:p>
            <a:pPr>
              <a:buFont typeface="Wingdings" pitchFamily="2" charset="2"/>
              <a:buChar char="q"/>
            </a:pPr>
            <a:endParaRPr lang="es-MX" dirty="0" smtClean="0"/>
          </a:p>
          <a:p>
            <a:pPr>
              <a:buBlip>
                <a:blip r:embed="rId2"/>
              </a:buBlip>
            </a:pPr>
            <a:r>
              <a:rPr lang="es-MX" dirty="0" smtClean="0"/>
              <a:t> Plantas machacadas</a:t>
            </a:r>
          </a:p>
          <a:p>
            <a:pPr>
              <a:buBlip>
                <a:blip r:embed="rId2"/>
              </a:buBlip>
            </a:pPr>
            <a:r>
              <a:rPr lang="es-MX" dirty="0" smtClean="0"/>
              <a:t>Maceradas o cocidas</a:t>
            </a:r>
          </a:p>
          <a:p>
            <a:endParaRPr lang="es-MX" dirty="0"/>
          </a:p>
          <a:p>
            <a:pPr>
              <a:buNone/>
            </a:pPr>
            <a:r>
              <a:rPr lang="es-MX" sz="2800" b="1" dirty="0" smtClean="0"/>
              <a:t>Formulas mas complejas como;</a:t>
            </a:r>
          </a:p>
          <a:p>
            <a:pPr>
              <a:buBlip>
                <a:blip r:embed="rId2"/>
              </a:buBlip>
            </a:pPr>
            <a:endParaRPr lang="es-MX" sz="2800" b="1" dirty="0" smtClean="0"/>
          </a:p>
          <a:p>
            <a:pPr>
              <a:buBlip>
                <a:blip r:embed="rId2"/>
              </a:buBlip>
            </a:pPr>
            <a:r>
              <a:rPr lang="es-MX" dirty="0" smtClean="0"/>
              <a:t>Píldoras</a:t>
            </a:r>
          </a:p>
          <a:p>
            <a:pPr>
              <a:buBlip>
                <a:blip r:embed="rId2"/>
              </a:buBlip>
            </a:pPr>
            <a:r>
              <a:rPr lang="es-MX" dirty="0" smtClean="0"/>
              <a:t>Pomadas</a:t>
            </a:r>
          </a:p>
          <a:p>
            <a:pPr>
              <a:buBlip>
                <a:blip r:embed="rId2"/>
              </a:buBlip>
            </a:pPr>
            <a:r>
              <a:rPr lang="es-MX" dirty="0" smtClean="0"/>
              <a:t>Polvos</a:t>
            </a:r>
          </a:p>
          <a:p>
            <a:pPr>
              <a:buBlip>
                <a:blip r:embed="rId2"/>
              </a:buBlip>
            </a:pPr>
            <a:r>
              <a:rPr lang="es-MX" dirty="0" smtClean="0"/>
              <a:t>Ungüentos</a:t>
            </a:r>
          </a:p>
          <a:p>
            <a:pPr>
              <a:buBlip>
                <a:blip r:embed="rId2"/>
              </a:buBlip>
            </a:pPr>
            <a:r>
              <a:rPr lang="es-MX" dirty="0" smtClean="0"/>
              <a:t>enemas</a:t>
            </a:r>
          </a:p>
        </p:txBody>
      </p:sp>
      <p:pic>
        <p:nvPicPr>
          <p:cNvPr id="1026" name="Picture 2" descr="https://encrypted-tbn1.gstatic.com/images?q=tbn:ANd9GcSqFN2a64Bj2-YtN31xrymxa_SJ2SApDdVQM2Xi4FnOSbx3qh4N-Q"/>
          <p:cNvPicPr>
            <a:picLocks noChangeAspect="1" noChangeArrowheads="1"/>
          </p:cNvPicPr>
          <p:nvPr/>
        </p:nvPicPr>
        <p:blipFill>
          <a:blip r:embed="rId3"/>
          <a:srcRect/>
          <a:stretch>
            <a:fillRect/>
          </a:stretch>
        </p:blipFill>
        <p:spPr bwMode="auto">
          <a:xfrm>
            <a:off x="5000628" y="714356"/>
            <a:ext cx="2619375" cy="1743076"/>
          </a:xfrm>
          <a:prstGeom prst="rect">
            <a:avLst/>
          </a:prstGeom>
          <a:ln>
            <a:noFill/>
          </a:ln>
          <a:effectLst>
            <a:outerShdw blurRad="292100" dist="139700" dir="2700000" algn="tl" rotWithShape="0">
              <a:srgbClr val="333333">
                <a:alpha val="65000"/>
              </a:srgbClr>
            </a:outerShdw>
          </a:effectLst>
        </p:spPr>
      </p:pic>
      <p:pic>
        <p:nvPicPr>
          <p:cNvPr id="1028" name="Picture 4" descr="https://encrypted-tbn3.gstatic.com/images?q=tbn:ANd9GcT361fBpxk_SDKuKRHt7KGNQCfRqBPm43J8jBVZD5qDN9DUEJF2trejehx3"/>
          <p:cNvPicPr>
            <a:picLocks noChangeAspect="1" noChangeArrowheads="1"/>
          </p:cNvPicPr>
          <p:nvPr/>
        </p:nvPicPr>
        <p:blipFill>
          <a:blip r:embed="rId4"/>
          <a:srcRect/>
          <a:stretch>
            <a:fillRect/>
          </a:stretch>
        </p:blipFill>
        <p:spPr bwMode="auto">
          <a:xfrm>
            <a:off x="5357818" y="3071810"/>
            <a:ext cx="1905000" cy="1266826"/>
          </a:xfrm>
          <a:prstGeom prst="rect">
            <a:avLst/>
          </a:prstGeom>
          <a:ln>
            <a:noFill/>
          </a:ln>
          <a:effectLst>
            <a:outerShdw blurRad="292100" dist="139700" dir="2700000" algn="tl" rotWithShape="0">
              <a:srgbClr val="333333">
                <a:alpha val="65000"/>
              </a:srgbClr>
            </a:outerShdw>
          </a:effectLst>
        </p:spPr>
      </p:pic>
      <p:pic>
        <p:nvPicPr>
          <p:cNvPr id="1030" name="Picture 6" descr="https://encrypted-tbn1.gstatic.com/images?q=tbn:ANd9GcSWLVW5OZ-SgBG_aTII-2R6VIDpSqgSJ3HrZ7mc2EZDdTuws7g2"/>
          <p:cNvPicPr>
            <a:picLocks noChangeAspect="1" noChangeArrowheads="1"/>
          </p:cNvPicPr>
          <p:nvPr/>
        </p:nvPicPr>
        <p:blipFill>
          <a:blip r:embed="rId5"/>
          <a:srcRect/>
          <a:stretch>
            <a:fillRect/>
          </a:stretch>
        </p:blipFill>
        <p:spPr bwMode="auto">
          <a:xfrm>
            <a:off x="6524625" y="4429132"/>
            <a:ext cx="2619375" cy="1752600"/>
          </a:xfrm>
          <a:prstGeom prst="rect">
            <a:avLst/>
          </a:prstGeom>
          <a:ln>
            <a:noFill/>
          </a:ln>
          <a:effectLst>
            <a:outerShdw blurRad="292100" dist="139700" dir="2700000" algn="tl" rotWithShape="0">
              <a:srgbClr val="333333">
                <a:alpha val="65000"/>
              </a:srgbClr>
            </a:outerShdw>
          </a:effectLst>
        </p:spPr>
      </p:pic>
      <p:pic>
        <p:nvPicPr>
          <p:cNvPr id="1032" name="Picture 8" descr="https://encrypted-tbn3.gstatic.com/images?q=tbn:ANd9GcRCDpc3lqog27P2C50OIfIbBxAdb2JkbNq2B2dtcN79Uyt9MwSLsX1LMlbX"/>
          <p:cNvPicPr>
            <a:picLocks noChangeAspect="1" noChangeArrowheads="1"/>
          </p:cNvPicPr>
          <p:nvPr/>
        </p:nvPicPr>
        <p:blipFill>
          <a:blip r:embed="rId6"/>
          <a:srcRect/>
          <a:stretch>
            <a:fillRect/>
          </a:stretch>
        </p:blipFill>
        <p:spPr bwMode="auto">
          <a:xfrm>
            <a:off x="3643306" y="4357694"/>
            <a:ext cx="2619375" cy="1743076"/>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r>
              <a:rPr lang="es-MX" b="1" dirty="0" smtClean="0"/>
              <a:t>Historia de los medicamentos</a:t>
            </a:r>
            <a:endParaRPr lang="es-MX" b="1"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59810" y="3833664"/>
            <a:ext cx="2984190"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7950" y="-11719"/>
            <a:ext cx="2686050" cy="1704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4410075"/>
            <a:ext cx="1866900" cy="244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54735" y="692696"/>
            <a:ext cx="2505075" cy="1828800"/>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051720" y="3284984"/>
            <a:ext cx="3418076" cy="274345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31" name="Picture 7"/>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 y="-11719"/>
            <a:ext cx="3465635" cy="2619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71405953"/>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15816" y="2132856"/>
            <a:ext cx="4655840" cy="33318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Marcador de contenido"/>
          <p:cNvSpPr>
            <a:spLocks noGrp="1"/>
          </p:cNvSpPr>
          <p:nvPr>
            <p:ph idx="1"/>
          </p:nvPr>
        </p:nvSpPr>
        <p:spPr>
          <a:xfrm>
            <a:off x="467544" y="260648"/>
            <a:ext cx="8229600" cy="4525963"/>
          </a:xfrm>
        </p:spPr>
        <p:txBody>
          <a:bodyPr/>
          <a:lstStyle/>
          <a:p>
            <a:pPr algn="just"/>
            <a:r>
              <a:rPr lang="es-MX" dirty="0"/>
              <a:t>La aplicación de remedios para sanar o, al menos, para aliviar el sufrimiento es tan antigua como la humanidad. Por eso es muy difícil determinar cuándo comienza la práctica de la medicina.</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20" y="2863265"/>
            <a:ext cx="3168352" cy="4002129"/>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03301" y="4132435"/>
            <a:ext cx="3059832" cy="2725565"/>
          </a:xfrm>
          <a:prstGeom prst="rect">
            <a:avLst/>
          </a:prstGeom>
          <a:ln>
            <a:noFill/>
          </a:ln>
          <a:effectLst>
            <a:softEdge rad="1125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1421821"/>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313</TotalTime>
  <Words>9105</Words>
  <Application>Microsoft Office PowerPoint</Application>
  <PresentationFormat>Presentación en pantalla (4:3)</PresentationFormat>
  <Paragraphs>944</Paragraphs>
  <Slides>192</Slides>
  <Notes>1</Notes>
  <HiddenSlides>0</HiddenSlides>
  <MMClips>0</MMClips>
  <ScaleCrop>false</ScaleCrop>
  <HeadingPairs>
    <vt:vector size="8" baseType="variant">
      <vt:variant>
        <vt:lpstr>Fuentes usadas</vt:lpstr>
      </vt:variant>
      <vt:variant>
        <vt:i4>4</vt:i4>
      </vt:variant>
      <vt:variant>
        <vt:lpstr>Tema</vt:lpstr>
      </vt:variant>
      <vt:variant>
        <vt:i4>1</vt:i4>
      </vt:variant>
      <vt:variant>
        <vt:lpstr>Servidores OLE incrustados</vt:lpstr>
      </vt:variant>
      <vt:variant>
        <vt:i4>1</vt:i4>
      </vt:variant>
      <vt:variant>
        <vt:lpstr>Títulos de diapositiva</vt:lpstr>
      </vt:variant>
      <vt:variant>
        <vt:i4>192</vt:i4>
      </vt:variant>
    </vt:vector>
  </HeadingPairs>
  <TitlesOfParts>
    <vt:vector size="198" baseType="lpstr">
      <vt:lpstr>Arial</vt:lpstr>
      <vt:lpstr>Calibri</vt:lpstr>
      <vt:lpstr>Times New Roman</vt:lpstr>
      <vt:lpstr>Wingdings</vt:lpstr>
      <vt:lpstr>Tema de Office</vt:lpstr>
      <vt:lpstr>Fotografía de Photo Editor</vt:lpstr>
      <vt:lpstr>Presentación de PowerPoint</vt:lpstr>
      <vt:lpstr>Presentación de PowerPoint</vt:lpstr>
      <vt:lpstr>FARMACOVIGILANCIA</vt:lpstr>
      <vt:lpstr>Presentación de PowerPoint</vt:lpstr>
      <vt:lpstr>I N T R O D U C C I Ó N</vt:lpstr>
      <vt:lpstr>Presentación de PowerPoint</vt:lpstr>
      <vt:lpstr>Presentación de PowerPoint</vt:lpstr>
      <vt:lpstr>Presentación de PowerPoint</vt:lpstr>
      <vt:lpstr>CAMPO DE APLICACIÓN</vt:lpstr>
      <vt:lpstr>Presentación de PowerPoint</vt:lpstr>
      <vt:lpstr>Los eventos adversos, las sospechas de reacción adversa y las reacciones adversas se clasifican de acuerdo con la severidad (intensidad) de la manifestación clínica en:</vt:lpstr>
      <vt:lpstr>Con base en el desenlace, los eventos adversos, las sospechas de reacción adversa y las reacciones adversas se clasifican de acuerdo con la gravedad de la manifestación clínica en :</vt:lpstr>
      <vt:lpstr>Presentación de PowerPoint</vt:lpstr>
      <vt:lpstr>La notificación de los eventos adversos, las sospechas de reacción adversa y las reacciones adversas, de acuerdo con la Calidad de la información entendiendo por ello la exhaustividad e integridad de los datos que contiene, se clasifican en:</vt:lpstr>
      <vt:lpstr>Presentación de PowerPoint</vt:lpstr>
      <vt:lpstr>Las reacciones adversas se clasifican de acuerdo a la valoración de la causalidad bajo las categorías probabilísticas siguientes:</vt:lpstr>
      <vt:lpstr>Presentación de PowerPoint</vt:lpstr>
      <vt:lpstr>Presentación de PowerPoint</vt:lpstr>
      <vt:lpstr>Para el caso de vacunas, serán consideradas las categorías de causalidad anteriormente mencionadas, así como la siguiente clasificación clínico-epidemiológica:</vt:lpstr>
      <vt:lpstr>Organización</vt:lpstr>
      <vt:lpstr>Participan en el PPFV:</vt:lpstr>
      <vt:lpstr>Presentación de PowerPoint</vt:lpstr>
      <vt:lpstr>Metodología</vt:lpstr>
      <vt:lpstr>Presentación de PowerPoint</vt:lpstr>
      <vt:lpstr>Notificación</vt:lpstr>
      <vt:lpstr> La notificación se llevará a cabo:</vt:lpstr>
      <vt:lpstr>Los medios de envío de notificaciones serán los siguientes:</vt:lpstr>
      <vt:lpstr>En el Sistema Nacional de Salud, las notificaciones deberán llevarse a cabo en los periodos que a continuación se estipulan:</vt:lpstr>
      <vt:lpstr>Presentación de PowerPoint</vt:lpstr>
      <vt:lpstr>Unidades de farmacovigilancia de las empresas farmacéuticas, tendrán la obligación de notificar al CNFV: </vt:lpstr>
      <vt:lpstr>Estudios clínicos fases I, II, III y IV de intervención, tendrán la obligación de notificar al CNFV:</vt:lpstr>
      <vt:lpstr>Estudios clínicos de no intervención, deberán notificar al CNFV todos los eventos adversos, reacciones adversas o sospechas de reacciones adversas ocurridos en pacientes dentro del territorio nacional. </vt:lpstr>
      <vt:lpstr>En los estudios de bioequivalencia tendrán la obligación de notificar al CNFV, en el formato que se disponga para tal fin. </vt:lpstr>
      <vt:lpstr> Durante el Programa Nacional de Vacunación, tendrán la obligación de notificar directamente al CNFV o al CeNSIA los ETAV: </vt:lpstr>
      <vt:lpstr>Funciones, responsabilidades y actividades de los integrantes del Programa Permanente de Farmacovigilancia</vt:lpstr>
      <vt:lpstr>Presentación de PowerPoint</vt:lpstr>
      <vt:lpstr>Presentación de PowerPoint</vt:lpstr>
      <vt:lpstr>Del CNFV.</vt:lpstr>
      <vt:lpstr>Presentación de PowerPoint</vt:lpstr>
      <vt:lpstr>Presentación de PowerPoint</vt:lpstr>
      <vt:lpstr>Del Comité Técnico Científico del CNFV.</vt:lpstr>
      <vt:lpstr>De los Centros Estatales de Farmacovigilancia (CE).</vt:lpstr>
      <vt:lpstr>Presentación de PowerPoint</vt:lpstr>
      <vt:lpstr>Centros Institucionales de farmacovigilancia (CI).</vt:lpstr>
      <vt:lpstr>De las Unidades de Farmacovigilancia Hospitalaria del Sistema Nacional de Salud.</vt:lpstr>
      <vt:lpstr>Presentación de PowerPoint</vt:lpstr>
      <vt:lpstr>Presentación de PowerPoint</vt:lpstr>
      <vt:lpstr>De las Unidades de Farmacovigilancia de Empresas Farmacéuticas titulares de registros sanitarios.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Centros de Investigación Clínica.</vt:lpstr>
      <vt:lpstr>Presentación de PowerPoint</vt:lpstr>
      <vt:lpstr>Presentación de PowerPoint</vt:lpstr>
      <vt:lpstr>Presentación de PowerPoint</vt:lpstr>
      <vt:lpstr>Presentación de PowerPoint</vt:lpstr>
      <vt:lpstr>Estudios de bioequivalencia..</vt:lpstr>
      <vt:lpstr>Presentación de PowerPoint</vt:lpstr>
      <vt:lpstr>Presentación de PowerPoint</vt:lpstr>
      <vt:lpstr>Farmacias y Almacenes de Depósito y Distribución de Medicamentos para Uso Humano que no sean titulares de registros sanitarios.  </vt:lpstr>
      <vt:lpstr>Presentación de PowerPoint</vt:lpstr>
      <vt:lpstr>Profesionales de la salud. </vt:lpstr>
      <vt:lpstr>Presentación de PowerPoint</vt:lpstr>
      <vt:lpstr>Presentación de PowerPoint</vt:lpstr>
      <vt:lpstr>Pacientes o consumidores.</vt:lpstr>
      <vt:lpstr>Concordancia con normas internacionales y mexicanas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SECTOR FARMACÉUTICO</vt:lpstr>
      <vt:lpstr>Presentación de PowerPoint</vt:lpstr>
      <vt:lpstr>Antecedentes del sector farmacéutico</vt:lpstr>
      <vt:lpstr>Presentación de PowerPoint</vt:lpstr>
      <vt:lpstr>Sustancias utilizadas para curaciones en la antigüedad.</vt:lpstr>
      <vt:lpstr>Presentación de PowerPoint</vt:lpstr>
      <vt:lpstr>Presentación de PowerPoint</vt:lpstr>
      <vt:lpstr>Presentación de PowerPoint</vt:lpstr>
      <vt:lpstr>Presentación de PowerPoint</vt:lpstr>
      <vt:lpstr>Historia de los medicamentos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Historia de los medicamentos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ANTECEDENTES HISTÓRICOS DE LAS FARMACIAS</vt:lpstr>
      <vt:lpstr>Presentación de PowerPoint</vt:lpstr>
      <vt:lpstr>Presentación de PowerPoint</vt:lpstr>
      <vt:lpstr>Presentación de PowerPoint</vt:lpstr>
      <vt:lpstr>Presentación de PowerPoint</vt:lpstr>
      <vt:lpstr>FUNCIONES DE LAS FARMACIAS</vt:lpstr>
      <vt:lpstr>Presentación de PowerPoint</vt:lpstr>
      <vt:lpstr>Presentación de PowerPoint</vt:lpstr>
      <vt:lpstr>FORMAS FARMACÉUTICAS</vt:lpstr>
      <vt:lpstr>Presentación de PowerPoint</vt:lpstr>
      <vt:lpstr>Presentación de PowerPoint</vt:lpstr>
      <vt:lpstr>CLASIFICACIÓN DE LOS SÓLIDOS FARMACÉUTICOS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Características generales de las cápsulas: </vt:lpstr>
      <vt:lpstr>Presentación de PowerPoint</vt:lpstr>
      <vt:lpstr>Cápsulas de gelatina dura Formulación:  </vt:lpstr>
      <vt:lpstr>Presentación de PowerPoint</vt:lpstr>
      <vt:lpstr>Cápsulas de gelatina blanda o elástica Formulación:  </vt:lpstr>
      <vt:lpstr>Presentación de PowerPoint</vt:lpstr>
      <vt:lpstr>Características </vt:lpstr>
      <vt:lpstr>Presentación de PowerPoint</vt:lpstr>
      <vt:lpstr>Ventajas </vt:lpstr>
      <vt:lpstr>Presentación de PowerPoint</vt:lpstr>
      <vt:lpstr>Desventajas </vt:lpstr>
      <vt:lpstr>Tipos de jarabes </vt:lpstr>
      <vt:lpstr>Presentación de PowerPoint</vt:lpstr>
      <vt:lpstr>Componentes: </vt:lpstr>
      <vt:lpstr>Presentación de PowerPoint</vt:lpstr>
      <vt:lpstr>Las sustancias que se administran bajo la epidermis deben estar: </vt:lpstr>
      <vt:lpstr>Físicamente un inyectable es: </vt:lpstr>
      <vt:lpstr>Por lo tanto un disolvente adecuado es: </vt:lpstr>
      <vt:lpstr>Tipos de recipientes: </vt:lpstr>
      <vt:lpstr>Presentación de PowerPoint</vt:lpstr>
      <vt:lpstr>Producen efecto: </vt:lpstr>
      <vt:lpstr>Características del producto oftálmico </vt:lpstr>
      <vt:lpstr>SUSPENSIÓN </vt:lpstr>
      <vt:lpstr>Diferentes vías de aplicación:</vt:lpstr>
      <vt:lpstr>Suspensiones orales: </vt:lpstr>
      <vt:lpstr>Suspensiones inyectables </vt:lpstr>
      <vt:lpstr>Suspensiones oftálmicas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Ana Dominguez Lopez</dc:creator>
  <cp:lastModifiedBy>ABRAHAM CUAUHTEMOC GOMEZ CHOEL</cp:lastModifiedBy>
  <cp:revision>25</cp:revision>
  <dcterms:created xsi:type="dcterms:W3CDTF">2013-11-05T04:32:49Z</dcterms:created>
  <dcterms:modified xsi:type="dcterms:W3CDTF">2020-09-08T01:13:24Z</dcterms:modified>
</cp:coreProperties>
</file>