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E7765-ED04-4E6B-B04E-0420AD2AFAAE}" type="doc">
      <dgm:prSet loTypeId="urn:microsoft.com/office/officeart/2005/8/layout/vList2" loCatId="list" qsTypeId="urn:microsoft.com/office/officeart/2005/8/quickstyle/3d1" qsCatId="3D" csTypeId="urn:microsoft.com/office/officeart/2005/8/colors/accent5_5" csCatId="accent5" phldr="1"/>
      <dgm:spPr/>
      <dgm:t>
        <a:bodyPr/>
        <a:lstStyle/>
        <a:p>
          <a:endParaRPr lang="es-MX"/>
        </a:p>
      </dgm:t>
    </dgm:pt>
    <dgm:pt modelId="{AC9C6B0D-7907-42AB-8802-9AC813CB1121}">
      <dgm:prSet phldrT="[Texto]"/>
      <dgm:spPr/>
      <dgm:t>
        <a:bodyPr/>
        <a:lstStyle/>
        <a:p>
          <a:endParaRPr lang="es-MX" dirty="0"/>
        </a:p>
      </dgm:t>
    </dgm:pt>
    <dgm:pt modelId="{4FD66A5A-4201-4F05-8FB8-177814DF9B9E}" type="parTrans" cxnId="{B8CBE047-F8E7-48F0-AE3F-AFA6AB0D4CB1}">
      <dgm:prSet/>
      <dgm:spPr/>
      <dgm:t>
        <a:bodyPr/>
        <a:lstStyle/>
        <a:p>
          <a:endParaRPr lang="es-MX"/>
        </a:p>
      </dgm:t>
    </dgm:pt>
    <dgm:pt modelId="{4396E65A-2ADA-48C1-9711-5602EF68AD9B}" type="sibTrans" cxnId="{B8CBE047-F8E7-48F0-AE3F-AFA6AB0D4CB1}">
      <dgm:prSet/>
      <dgm:spPr/>
      <dgm:t>
        <a:bodyPr/>
        <a:lstStyle/>
        <a:p>
          <a:endParaRPr lang="es-MX"/>
        </a:p>
      </dgm:t>
    </dgm:pt>
    <dgm:pt modelId="{1DCDCBAD-61D9-4A8B-B1D4-5ECDBED225A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dirty="0"/>
            <a:t>El manejo adecuado de los insumos para la salud</a:t>
          </a:r>
        </a:p>
        <a:p>
          <a:pPr marL="171450" indent="0" defTabSz="844550">
            <a:lnSpc>
              <a:spcPct val="90000"/>
            </a:lnSpc>
            <a:spcBef>
              <a:spcPct val="0"/>
            </a:spcBef>
            <a:spcAft>
              <a:spcPct val="20000"/>
            </a:spcAft>
            <a:buNone/>
          </a:pPr>
          <a:endParaRPr lang="es-MX" sz="1200" dirty="0"/>
        </a:p>
      </dgm:t>
    </dgm:pt>
    <dgm:pt modelId="{CED3D671-AC02-4A1D-A4B9-B07AF42FD89B}" type="parTrans" cxnId="{E80EFEAC-7088-41DF-9671-D0D1089AEB00}">
      <dgm:prSet/>
      <dgm:spPr/>
      <dgm:t>
        <a:bodyPr/>
        <a:lstStyle/>
        <a:p>
          <a:endParaRPr lang="es-MX"/>
        </a:p>
      </dgm:t>
    </dgm:pt>
    <dgm:pt modelId="{61B124CC-529D-4218-87E5-9DE7DA69DC4B}" type="sibTrans" cxnId="{E80EFEAC-7088-41DF-9671-D0D1089AEB00}">
      <dgm:prSet/>
      <dgm:spPr/>
      <dgm:t>
        <a:bodyPr/>
        <a:lstStyle/>
        <a:p>
          <a:endParaRPr lang="es-MX"/>
        </a:p>
      </dgm:t>
    </dgm:pt>
    <dgm:pt modelId="{E495D1DF-EE6B-4521-96D8-2A4291548040}">
      <dgm:prSet phldrT="[Texto]"/>
      <dgm:spPr/>
      <dgm:t>
        <a:bodyPr/>
        <a:lstStyle/>
        <a:p>
          <a:endParaRPr lang="es-MX" dirty="0"/>
        </a:p>
      </dgm:t>
    </dgm:pt>
    <dgm:pt modelId="{941973D3-262F-49CC-B6CE-D78A388F581B}" type="parTrans" cxnId="{6429F3EA-66DB-4B21-967F-27894C25F61D}">
      <dgm:prSet/>
      <dgm:spPr/>
      <dgm:t>
        <a:bodyPr/>
        <a:lstStyle/>
        <a:p>
          <a:endParaRPr lang="es-MX"/>
        </a:p>
      </dgm:t>
    </dgm:pt>
    <dgm:pt modelId="{8989490A-7B11-44F7-9D0F-7F0C15181283}" type="sibTrans" cxnId="{6429F3EA-66DB-4B21-967F-27894C25F61D}">
      <dgm:prSet/>
      <dgm:spPr/>
      <dgm:t>
        <a:bodyPr/>
        <a:lstStyle/>
        <a:p>
          <a:endParaRPr lang="es-MX" dirty="0"/>
        </a:p>
      </dgm:t>
    </dgm:pt>
    <dgm:pt modelId="{93C2AFE1-3115-4AD4-BC35-8E8F49E1EA08}">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dirty="0"/>
            <a:t>Asistencia responsable</a:t>
          </a:r>
        </a:p>
        <a:p>
          <a:pPr marL="171450" indent="0" defTabSz="755650">
            <a:lnSpc>
              <a:spcPct val="90000"/>
            </a:lnSpc>
            <a:spcBef>
              <a:spcPct val="0"/>
            </a:spcBef>
            <a:spcAft>
              <a:spcPct val="20000"/>
            </a:spcAft>
            <a:buNone/>
          </a:pPr>
          <a:endParaRPr lang="es-MX" sz="1200" dirty="0"/>
        </a:p>
      </dgm:t>
    </dgm:pt>
    <dgm:pt modelId="{E0CA007B-1517-402A-9AFB-44A892F4291A}" type="parTrans" cxnId="{273D83BD-B0A4-4964-B69F-3BCBC8FB5B17}">
      <dgm:prSet/>
      <dgm:spPr/>
      <dgm:t>
        <a:bodyPr/>
        <a:lstStyle/>
        <a:p>
          <a:endParaRPr lang="es-MX"/>
        </a:p>
      </dgm:t>
    </dgm:pt>
    <dgm:pt modelId="{B3FEAE0A-5E61-4281-B4EA-F3408486224A}" type="sibTrans" cxnId="{273D83BD-B0A4-4964-B69F-3BCBC8FB5B17}">
      <dgm:prSet/>
      <dgm:spPr/>
      <dgm:t>
        <a:bodyPr/>
        <a:lstStyle/>
        <a:p>
          <a:endParaRPr lang="es-MX"/>
        </a:p>
      </dgm:t>
    </dgm:pt>
    <dgm:pt modelId="{9271EBE6-B677-4921-AB73-F2FD110DCF16}">
      <dgm:prSet phldrT="[Texto]"/>
      <dgm:spPr/>
      <dgm:t>
        <a:bodyPr/>
        <a:lstStyle/>
        <a:p>
          <a:endParaRPr lang="es-MX" dirty="0"/>
        </a:p>
      </dgm:t>
    </dgm:pt>
    <dgm:pt modelId="{F89BA2A7-A21F-413A-963E-A8BB97B3E884}" type="parTrans" cxnId="{79D554B5-F64F-44EE-8846-41902185C0AA}">
      <dgm:prSet/>
      <dgm:spPr/>
      <dgm:t>
        <a:bodyPr/>
        <a:lstStyle/>
        <a:p>
          <a:endParaRPr lang="es-MX"/>
        </a:p>
      </dgm:t>
    </dgm:pt>
    <dgm:pt modelId="{4AEEAA59-B67A-4EE9-8A92-B31C3FEA0EF9}" type="sibTrans" cxnId="{79D554B5-F64F-44EE-8846-41902185C0AA}">
      <dgm:prSet/>
      <dgm:spPr/>
      <dgm:t>
        <a:bodyPr/>
        <a:lstStyle/>
        <a:p>
          <a:endParaRPr lang="es-MX"/>
        </a:p>
      </dgm:t>
    </dgm:pt>
    <dgm:pt modelId="{4B446160-8100-4164-88E1-1C090369D03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dirty="0"/>
            <a:t>Mantener en condiciones ópticas su área de trabajo</a:t>
          </a:r>
        </a:p>
        <a:p>
          <a:pPr marL="171450" indent="0" defTabSz="755650">
            <a:lnSpc>
              <a:spcPct val="90000"/>
            </a:lnSpc>
            <a:spcBef>
              <a:spcPct val="0"/>
            </a:spcBef>
            <a:spcAft>
              <a:spcPct val="20000"/>
            </a:spcAft>
            <a:buNone/>
          </a:pPr>
          <a:endParaRPr lang="es-MX" sz="800" dirty="0"/>
        </a:p>
      </dgm:t>
    </dgm:pt>
    <dgm:pt modelId="{2BF510D3-F076-4DDF-87C1-784D313CDFC8}" type="parTrans" cxnId="{C19B08BF-3ED7-44DD-B335-A56FDBA456C1}">
      <dgm:prSet/>
      <dgm:spPr/>
      <dgm:t>
        <a:bodyPr/>
        <a:lstStyle/>
        <a:p>
          <a:endParaRPr lang="es-MX"/>
        </a:p>
      </dgm:t>
    </dgm:pt>
    <dgm:pt modelId="{678457EA-08D7-44EF-A457-4455EF7FFC73}" type="sibTrans" cxnId="{C19B08BF-3ED7-44DD-B335-A56FDBA456C1}">
      <dgm:prSet/>
      <dgm:spPr/>
      <dgm:t>
        <a:bodyPr/>
        <a:lstStyle/>
        <a:p>
          <a:endParaRPr lang="es-MX"/>
        </a:p>
      </dgm:t>
    </dgm:pt>
    <dgm:pt modelId="{B7F40EEE-9A0C-453C-8A76-4FE482633447}" type="pres">
      <dgm:prSet presAssocID="{25CE7765-ED04-4E6B-B04E-0420AD2AFAAE}" presName="linear" presStyleCnt="0">
        <dgm:presLayoutVars>
          <dgm:animLvl val="lvl"/>
          <dgm:resizeHandles val="exact"/>
        </dgm:presLayoutVars>
      </dgm:prSet>
      <dgm:spPr/>
    </dgm:pt>
    <dgm:pt modelId="{57B69E6E-BB8A-494D-BA23-A370DFB6C97A}" type="pres">
      <dgm:prSet presAssocID="{AC9C6B0D-7907-42AB-8802-9AC813CB1121}" presName="parentText" presStyleLbl="node1" presStyleIdx="0" presStyleCnt="3" custScaleX="91750" custScaleY="183324" custLinFactNeighborY="42342">
        <dgm:presLayoutVars>
          <dgm:chMax val="0"/>
          <dgm:bulletEnabled val="1"/>
        </dgm:presLayoutVars>
      </dgm:prSet>
      <dgm:spPr/>
    </dgm:pt>
    <dgm:pt modelId="{F749C429-F767-4B7A-8747-1D304B38AB34}" type="pres">
      <dgm:prSet presAssocID="{AC9C6B0D-7907-42AB-8802-9AC813CB1121}" presName="childText" presStyleLbl="revTx" presStyleIdx="0" presStyleCnt="3" custLinFactNeighborY="-42645">
        <dgm:presLayoutVars>
          <dgm:bulletEnabled val="1"/>
        </dgm:presLayoutVars>
      </dgm:prSet>
      <dgm:spPr/>
    </dgm:pt>
    <dgm:pt modelId="{D3EE94EE-00FF-4581-B43D-A581A86CAE90}" type="pres">
      <dgm:prSet presAssocID="{E495D1DF-EE6B-4521-96D8-2A4291548040}" presName="parentText" presStyleLbl="node1" presStyleIdx="1" presStyleCnt="3" custScaleX="91041" custScaleY="271232" custLinFactNeighborX="-741" custLinFactNeighborY="5900">
        <dgm:presLayoutVars>
          <dgm:chMax val="0"/>
          <dgm:bulletEnabled val="1"/>
        </dgm:presLayoutVars>
      </dgm:prSet>
      <dgm:spPr/>
    </dgm:pt>
    <dgm:pt modelId="{5AD2DB29-2C4C-4316-BC82-2ECA72DFE29C}" type="pres">
      <dgm:prSet presAssocID="{E495D1DF-EE6B-4521-96D8-2A4291548040}" presName="childText" presStyleLbl="revTx" presStyleIdx="1" presStyleCnt="3" custScaleX="97744" custLinFactY="-45306" custLinFactNeighborY="-100000">
        <dgm:presLayoutVars>
          <dgm:bulletEnabled val="1"/>
        </dgm:presLayoutVars>
      </dgm:prSet>
      <dgm:spPr/>
    </dgm:pt>
    <dgm:pt modelId="{83365BC0-1BF7-484B-9FC5-B6D1DEAC0087}" type="pres">
      <dgm:prSet presAssocID="{9271EBE6-B677-4921-AB73-F2FD110DCF16}" presName="parentText" presStyleLbl="node1" presStyleIdx="2" presStyleCnt="3" custScaleX="91750" custScaleY="206335" custLinFactNeighborY="-54744">
        <dgm:presLayoutVars>
          <dgm:chMax val="0"/>
          <dgm:bulletEnabled val="1"/>
        </dgm:presLayoutVars>
      </dgm:prSet>
      <dgm:spPr/>
    </dgm:pt>
    <dgm:pt modelId="{16C2A172-4598-40D9-BFA8-E845F4939A8A}" type="pres">
      <dgm:prSet presAssocID="{9271EBE6-B677-4921-AB73-F2FD110DCF16}" presName="childText" presStyleLbl="revTx" presStyleIdx="2" presStyleCnt="3" custScaleY="143018" custLinFactY="-100000" custLinFactNeighborY="-153004">
        <dgm:presLayoutVars>
          <dgm:bulletEnabled val="1"/>
        </dgm:presLayoutVars>
      </dgm:prSet>
      <dgm:spPr/>
    </dgm:pt>
  </dgm:ptLst>
  <dgm:cxnLst>
    <dgm:cxn modelId="{7C4D780F-94E2-4EAC-A212-2FCD377222A2}" type="presOf" srcId="{E495D1DF-EE6B-4521-96D8-2A4291548040}" destId="{D3EE94EE-00FF-4581-B43D-A581A86CAE90}" srcOrd="0" destOrd="0" presId="urn:microsoft.com/office/officeart/2005/8/layout/vList2"/>
    <dgm:cxn modelId="{795D0D1A-D528-4DD8-838E-13D00D95CF88}" type="presOf" srcId="{9271EBE6-B677-4921-AB73-F2FD110DCF16}" destId="{83365BC0-1BF7-484B-9FC5-B6D1DEAC0087}" srcOrd="0" destOrd="0" presId="urn:microsoft.com/office/officeart/2005/8/layout/vList2"/>
    <dgm:cxn modelId="{47602E35-E49A-4723-8422-44BA48818C2E}" type="presOf" srcId="{93C2AFE1-3115-4AD4-BC35-8E8F49E1EA08}" destId="{5AD2DB29-2C4C-4316-BC82-2ECA72DFE29C}" srcOrd="0" destOrd="0" presId="urn:microsoft.com/office/officeart/2005/8/layout/vList2"/>
    <dgm:cxn modelId="{322EF160-2CFF-4650-B9B6-45B04F7CCF56}" type="presOf" srcId="{AC9C6B0D-7907-42AB-8802-9AC813CB1121}" destId="{57B69E6E-BB8A-494D-BA23-A370DFB6C97A}" srcOrd="0" destOrd="0" presId="urn:microsoft.com/office/officeart/2005/8/layout/vList2"/>
    <dgm:cxn modelId="{B8CBE047-F8E7-48F0-AE3F-AFA6AB0D4CB1}" srcId="{25CE7765-ED04-4E6B-B04E-0420AD2AFAAE}" destId="{AC9C6B0D-7907-42AB-8802-9AC813CB1121}" srcOrd="0" destOrd="0" parTransId="{4FD66A5A-4201-4F05-8FB8-177814DF9B9E}" sibTransId="{4396E65A-2ADA-48C1-9711-5602EF68AD9B}"/>
    <dgm:cxn modelId="{92B5F295-7873-4E32-98AE-E885FD7C351A}" type="presOf" srcId="{25CE7765-ED04-4E6B-B04E-0420AD2AFAAE}" destId="{B7F40EEE-9A0C-453C-8A76-4FE482633447}" srcOrd="0" destOrd="0" presId="urn:microsoft.com/office/officeart/2005/8/layout/vList2"/>
    <dgm:cxn modelId="{E80EFEAC-7088-41DF-9671-D0D1089AEB00}" srcId="{AC9C6B0D-7907-42AB-8802-9AC813CB1121}" destId="{1DCDCBAD-61D9-4A8B-B1D4-5ECDBED225A1}" srcOrd="0" destOrd="0" parTransId="{CED3D671-AC02-4A1D-A4B9-B07AF42FD89B}" sibTransId="{61B124CC-529D-4218-87E5-9DE7DA69DC4B}"/>
    <dgm:cxn modelId="{79D554B5-F64F-44EE-8846-41902185C0AA}" srcId="{25CE7765-ED04-4E6B-B04E-0420AD2AFAAE}" destId="{9271EBE6-B677-4921-AB73-F2FD110DCF16}" srcOrd="2" destOrd="0" parTransId="{F89BA2A7-A21F-413A-963E-A8BB97B3E884}" sibTransId="{4AEEAA59-B67A-4EE9-8A92-B31C3FEA0EF9}"/>
    <dgm:cxn modelId="{67FCCFB8-09BB-4950-AF8F-737FA08383BA}" type="presOf" srcId="{1DCDCBAD-61D9-4A8B-B1D4-5ECDBED225A1}" destId="{F749C429-F767-4B7A-8747-1D304B38AB34}" srcOrd="0" destOrd="0" presId="urn:microsoft.com/office/officeart/2005/8/layout/vList2"/>
    <dgm:cxn modelId="{273D83BD-B0A4-4964-B69F-3BCBC8FB5B17}" srcId="{E495D1DF-EE6B-4521-96D8-2A4291548040}" destId="{93C2AFE1-3115-4AD4-BC35-8E8F49E1EA08}" srcOrd="0" destOrd="0" parTransId="{E0CA007B-1517-402A-9AFB-44A892F4291A}" sibTransId="{B3FEAE0A-5E61-4281-B4EA-F3408486224A}"/>
    <dgm:cxn modelId="{C19B08BF-3ED7-44DD-B335-A56FDBA456C1}" srcId="{9271EBE6-B677-4921-AB73-F2FD110DCF16}" destId="{4B446160-8100-4164-88E1-1C090369D03B}" srcOrd="0" destOrd="0" parTransId="{2BF510D3-F076-4DDF-87C1-784D313CDFC8}" sibTransId="{678457EA-08D7-44EF-A457-4455EF7FFC73}"/>
    <dgm:cxn modelId="{BFE2C2CF-B0D9-458B-BB20-7C5DABA037EE}" type="presOf" srcId="{4B446160-8100-4164-88E1-1C090369D03B}" destId="{16C2A172-4598-40D9-BFA8-E845F4939A8A}" srcOrd="0" destOrd="0" presId="urn:microsoft.com/office/officeart/2005/8/layout/vList2"/>
    <dgm:cxn modelId="{6429F3EA-66DB-4B21-967F-27894C25F61D}" srcId="{25CE7765-ED04-4E6B-B04E-0420AD2AFAAE}" destId="{E495D1DF-EE6B-4521-96D8-2A4291548040}" srcOrd="1" destOrd="0" parTransId="{941973D3-262F-49CC-B6CE-D78A388F581B}" sibTransId="{8989490A-7B11-44F7-9D0F-7F0C15181283}"/>
    <dgm:cxn modelId="{BA139F4A-1A98-447A-9E0F-03015BCDC0A3}" type="presParOf" srcId="{B7F40EEE-9A0C-453C-8A76-4FE482633447}" destId="{57B69E6E-BB8A-494D-BA23-A370DFB6C97A}" srcOrd="0" destOrd="0" presId="urn:microsoft.com/office/officeart/2005/8/layout/vList2"/>
    <dgm:cxn modelId="{7891B339-BA1A-47FC-B8B8-D8B87C0F2092}" type="presParOf" srcId="{B7F40EEE-9A0C-453C-8A76-4FE482633447}" destId="{F749C429-F767-4B7A-8747-1D304B38AB34}" srcOrd="1" destOrd="0" presId="urn:microsoft.com/office/officeart/2005/8/layout/vList2"/>
    <dgm:cxn modelId="{5B2AEE38-77E6-479A-ABD1-2482B4C6706C}" type="presParOf" srcId="{B7F40EEE-9A0C-453C-8A76-4FE482633447}" destId="{D3EE94EE-00FF-4581-B43D-A581A86CAE90}" srcOrd="2" destOrd="0" presId="urn:microsoft.com/office/officeart/2005/8/layout/vList2"/>
    <dgm:cxn modelId="{D5D1841B-18DF-4C42-9C2B-CA574A922A3C}" type="presParOf" srcId="{B7F40EEE-9A0C-453C-8A76-4FE482633447}" destId="{5AD2DB29-2C4C-4316-BC82-2ECA72DFE29C}" srcOrd="3" destOrd="0" presId="urn:microsoft.com/office/officeart/2005/8/layout/vList2"/>
    <dgm:cxn modelId="{1623C904-4E1C-420F-B405-0FC7F3751FA9}" type="presParOf" srcId="{B7F40EEE-9A0C-453C-8A76-4FE482633447}" destId="{83365BC0-1BF7-484B-9FC5-B6D1DEAC0087}" srcOrd="4" destOrd="0" presId="urn:microsoft.com/office/officeart/2005/8/layout/vList2"/>
    <dgm:cxn modelId="{492EF698-FAF6-49E2-BA12-C3BF0AE86B0A}" type="presParOf" srcId="{B7F40EEE-9A0C-453C-8A76-4FE482633447}" destId="{16C2A172-4598-40D9-BFA8-E845F4939A8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4A80D-ECC4-40F0-BD6D-D8E7BE6ABF57}"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s-MX"/>
        </a:p>
      </dgm:t>
    </dgm:pt>
    <dgm:pt modelId="{37773D0C-E2A2-46AD-848D-D5ABC076F88C}">
      <dgm:prSet phldrT="[Texto]" custT="1"/>
      <dgm:spPr/>
      <dgm:t>
        <a:bodyPr/>
        <a:lstStyle/>
        <a:p>
          <a:r>
            <a:rPr lang="es-MX" sz="1400" dirty="0">
              <a:latin typeface="+mn-lt"/>
              <a:cs typeface="Arial" panose="020B0604020202020204" pitchFamily="34" charset="0"/>
            </a:rPr>
            <a:t>La capacitación es un elemento fundamental, para la asistencia en la dispensación de los medicamentos  permite:</a:t>
          </a:r>
        </a:p>
      </dgm:t>
    </dgm:pt>
    <dgm:pt modelId="{16A52663-7163-4CD3-9F47-FB3A9D844FF0}" type="parTrans" cxnId="{27498A5A-39CB-43EC-9745-5B0432DBA929}">
      <dgm:prSet/>
      <dgm:spPr/>
      <dgm:t>
        <a:bodyPr/>
        <a:lstStyle/>
        <a:p>
          <a:endParaRPr lang="es-MX" sz="1400"/>
        </a:p>
      </dgm:t>
    </dgm:pt>
    <dgm:pt modelId="{E7FEEAE5-6BBF-4FB2-8E28-FFE14B23EBC2}" type="sibTrans" cxnId="{27498A5A-39CB-43EC-9745-5B0432DBA929}">
      <dgm:prSet/>
      <dgm:spPr/>
      <dgm:t>
        <a:bodyPr/>
        <a:lstStyle/>
        <a:p>
          <a:endParaRPr lang="es-MX" sz="1400"/>
        </a:p>
      </dgm:t>
    </dgm:pt>
    <dgm:pt modelId="{E9DF3B2A-0563-4E0E-80C4-FFFD54960465}">
      <dgm:prSet phldrT="[Texto]" custT="1"/>
      <dgm:spPr/>
      <dgm:t>
        <a:bodyPr/>
        <a:lstStyle/>
        <a:p>
          <a:r>
            <a:rPr lang="es-MX" sz="1400" dirty="0"/>
            <a:t>Poner en practicas sus conocimientos </a:t>
          </a:r>
        </a:p>
      </dgm:t>
    </dgm:pt>
    <dgm:pt modelId="{68E0CE55-3ADA-4DE4-A4BC-8CEFF4326C52}" type="parTrans" cxnId="{FE52AEE0-5F5F-4D3B-B160-3707313A68DB}">
      <dgm:prSet/>
      <dgm:spPr/>
      <dgm:t>
        <a:bodyPr/>
        <a:lstStyle/>
        <a:p>
          <a:endParaRPr lang="es-MX" sz="1400"/>
        </a:p>
      </dgm:t>
    </dgm:pt>
    <dgm:pt modelId="{BB2EDCA3-2B28-405E-8B72-DEF5580C137C}" type="sibTrans" cxnId="{FE52AEE0-5F5F-4D3B-B160-3707313A68DB}">
      <dgm:prSet/>
      <dgm:spPr/>
      <dgm:t>
        <a:bodyPr/>
        <a:lstStyle/>
        <a:p>
          <a:endParaRPr lang="es-MX" sz="1400"/>
        </a:p>
      </dgm:t>
    </dgm:pt>
    <dgm:pt modelId="{9D417D3E-3140-4838-8A9F-5496BF8D4489}">
      <dgm:prSet phldrT="[Texto]" custT="1"/>
      <dgm:spPr/>
      <dgm:t>
        <a:bodyPr/>
        <a:lstStyle/>
        <a:p>
          <a:r>
            <a:rPr lang="es-MX" sz="1400" dirty="0"/>
            <a:t>Habilidades  y actitudes </a:t>
          </a:r>
        </a:p>
      </dgm:t>
    </dgm:pt>
    <dgm:pt modelId="{7BD1974B-552E-4E16-9995-06ABABBF9FEB}" type="parTrans" cxnId="{60C724A2-7952-4BEC-A34E-52A0ABB9FCEE}">
      <dgm:prSet/>
      <dgm:spPr/>
      <dgm:t>
        <a:bodyPr/>
        <a:lstStyle/>
        <a:p>
          <a:endParaRPr lang="es-MX" sz="1400"/>
        </a:p>
      </dgm:t>
    </dgm:pt>
    <dgm:pt modelId="{05943157-98A9-4410-AE1C-E89AE4273475}" type="sibTrans" cxnId="{60C724A2-7952-4BEC-A34E-52A0ABB9FCEE}">
      <dgm:prSet/>
      <dgm:spPr/>
      <dgm:t>
        <a:bodyPr/>
        <a:lstStyle/>
        <a:p>
          <a:endParaRPr lang="es-MX" sz="1400"/>
        </a:p>
      </dgm:t>
    </dgm:pt>
    <dgm:pt modelId="{A3E27CEC-7B19-432E-A246-443A6EF76DFC}">
      <dgm:prSet phldrT="[Texto]" custT="1"/>
      <dgm:spPr/>
      <dgm:t>
        <a:bodyPr/>
        <a:lstStyle/>
        <a:p>
          <a:r>
            <a:rPr lang="es-MX" sz="1400" dirty="0"/>
            <a:t>Brindan un servicio de calidad .</a:t>
          </a:r>
        </a:p>
      </dgm:t>
    </dgm:pt>
    <dgm:pt modelId="{ADBC01F3-F541-45B9-AAE5-91683DDE7E80}" type="parTrans" cxnId="{B53DCD84-2051-4F7B-B8D6-0F44A9D87183}">
      <dgm:prSet/>
      <dgm:spPr/>
      <dgm:t>
        <a:bodyPr/>
        <a:lstStyle/>
        <a:p>
          <a:endParaRPr lang="es-MX" sz="1400"/>
        </a:p>
      </dgm:t>
    </dgm:pt>
    <dgm:pt modelId="{022B1D93-9896-4508-B69F-C6301B9DEBF0}" type="sibTrans" cxnId="{B53DCD84-2051-4F7B-B8D6-0F44A9D87183}">
      <dgm:prSet/>
      <dgm:spPr/>
      <dgm:t>
        <a:bodyPr/>
        <a:lstStyle/>
        <a:p>
          <a:endParaRPr lang="es-MX" sz="1400"/>
        </a:p>
      </dgm:t>
    </dgm:pt>
    <dgm:pt modelId="{426A8045-7BF0-44AC-A866-A46C9D6C1451}">
      <dgm:prSet phldrT="[Texto]" custT="1"/>
      <dgm:spPr/>
      <dgm:t>
        <a:bodyPr/>
        <a:lstStyle/>
        <a:p>
          <a:r>
            <a:rPr lang="es-MX" sz="1400" dirty="0"/>
            <a:t>Lograr los objetivos de  los servicio de farmacia</a:t>
          </a:r>
        </a:p>
      </dgm:t>
    </dgm:pt>
    <dgm:pt modelId="{69D7B704-E933-4DE5-821D-33EE797B1564}" type="parTrans" cxnId="{3D65CAB7-C53B-4907-9514-9FBFFC7000A8}">
      <dgm:prSet/>
      <dgm:spPr/>
      <dgm:t>
        <a:bodyPr/>
        <a:lstStyle/>
        <a:p>
          <a:endParaRPr lang="es-MX" sz="1400"/>
        </a:p>
      </dgm:t>
    </dgm:pt>
    <dgm:pt modelId="{AF287B19-53C6-45FE-ADD8-FCC7A6D70C88}" type="sibTrans" cxnId="{3D65CAB7-C53B-4907-9514-9FBFFC7000A8}">
      <dgm:prSet/>
      <dgm:spPr/>
      <dgm:t>
        <a:bodyPr/>
        <a:lstStyle/>
        <a:p>
          <a:endParaRPr lang="es-MX" sz="1400"/>
        </a:p>
      </dgm:t>
    </dgm:pt>
    <dgm:pt modelId="{6252C544-27EB-47D0-BBF0-AB301F55221D}" type="pres">
      <dgm:prSet presAssocID="{D1B4A80D-ECC4-40F0-BD6D-D8E7BE6ABF57}" presName="Name0" presStyleCnt="0">
        <dgm:presLayoutVars>
          <dgm:chMax val="1"/>
          <dgm:dir/>
          <dgm:animLvl val="ctr"/>
          <dgm:resizeHandles val="exact"/>
        </dgm:presLayoutVars>
      </dgm:prSet>
      <dgm:spPr/>
    </dgm:pt>
    <dgm:pt modelId="{6EF1DB35-3920-408C-BBAA-8241B1C98D35}" type="pres">
      <dgm:prSet presAssocID="{37773D0C-E2A2-46AD-848D-D5ABC076F88C}" presName="centerShape" presStyleLbl="node0" presStyleIdx="0" presStyleCnt="1"/>
      <dgm:spPr/>
    </dgm:pt>
    <dgm:pt modelId="{8C2B1C33-300A-4144-BC3A-154D6AC5616A}" type="pres">
      <dgm:prSet presAssocID="{E9DF3B2A-0563-4E0E-80C4-FFFD54960465}" presName="node" presStyleLbl="node1" presStyleIdx="0" presStyleCnt="4" custScaleX="128136" custScaleY="99303">
        <dgm:presLayoutVars>
          <dgm:bulletEnabled val="1"/>
        </dgm:presLayoutVars>
      </dgm:prSet>
      <dgm:spPr/>
    </dgm:pt>
    <dgm:pt modelId="{131CC1DC-8DBE-4510-A504-2A387CF6A32B}" type="pres">
      <dgm:prSet presAssocID="{E9DF3B2A-0563-4E0E-80C4-FFFD54960465}" presName="dummy" presStyleCnt="0"/>
      <dgm:spPr/>
    </dgm:pt>
    <dgm:pt modelId="{995481D2-BDA6-4624-8D31-0F47F2788546}" type="pres">
      <dgm:prSet presAssocID="{BB2EDCA3-2B28-405E-8B72-DEF5580C137C}" presName="sibTrans" presStyleLbl="sibTrans2D1" presStyleIdx="0" presStyleCnt="4"/>
      <dgm:spPr/>
    </dgm:pt>
    <dgm:pt modelId="{A856746F-E8BC-4CAE-A370-8678D0807605}" type="pres">
      <dgm:prSet presAssocID="{9D417D3E-3140-4838-8A9F-5496BF8D4489}" presName="node" presStyleLbl="node1" presStyleIdx="1" presStyleCnt="4" custScaleX="119313" custScaleY="108566">
        <dgm:presLayoutVars>
          <dgm:bulletEnabled val="1"/>
        </dgm:presLayoutVars>
      </dgm:prSet>
      <dgm:spPr/>
    </dgm:pt>
    <dgm:pt modelId="{0670F29F-2FB8-4160-A1F8-89CB9F446031}" type="pres">
      <dgm:prSet presAssocID="{9D417D3E-3140-4838-8A9F-5496BF8D4489}" presName="dummy" presStyleCnt="0"/>
      <dgm:spPr/>
    </dgm:pt>
    <dgm:pt modelId="{76730B74-A843-4E29-BE77-895168CD2824}" type="pres">
      <dgm:prSet presAssocID="{05943157-98A9-4410-AE1C-E89AE4273475}" presName="sibTrans" presStyleLbl="sibTrans2D1" presStyleIdx="1" presStyleCnt="4"/>
      <dgm:spPr/>
    </dgm:pt>
    <dgm:pt modelId="{EDD8949F-0991-48FA-8B01-FD2AA9C6DE90}" type="pres">
      <dgm:prSet presAssocID="{A3E27CEC-7B19-432E-A246-443A6EF76DFC}" presName="node" presStyleLbl="node1" presStyleIdx="2" presStyleCnt="4" custScaleX="112165" custScaleY="91761">
        <dgm:presLayoutVars>
          <dgm:bulletEnabled val="1"/>
        </dgm:presLayoutVars>
      </dgm:prSet>
      <dgm:spPr/>
    </dgm:pt>
    <dgm:pt modelId="{CCB5A032-AEE1-41EE-8E67-5CB862880403}" type="pres">
      <dgm:prSet presAssocID="{A3E27CEC-7B19-432E-A246-443A6EF76DFC}" presName="dummy" presStyleCnt="0"/>
      <dgm:spPr/>
    </dgm:pt>
    <dgm:pt modelId="{9CFC3492-ACC2-486D-A2D0-89F87F54A895}" type="pres">
      <dgm:prSet presAssocID="{022B1D93-9896-4508-B69F-C6301B9DEBF0}" presName="sibTrans" presStyleLbl="sibTrans2D1" presStyleIdx="2" presStyleCnt="4"/>
      <dgm:spPr/>
    </dgm:pt>
    <dgm:pt modelId="{27CCC0D7-C0FC-4DA5-94C4-D3F97C451291}" type="pres">
      <dgm:prSet presAssocID="{426A8045-7BF0-44AC-A866-A46C9D6C1451}" presName="node" presStyleLbl="node1" presStyleIdx="3" presStyleCnt="4" custScaleX="114485" custScaleY="99872">
        <dgm:presLayoutVars>
          <dgm:bulletEnabled val="1"/>
        </dgm:presLayoutVars>
      </dgm:prSet>
      <dgm:spPr/>
    </dgm:pt>
    <dgm:pt modelId="{C97BC28E-8025-4A90-B0DB-91996DC8D542}" type="pres">
      <dgm:prSet presAssocID="{426A8045-7BF0-44AC-A866-A46C9D6C1451}" presName="dummy" presStyleCnt="0"/>
      <dgm:spPr/>
    </dgm:pt>
    <dgm:pt modelId="{A609B02B-137B-4F9D-99FF-4469594EEBB3}" type="pres">
      <dgm:prSet presAssocID="{AF287B19-53C6-45FE-ADD8-FCC7A6D70C88}" presName="sibTrans" presStyleLbl="sibTrans2D1" presStyleIdx="3" presStyleCnt="4" custLinFactNeighborX="-1257" custLinFactNeighborY="1709"/>
      <dgm:spPr/>
    </dgm:pt>
  </dgm:ptLst>
  <dgm:cxnLst>
    <dgm:cxn modelId="{B3D7B226-E6A8-4858-A988-0B4FDAD08043}" type="presOf" srcId="{37773D0C-E2A2-46AD-848D-D5ABC076F88C}" destId="{6EF1DB35-3920-408C-BBAA-8241B1C98D35}" srcOrd="0" destOrd="0" presId="urn:microsoft.com/office/officeart/2005/8/layout/radial6"/>
    <dgm:cxn modelId="{DDB57F33-7758-4B32-B993-AD0F9E72C8A3}" type="presOf" srcId="{022B1D93-9896-4508-B69F-C6301B9DEBF0}" destId="{9CFC3492-ACC2-486D-A2D0-89F87F54A895}" srcOrd="0" destOrd="0" presId="urn:microsoft.com/office/officeart/2005/8/layout/radial6"/>
    <dgm:cxn modelId="{7464DA33-4B30-4EA6-820F-FE0FB3E52BF8}" type="presOf" srcId="{426A8045-7BF0-44AC-A866-A46C9D6C1451}" destId="{27CCC0D7-C0FC-4DA5-94C4-D3F97C451291}" srcOrd="0" destOrd="0" presId="urn:microsoft.com/office/officeart/2005/8/layout/radial6"/>
    <dgm:cxn modelId="{8F24AD37-1F6A-4A0A-947A-9FFDC6909338}" type="presOf" srcId="{05943157-98A9-4410-AE1C-E89AE4273475}" destId="{76730B74-A843-4E29-BE77-895168CD2824}" srcOrd="0" destOrd="0" presId="urn:microsoft.com/office/officeart/2005/8/layout/radial6"/>
    <dgm:cxn modelId="{6A48B943-756B-4042-8B9A-F5F598499EDB}" type="presOf" srcId="{9D417D3E-3140-4838-8A9F-5496BF8D4489}" destId="{A856746F-E8BC-4CAE-A370-8678D0807605}" srcOrd="0" destOrd="0" presId="urn:microsoft.com/office/officeart/2005/8/layout/radial6"/>
    <dgm:cxn modelId="{1396F44D-305C-4EEE-BC8F-4DBEFAB62DAF}" type="presOf" srcId="{A3E27CEC-7B19-432E-A246-443A6EF76DFC}" destId="{EDD8949F-0991-48FA-8B01-FD2AA9C6DE90}" srcOrd="0" destOrd="0" presId="urn:microsoft.com/office/officeart/2005/8/layout/radial6"/>
    <dgm:cxn modelId="{27498A5A-39CB-43EC-9745-5B0432DBA929}" srcId="{D1B4A80D-ECC4-40F0-BD6D-D8E7BE6ABF57}" destId="{37773D0C-E2A2-46AD-848D-D5ABC076F88C}" srcOrd="0" destOrd="0" parTransId="{16A52663-7163-4CD3-9F47-FB3A9D844FF0}" sibTransId="{E7FEEAE5-6BBF-4FB2-8E28-FFE14B23EBC2}"/>
    <dgm:cxn modelId="{9602297C-E6D7-463A-A9E2-C11BEB7913A1}" type="presOf" srcId="{D1B4A80D-ECC4-40F0-BD6D-D8E7BE6ABF57}" destId="{6252C544-27EB-47D0-BBF0-AB301F55221D}" srcOrd="0" destOrd="0" presId="urn:microsoft.com/office/officeart/2005/8/layout/radial6"/>
    <dgm:cxn modelId="{3D648C83-1E82-4969-90E5-201BEB6F7B4F}" type="presOf" srcId="{BB2EDCA3-2B28-405E-8B72-DEF5580C137C}" destId="{995481D2-BDA6-4624-8D31-0F47F2788546}" srcOrd="0" destOrd="0" presId="urn:microsoft.com/office/officeart/2005/8/layout/radial6"/>
    <dgm:cxn modelId="{B53DCD84-2051-4F7B-B8D6-0F44A9D87183}" srcId="{37773D0C-E2A2-46AD-848D-D5ABC076F88C}" destId="{A3E27CEC-7B19-432E-A246-443A6EF76DFC}" srcOrd="2" destOrd="0" parTransId="{ADBC01F3-F541-45B9-AAE5-91683DDE7E80}" sibTransId="{022B1D93-9896-4508-B69F-C6301B9DEBF0}"/>
    <dgm:cxn modelId="{60C724A2-7952-4BEC-A34E-52A0ABB9FCEE}" srcId="{37773D0C-E2A2-46AD-848D-D5ABC076F88C}" destId="{9D417D3E-3140-4838-8A9F-5496BF8D4489}" srcOrd="1" destOrd="0" parTransId="{7BD1974B-552E-4E16-9995-06ABABBF9FEB}" sibTransId="{05943157-98A9-4410-AE1C-E89AE4273475}"/>
    <dgm:cxn modelId="{CCE04DB1-4104-44D5-BC44-B3A8F9A689FD}" type="presOf" srcId="{AF287B19-53C6-45FE-ADD8-FCC7A6D70C88}" destId="{A609B02B-137B-4F9D-99FF-4469594EEBB3}" srcOrd="0" destOrd="0" presId="urn:microsoft.com/office/officeart/2005/8/layout/radial6"/>
    <dgm:cxn modelId="{3D65CAB7-C53B-4907-9514-9FBFFC7000A8}" srcId="{37773D0C-E2A2-46AD-848D-D5ABC076F88C}" destId="{426A8045-7BF0-44AC-A866-A46C9D6C1451}" srcOrd="3" destOrd="0" parTransId="{69D7B704-E933-4DE5-821D-33EE797B1564}" sibTransId="{AF287B19-53C6-45FE-ADD8-FCC7A6D70C88}"/>
    <dgm:cxn modelId="{AE3C40D7-9116-4BFE-B08D-612E05897892}" type="presOf" srcId="{E9DF3B2A-0563-4E0E-80C4-FFFD54960465}" destId="{8C2B1C33-300A-4144-BC3A-154D6AC5616A}" srcOrd="0" destOrd="0" presId="urn:microsoft.com/office/officeart/2005/8/layout/radial6"/>
    <dgm:cxn modelId="{FE52AEE0-5F5F-4D3B-B160-3707313A68DB}" srcId="{37773D0C-E2A2-46AD-848D-D5ABC076F88C}" destId="{E9DF3B2A-0563-4E0E-80C4-FFFD54960465}" srcOrd="0" destOrd="0" parTransId="{68E0CE55-3ADA-4DE4-A4BC-8CEFF4326C52}" sibTransId="{BB2EDCA3-2B28-405E-8B72-DEF5580C137C}"/>
    <dgm:cxn modelId="{7B002642-97A5-4074-8E5C-7BEF5FA14515}" type="presParOf" srcId="{6252C544-27EB-47D0-BBF0-AB301F55221D}" destId="{6EF1DB35-3920-408C-BBAA-8241B1C98D35}" srcOrd="0" destOrd="0" presId="urn:microsoft.com/office/officeart/2005/8/layout/radial6"/>
    <dgm:cxn modelId="{BA7F2DB7-82DC-41B5-9102-F2695E9D2FB4}" type="presParOf" srcId="{6252C544-27EB-47D0-BBF0-AB301F55221D}" destId="{8C2B1C33-300A-4144-BC3A-154D6AC5616A}" srcOrd="1" destOrd="0" presId="urn:microsoft.com/office/officeart/2005/8/layout/radial6"/>
    <dgm:cxn modelId="{82840CEB-087B-47B4-9A91-FBCEAC86E470}" type="presParOf" srcId="{6252C544-27EB-47D0-BBF0-AB301F55221D}" destId="{131CC1DC-8DBE-4510-A504-2A387CF6A32B}" srcOrd="2" destOrd="0" presId="urn:microsoft.com/office/officeart/2005/8/layout/radial6"/>
    <dgm:cxn modelId="{B76AB406-DC1E-4F6C-81B1-DDD33453407B}" type="presParOf" srcId="{6252C544-27EB-47D0-BBF0-AB301F55221D}" destId="{995481D2-BDA6-4624-8D31-0F47F2788546}" srcOrd="3" destOrd="0" presId="urn:microsoft.com/office/officeart/2005/8/layout/radial6"/>
    <dgm:cxn modelId="{29438BD8-7ACA-4E94-857C-6A18AE1FABA1}" type="presParOf" srcId="{6252C544-27EB-47D0-BBF0-AB301F55221D}" destId="{A856746F-E8BC-4CAE-A370-8678D0807605}" srcOrd="4" destOrd="0" presId="urn:microsoft.com/office/officeart/2005/8/layout/radial6"/>
    <dgm:cxn modelId="{C4AC980D-F542-43BF-B574-C1AC7DA0DA65}" type="presParOf" srcId="{6252C544-27EB-47D0-BBF0-AB301F55221D}" destId="{0670F29F-2FB8-4160-A1F8-89CB9F446031}" srcOrd="5" destOrd="0" presId="urn:microsoft.com/office/officeart/2005/8/layout/radial6"/>
    <dgm:cxn modelId="{C1DE958C-A8D3-43BF-BFB1-658CBBEB128E}" type="presParOf" srcId="{6252C544-27EB-47D0-BBF0-AB301F55221D}" destId="{76730B74-A843-4E29-BE77-895168CD2824}" srcOrd="6" destOrd="0" presId="urn:microsoft.com/office/officeart/2005/8/layout/radial6"/>
    <dgm:cxn modelId="{73A730FA-F994-445B-B045-E1C1411CC85C}" type="presParOf" srcId="{6252C544-27EB-47D0-BBF0-AB301F55221D}" destId="{EDD8949F-0991-48FA-8B01-FD2AA9C6DE90}" srcOrd="7" destOrd="0" presId="urn:microsoft.com/office/officeart/2005/8/layout/radial6"/>
    <dgm:cxn modelId="{6A0B0A9D-A5F4-42BB-80CD-CF988C1BB2FD}" type="presParOf" srcId="{6252C544-27EB-47D0-BBF0-AB301F55221D}" destId="{CCB5A032-AEE1-41EE-8E67-5CB862880403}" srcOrd="8" destOrd="0" presId="urn:microsoft.com/office/officeart/2005/8/layout/radial6"/>
    <dgm:cxn modelId="{02A75C8F-853C-421E-90EC-3A6657F630CF}" type="presParOf" srcId="{6252C544-27EB-47D0-BBF0-AB301F55221D}" destId="{9CFC3492-ACC2-486D-A2D0-89F87F54A895}" srcOrd="9" destOrd="0" presId="urn:microsoft.com/office/officeart/2005/8/layout/radial6"/>
    <dgm:cxn modelId="{1D7AE861-0125-4902-901A-06709F59A915}" type="presParOf" srcId="{6252C544-27EB-47D0-BBF0-AB301F55221D}" destId="{27CCC0D7-C0FC-4DA5-94C4-D3F97C451291}" srcOrd="10" destOrd="0" presId="urn:microsoft.com/office/officeart/2005/8/layout/radial6"/>
    <dgm:cxn modelId="{325C09DE-D49B-42A1-8CAD-D9F70F916D9C}" type="presParOf" srcId="{6252C544-27EB-47D0-BBF0-AB301F55221D}" destId="{C97BC28E-8025-4A90-B0DB-91996DC8D542}" srcOrd="11" destOrd="0" presId="urn:microsoft.com/office/officeart/2005/8/layout/radial6"/>
    <dgm:cxn modelId="{C3E66FA6-D941-422E-AE85-98CEFE297E5D}" type="presParOf" srcId="{6252C544-27EB-47D0-BBF0-AB301F55221D}" destId="{A609B02B-137B-4F9D-99FF-4469594EEB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5B055-5551-44FB-915D-015B76D02D17}"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s-MX"/>
        </a:p>
      </dgm:t>
    </dgm:pt>
    <dgm:pt modelId="{15BA2FBC-D0CD-4BDB-AC1D-AA391605A0D3}">
      <dgm:prSet phldrT="[Texto]"/>
      <dgm:spPr/>
      <dgm:t>
        <a:bodyPr/>
        <a:lstStyle/>
        <a:p>
          <a:r>
            <a:rPr lang="es-MX" b="1" dirty="0"/>
            <a:t>I. Promover actividades tendientes a la formación, capacitación y actualización de los recursos humanos que se requieran para la satisfacción de las necesidades del país en materia de salud.</a:t>
          </a:r>
        </a:p>
      </dgm:t>
    </dgm:pt>
    <dgm:pt modelId="{614F2496-4058-4B80-AFF2-CD92DAAB4B56}" type="parTrans" cxnId="{BC28CDA5-F71B-47D7-BEF6-42FD9C9DC232}">
      <dgm:prSet/>
      <dgm:spPr/>
      <dgm:t>
        <a:bodyPr/>
        <a:lstStyle/>
        <a:p>
          <a:endParaRPr lang="es-MX" b="1"/>
        </a:p>
      </dgm:t>
    </dgm:pt>
    <dgm:pt modelId="{23D62202-8329-4B7F-A652-EEC80069BD82}" type="sibTrans" cxnId="{BC28CDA5-F71B-47D7-BEF6-42FD9C9DC232}">
      <dgm:prSet/>
      <dgm:spPr/>
      <dgm:t>
        <a:bodyPr/>
        <a:lstStyle/>
        <a:p>
          <a:endParaRPr lang="es-MX" b="1"/>
        </a:p>
      </dgm:t>
    </dgm:pt>
    <dgm:pt modelId="{7DD897CF-7182-4835-B624-C1A169316E0E}">
      <dgm:prSet phldrT="[Texto]"/>
      <dgm:spPr/>
      <dgm:t>
        <a:bodyPr/>
        <a:lstStyle/>
        <a:p>
          <a:r>
            <a:rPr lang="es-MX" b="1" dirty="0"/>
            <a:t>II. Apoyar la creación de centros de capacitación y actualización de los recursos humanos para la salud.</a:t>
          </a:r>
        </a:p>
      </dgm:t>
    </dgm:pt>
    <dgm:pt modelId="{24B885E6-A929-45A0-8846-08B3D9947BAD}" type="parTrans" cxnId="{C6C6A6D2-9AD5-41A6-8D4B-DB3BC7F51FDD}">
      <dgm:prSet/>
      <dgm:spPr/>
      <dgm:t>
        <a:bodyPr/>
        <a:lstStyle/>
        <a:p>
          <a:endParaRPr lang="es-MX" b="1"/>
        </a:p>
      </dgm:t>
    </dgm:pt>
    <dgm:pt modelId="{0F6D4B7C-9377-4285-B797-55EDB5FC7459}" type="sibTrans" cxnId="{C6C6A6D2-9AD5-41A6-8D4B-DB3BC7F51FDD}">
      <dgm:prSet/>
      <dgm:spPr/>
      <dgm:t>
        <a:bodyPr/>
        <a:lstStyle/>
        <a:p>
          <a:endParaRPr lang="es-MX" b="1"/>
        </a:p>
      </dgm:t>
    </dgm:pt>
    <dgm:pt modelId="{68F0FCEC-3B35-4806-98A2-7C96C78DF5FB}">
      <dgm:prSet phldrT="[Texto]"/>
      <dgm:spPr/>
      <dgm:t>
        <a:bodyPr/>
        <a:lstStyle/>
        <a:p>
          <a:r>
            <a:rPr lang="es-MX" b="1" dirty="0"/>
            <a:t>III. Otorgar facilidades para la enseñanza y adiestramiento en servicio dentro de los establecimientos de salud.</a:t>
          </a:r>
        </a:p>
      </dgm:t>
    </dgm:pt>
    <dgm:pt modelId="{5D440DCD-3E6F-40F8-BB2A-4AC475D3C719}" type="parTrans" cxnId="{F1AB561E-A01E-4851-B689-218137D8282E}">
      <dgm:prSet/>
      <dgm:spPr/>
      <dgm:t>
        <a:bodyPr/>
        <a:lstStyle/>
        <a:p>
          <a:endParaRPr lang="es-MX" b="1"/>
        </a:p>
      </dgm:t>
    </dgm:pt>
    <dgm:pt modelId="{D63C87A0-B275-4922-AB36-B0FDCE7A63C0}" type="sibTrans" cxnId="{F1AB561E-A01E-4851-B689-218137D8282E}">
      <dgm:prSet/>
      <dgm:spPr/>
      <dgm:t>
        <a:bodyPr/>
        <a:lstStyle/>
        <a:p>
          <a:endParaRPr lang="es-MX" b="1"/>
        </a:p>
      </dgm:t>
    </dgm:pt>
    <dgm:pt modelId="{9CDA1A3D-DC78-42C6-B9C9-98E2E06E2E1D}">
      <dgm:prSet phldrT="[Texto]"/>
      <dgm:spPr/>
      <dgm:t>
        <a:bodyPr/>
        <a:lstStyle/>
        <a:p>
          <a:r>
            <a:rPr lang="es-MX" b="1" dirty="0"/>
            <a:t>IV. Promover la participación voluntaria de profesionales, técnicos y auxiliares de la salud en actividades docentes o técnicas. </a:t>
          </a:r>
        </a:p>
      </dgm:t>
    </dgm:pt>
    <dgm:pt modelId="{A84D6A93-FCF8-4E98-A056-3F3F8AFA3759}" type="parTrans" cxnId="{7E0FD58A-2578-464D-BDB6-004E8EF410BC}">
      <dgm:prSet/>
      <dgm:spPr/>
      <dgm:t>
        <a:bodyPr/>
        <a:lstStyle/>
        <a:p>
          <a:endParaRPr lang="es-MX" b="1"/>
        </a:p>
      </dgm:t>
    </dgm:pt>
    <dgm:pt modelId="{16FCE541-CAEB-45CD-8D54-C7347250AC0D}" type="sibTrans" cxnId="{7E0FD58A-2578-464D-BDB6-004E8EF410BC}">
      <dgm:prSet/>
      <dgm:spPr/>
      <dgm:t>
        <a:bodyPr/>
        <a:lstStyle/>
        <a:p>
          <a:endParaRPr lang="es-MX" b="1"/>
        </a:p>
      </dgm:t>
    </dgm:pt>
    <dgm:pt modelId="{A817EB37-816D-46D9-8259-4912BB8D444E}" type="pres">
      <dgm:prSet presAssocID="{9235B055-5551-44FB-915D-015B76D02D17}" presName="linear" presStyleCnt="0">
        <dgm:presLayoutVars>
          <dgm:animLvl val="lvl"/>
          <dgm:resizeHandles val="exact"/>
        </dgm:presLayoutVars>
      </dgm:prSet>
      <dgm:spPr/>
    </dgm:pt>
    <dgm:pt modelId="{8264E827-E9DE-4591-A728-FE3D7FCB5DBA}" type="pres">
      <dgm:prSet presAssocID="{15BA2FBC-D0CD-4BDB-AC1D-AA391605A0D3}" presName="parentText" presStyleLbl="node1" presStyleIdx="0" presStyleCnt="4">
        <dgm:presLayoutVars>
          <dgm:chMax val="0"/>
          <dgm:bulletEnabled val="1"/>
        </dgm:presLayoutVars>
      </dgm:prSet>
      <dgm:spPr/>
    </dgm:pt>
    <dgm:pt modelId="{179EDC21-E077-4C6D-9126-5A46CA626C81}" type="pres">
      <dgm:prSet presAssocID="{23D62202-8329-4B7F-A652-EEC80069BD82}" presName="spacer" presStyleCnt="0"/>
      <dgm:spPr/>
    </dgm:pt>
    <dgm:pt modelId="{0CB781B2-8A6A-4B8C-961D-E4658AA550E7}" type="pres">
      <dgm:prSet presAssocID="{7DD897CF-7182-4835-B624-C1A169316E0E}" presName="parentText" presStyleLbl="node1" presStyleIdx="1" presStyleCnt="4">
        <dgm:presLayoutVars>
          <dgm:chMax val="0"/>
          <dgm:bulletEnabled val="1"/>
        </dgm:presLayoutVars>
      </dgm:prSet>
      <dgm:spPr/>
    </dgm:pt>
    <dgm:pt modelId="{21484BB1-23EA-49ED-9219-658DFAB310BD}" type="pres">
      <dgm:prSet presAssocID="{0F6D4B7C-9377-4285-B797-55EDB5FC7459}" presName="spacer" presStyleCnt="0"/>
      <dgm:spPr/>
    </dgm:pt>
    <dgm:pt modelId="{A589D62C-FFB5-4107-A673-444F60A4236F}" type="pres">
      <dgm:prSet presAssocID="{68F0FCEC-3B35-4806-98A2-7C96C78DF5FB}" presName="parentText" presStyleLbl="node1" presStyleIdx="2" presStyleCnt="4">
        <dgm:presLayoutVars>
          <dgm:chMax val="0"/>
          <dgm:bulletEnabled val="1"/>
        </dgm:presLayoutVars>
      </dgm:prSet>
      <dgm:spPr/>
    </dgm:pt>
    <dgm:pt modelId="{E6DD9983-C124-428F-8857-70544E1831B8}" type="pres">
      <dgm:prSet presAssocID="{D63C87A0-B275-4922-AB36-B0FDCE7A63C0}" presName="spacer" presStyleCnt="0"/>
      <dgm:spPr/>
    </dgm:pt>
    <dgm:pt modelId="{549F5538-FE8A-4C8C-A274-D2F31D2560BC}" type="pres">
      <dgm:prSet presAssocID="{9CDA1A3D-DC78-42C6-B9C9-98E2E06E2E1D}" presName="parentText" presStyleLbl="node1" presStyleIdx="3" presStyleCnt="4">
        <dgm:presLayoutVars>
          <dgm:chMax val="0"/>
          <dgm:bulletEnabled val="1"/>
        </dgm:presLayoutVars>
      </dgm:prSet>
      <dgm:spPr/>
    </dgm:pt>
  </dgm:ptLst>
  <dgm:cxnLst>
    <dgm:cxn modelId="{F1AB561E-A01E-4851-B689-218137D8282E}" srcId="{9235B055-5551-44FB-915D-015B76D02D17}" destId="{68F0FCEC-3B35-4806-98A2-7C96C78DF5FB}" srcOrd="2" destOrd="0" parTransId="{5D440DCD-3E6F-40F8-BB2A-4AC475D3C719}" sibTransId="{D63C87A0-B275-4922-AB36-B0FDCE7A63C0}"/>
    <dgm:cxn modelId="{8674C75D-614D-474B-9F8E-B20FFA3002BD}" type="presOf" srcId="{68F0FCEC-3B35-4806-98A2-7C96C78DF5FB}" destId="{A589D62C-FFB5-4107-A673-444F60A4236F}" srcOrd="0" destOrd="0" presId="urn:microsoft.com/office/officeart/2005/8/layout/vList2"/>
    <dgm:cxn modelId="{E482326D-6443-424E-9499-F3B27AD5E669}" type="presOf" srcId="{9CDA1A3D-DC78-42C6-B9C9-98E2E06E2E1D}" destId="{549F5538-FE8A-4C8C-A274-D2F31D2560BC}" srcOrd="0" destOrd="0" presId="urn:microsoft.com/office/officeart/2005/8/layout/vList2"/>
    <dgm:cxn modelId="{C33FCA7E-8AEA-4F22-9F2C-393C29D6BF91}" type="presOf" srcId="{15BA2FBC-D0CD-4BDB-AC1D-AA391605A0D3}" destId="{8264E827-E9DE-4591-A728-FE3D7FCB5DBA}" srcOrd="0" destOrd="0" presId="urn:microsoft.com/office/officeart/2005/8/layout/vList2"/>
    <dgm:cxn modelId="{7E0FD58A-2578-464D-BDB6-004E8EF410BC}" srcId="{9235B055-5551-44FB-915D-015B76D02D17}" destId="{9CDA1A3D-DC78-42C6-B9C9-98E2E06E2E1D}" srcOrd="3" destOrd="0" parTransId="{A84D6A93-FCF8-4E98-A056-3F3F8AFA3759}" sibTransId="{16FCE541-CAEB-45CD-8D54-C7347250AC0D}"/>
    <dgm:cxn modelId="{1CBE0090-74EA-4862-B94F-F1F0C6062BFC}" type="presOf" srcId="{7DD897CF-7182-4835-B624-C1A169316E0E}" destId="{0CB781B2-8A6A-4B8C-961D-E4658AA550E7}" srcOrd="0" destOrd="0" presId="urn:microsoft.com/office/officeart/2005/8/layout/vList2"/>
    <dgm:cxn modelId="{66788C9A-9DE6-4E9A-AA11-4CB0AAFF38BC}" type="presOf" srcId="{9235B055-5551-44FB-915D-015B76D02D17}" destId="{A817EB37-816D-46D9-8259-4912BB8D444E}" srcOrd="0" destOrd="0" presId="urn:microsoft.com/office/officeart/2005/8/layout/vList2"/>
    <dgm:cxn modelId="{BC28CDA5-F71B-47D7-BEF6-42FD9C9DC232}" srcId="{9235B055-5551-44FB-915D-015B76D02D17}" destId="{15BA2FBC-D0CD-4BDB-AC1D-AA391605A0D3}" srcOrd="0" destOrd="0" parTransId="{614F2496-4058-4B80-AFF2-CD92DAAB4B56}" sibTransId="{23D62202-8329-4B7F-A652-EEC80069BD82}"/>
    <dgm:cxn modelId="{C6C6A6D2-9AD5-41A6-8D4B-DB3BC7F51FDD}" srcId="{9235B055-5551-44FB-915D-015B76D02D17}" destId="{7DD897CF-7182-4835-B624-C1A169316E0E}" srcOrd="1" destOrd="0" parTransId="{24B885E6-A929-45A0-8846-08B3D9947BAD}" sibTransId="{0F6D4B7C-9377-4285-B797-55EDB5FC7459}"/>
    <dgm:cxn modelId="{89FE6258-6480-4C1A-B838-EE84F3901008}" type="presParOf" srcId="{A817EB37-816D-46D9-8259-4912BB8D444E}" destId="{8264E827-E9DE-4591-A728-FE3D7FCB5DBA}" srcOrd="0" destOrd="0" presId="urn:microsoft.com/office/officeart/2005/8/layout/vList2"/>
    <dgm:cxn modelId="{D9D62CE3-1E8F-4983-BAA2-0C29FF885CE9}" type="presParOf" srcId="{A817EB37-816D-46D9-8259-4912BB8D444E}" destId="{179EDC21-E077-4C6D-9126-5A46CA626C81}" srcOrd="1" destOrd="0" presId="urn:microsoft.com/office/officeart/2005/8/layout/vList2"/>
    <dgm:cxn modelId="{74AD3BB1-1200-4D8E-9933-DB30FF24EE4E}" type="presParOf" srcId="{A817EB37-816D-46D9-8259-4912BB8D444E}" destId="{0CB781B2-8A6A-4B8C-961D-E4658AA550E7}" srcOrd="2" destOrd="0" presId="urn:microsoft.com/office/officeart/2005/8/layout/vList2"/>
    <dgm:cxn modelId="{3AA41FC9-CC0A-419D-9442-250E5CB02469}" type="presParOf" srcId="{A817EB37-816D-46D9-8259-4912BB8D444E}" destId="{21484BB1-23EA-49ED-9219-658DFAB310BD}" srcOrd="3" destOrd="0" presId="urn:microsoft.com/office/officeart/2005/8/layout/vList2"/>
    <dgm:cxn modelId="{8802750A-EF0D-447B-A0D6-F7419CA126E7}" type="presParOf" srcId="{A817EB37-816D-46D9-8259-4912BB8D444E}" destId="{A589D62C-FFB5-4107-A673-444F60A4236F}" srcOrd="4" destOrd="0" presId="urn:microsoft.com/office/officeart/2005/8/layout/vList2"/>
    <dgm:cxn modelId="{ABC9BA39-3C49-4B46-8001-E8BAA077650B}" type="presParOf" srcId="{A817EB37-816D-46D9-8259-4912BB8D444E}" destId="{E6DD9983-C124-428F-8857-70544E1831B8}" srcOrd="5" destOrd="0" presId="urn:microsoft.com/office/officeart/2005/8/layout/vList2"/>
    <dgm:cxn modelId="{033F7C9C-B3CB-4534-9D61-70C6C9FEAF22}" type="presParOf" srcId="{A817EB37-816D-46D9-8259-4912BB8D444E}" destId="{549F5538-FE8A-4C8C-A274-D2F31D2560B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B89C7-B18F-4968-BAC4-9286FED62095}" type="doc">
      <dgm:prSet loTypeId="urn:microsoft.com/office/officeart/2009/layout/CircleArrowProcess" loCatId="cycle" qsTypeId="urn:microsoft.com/office/officeart/2005/8/quickstyle/3d7" qsCatId="3D" csTypeId="urn:microsoft.com/office/officeart/2005/8/colors/accent5_4" csCatId="accent5" phldr="1"/>
      <dgm:spPr/>
      <dgm:t>
        <a:bodyPr/>
        <a:lstStyle/>
        <a:p>
          <a:endParaRPr lang="es-MX"/>
        </a:p>
      </dgm:t>
    </dgm:pt>
    <dgm:pt modelId="{572363F6-F6EC-4B30-9089-4BA7EC9B1D23}">
      <dgm:prSet phldrT="[Texto]" custT="1"/>
      <dgm:spPr/>
      <dgm:t>
        <a:bodyPr/>
        <a:lstStyle/>
        <a:p>
          <a:r>
            <a:rPr lang="es-MX" sz="2000" b="1" dirty="0"/>
            <a:t>objetivo general que se pretende obtener con la capacitación es:</a:t>
          </a:r>
        </a:p>
      </dgm:t>
    </dgm:pt>
    <dgm:pt modelId="{91331BB8-17E7-4B4C-A3B9-452897DFD6B5}" type="parTrans" cxnId="{A7A7FCFB-D5E9-4FD6-8734-3524E3D95318}">
      <dgm:prSet/>
      <dgm:spPr/>
      <dgm:t>
        <a:bodyPr/>
        <a:lstStyle/>
        <a:p>
          <a:endParaRPr lang="es-MX" sz="2000" b="1"/>
        </a:p>
      </dgm:t>
    </dgm:pt>
    <dgm:pt modelId="{A48A7E42-C64C-410F-B47E-7FA3267713DF}" type="sibTrans" cxnId="{A7A7FCFB-D5E9-4FD6-8734-3524E3D95318}">
      <dgm:prSet/>
      <dgm:spPr/>
      <dgm:t>
        <a:bodyPr/>
        <a:lstStyle/>
        <a:p>
          <a:endParaRPr lang="es-MX" sz="2000" b="1"/>
        </a:p>
      </dgm:t>
    </dgm:pt>
    <dgm:pt modelId="{3ED1C0B8-41FE-45BB-8E92-303F8E43F9C0}">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1800" b="1" dirty="0">
              <a:latin typeface="Arial" panose="020B0604020202020204" pitchFamily="34" charset="0"/>
              <a:cs typeface="Arial" panose="020B0604020202020204" pitchFamily="34" charset="0"/>
            </a:rPr>
            <a:t>Reforzar los conocimientos Y habilidades técnicas.</a:t>
          </a:r>
        </a:p>
        <a:p>
          <a:pPr algn="ctr" defTabSz="844550">
            <a:lnSpc>
              <a:spcPct val="100000"/>
            </a:lnSpc>
            <a:spcBef>
              <a:spcPct val="0"/>
            </a:spcBef>
            <a:spcAft>
              <a:spcPct val="35000"/>
            </a:spcAft>
          </a:pPr>
          <a:endParaRPr lang="es-MX" sz="1800" b="1" dirty="0">
            <a:latin typeface="Arial" panose="020B0604020202020204" pitchFamily="34" charset="0"/>
            <a:cs typeface="Arial" panose="020B0604020202020204" pitchFamily="34" charset="0"/>
          </a:endParaRPr>
        </a:p>
      </dgm:t>
    </dgm:pt>
    <dgm:pt modelId="{BAF1F703-F9ED-46DA-AD2E-B442CBFE6EF2}" type="parTrans" cxnId="{4C3F5CD9-6A41-487F-A482-DF475D8048B1}">
      <dgm:prSet/>
      <dgm:spPr/>
      <dgm:t>
        <a:bodyPr/>
        <a:lstStyle/>
        <a:p>
          <a:endParaRPr lang="es-MX" sz="2000" b="1"/>
        </a:p>
      </dgm:t>
    </dgm:pt>
    <dgm:pt modelId="{23FF5017-FCA7-49E5-A401-DDA789304406}" type="sibTrans" cxnId="{4C3F5CD9-6A41-487F-A482-DF475D8048B1}">
      <dgm:prSet/>
      <dgm:spPr/>
      <dgm:t>
        <a:bodyPr/>
        <a:lstStyle/>
        <a:p>
          <a:endParaRPr lang="es-MX" sz="2000" b="1"/>
        </a:p>
      </dgm:t>
    </dgm:pt>
    <dgm:pt modelId="{AD148C7F-561B-40FD-A929-44B9557C08D2}">
      <dgm:prSet phldrT="[Texto]" custT="1"/>
      <dgm:spPr/>
      <dgm:t>
        <a:bodyPr/>
        <a:lstStyle/>
        <a:p>
          <a:pPr algn="ctr">
            <a:lnSpc>
              <a:spcPct val="100000"/>
            </a:lnSpc>
          </a:pPr>
          <a:r>
            <a:rPr lang="es-MX" sz="1800" b="1" dirty="0">
              <a:latin typeface="Arial" panose="020B0604020202020204" pitchFamily="34" charset="0"/>
              <a:cs typeface="Arial" panose="020B0604020202020204" pitchFamily="34" charset="0"/>
            </a:rPr>
            <a:t>Ofrecer Servicios Farmacéuticos seguros, eficientes y de calidad.</a:t>
          </a:r>
        </a:p>
      </dgm:t>
    </dgm:pt>
    <dgm:pt modelId="{1A65DD6F-96C9-4794-B276-E3599191AACC}" type="parTrans" cxnId="{9D419D45-8A3A-48B8-9CB2-CCC255989C40}">
      <dgm:prSet/>
      <dgm:spPr/>
      <dgm:t>
        <a:bodyPr/>
        <a:lstStyle/>
        <a:p>
          <a:endParaRPr lang="es-MX" sz="2000" b="1"/>
        </a:p>
      </dgm:t>
    </dgm:pt>
    <dgm:pt modelId="{3483E240-2D80-4856-A8F6-F55EE9B1DEB3}" type="sibTrans" cxnId="{9D419D45-8A3A-48B8-9CB2-CCC255989C40}">
      <dgm:prSet/>
      <dgm:spPr/>
      <dgm:t>
        <a:bodyPr/>
        <a:lstStyle/>
        <a:p>
          <a:endParaRPr lang="es-MX" sz="2000" b="1"/>
        </a:p>
      </dgm:t>
    </dgm:pt>
    <dgm:pt modelId="{9D84DEFE-1341-4EEE-96FC-61185AE24FC9}" type="pres">
      <dgm:prSet presAssocID="{620B89C7-B18F-4968-BAC4-9286FED62095}" presName="Name0" presStyleCnt="0">
        <dgm:presLayoutVars>
          <dgm:chMax val="7"/>
          <dgm:chPref val="7"/>
          <dgm:dir/>
          <dgm:animLvl val="lvl"/>
        </dgm:presLayoutVars>
      </dgm:prSet>
      <dgm:spPr/>
    </dgm:pt>
    <dgm:pt modelId="{DF703459-5164-432F-82BB-903428FAF1A5}" type="pres">
      <dgm:prSet presAssocID="{572363F6-F6EC-4B30-9089-4BA7EC9B1D23}" presName="Accent1" presStyleCnt="0"/>
      <dgm:spPr/>
    </dgm:pt>
    <dgm:pt modelId="{C8802678-DAC9-4ED1-B43D-429715F93BC4}" type="pres">
      <dgm:prSet presAssocID="{572363F6-F6EC-4B30-9089-4BA7EC9B1D23}" presName="Accent" presStyleLbl="node1" presStyleIdx="0" presStyleCnt="1" custScaleX="76942" custScaleY="73138" custLinFactNeighborX="-4633" custLinFactNeighborY="-7618"/>
      <dgm:spPr/>
    </dgm:pt>
    <dgm:pt modelId="{7939C081-CF9E-4B90-A5BD-998C4E685F48}" type="pres">
      <dgm:prSet presAssocID="{572363F6-F6EC-4B30-9089-4BA7EC9B1D23}" presName="Child1" presStyleLbl="revTx" presStyleIdx="0" presStyleCnt="2" custScaleX="115088" custLinFactNeighborX="-6615" custLinFactNeighborY="-2854">
        <dgm:presLayoutVars>
          <dgm:chMax val="0"/>
          <dgm:chPref val="0"/>
          <dgm:bulletEnabled val="1"/>
        </dgm:presLayoutVars>
      </dgm:prSet>
      <dgm:spPr/>
    </dgm:pt>
    <dgm:pt modelId="{7073FFCB-CCC2-4F96-9EA3-3F84368C331C}" type="pres">
      <dgm:prSet presAssocID="{572363F6-F6EC-4B30-9089-4BA7EC9B1D23}" presName="Parent1" presStyleLbl="revTx" presStyleIdx="1" presStyleCnt="2">
        <dgm:presLayoutVars>
          <dgm:chMax val="1"/>
          <dgm:chPref val="1"/>
          <dgm:bulletEnabled val="1"/>
        </dgm:presLayoutVars>
      </dgm:prSet>
      <dgm:spPr/>
    </dgm:pt>
  </dgm:ptLst>
  <dgm:cxnLst>
    <dgm:cxn modelId="{6BFE3D00-0095-49B5-AC50-A8C067DCF394}" type="presOf" srcId="{572363F6-F6EC-4B30-9089-4BA7EC9B1D23}" destId="{7073FFCB-CCC2-4F96-9EA3-3F84368C331C}" srcOrd="0" destOrd="0" presId="urn:microsoft.com/office/officeart/2009/layout/CircleArrowProcess"/>
    <dgm:cxn modelId="{34C9F507-6615-43AD-8A00-7D1339374354}" type="presOf" srcId="{3ED1C0B8-41FE-45BB-8E92-303F8E43F9C0}" destId="{7939C081-CF9E-4B90-A5BD-998C4E685F48}" srcOrd="0" destOrd="0" presId="urn:microsoft.com/office/officeart/2009/layout/CircleArrowProcess"/>
    <dgm:cxn modelId="{45BCF43B-7AE5-404E-A139-DF398FC250C9}" type="presOf" srcId="{AD148C7F-561B-40FD-A929-44B9557C08D2}" destId="{7939C081-CF9E-4B90-A5BD-998C4E685F48}" srcOrd="0" destOrd="1" presId="urn:microsoft.com/office/officeart/2009/layout/CircleArrowProcess"/>
    <dgm:cxn modelId="{9D419D45-8A3A-48B8-9CB2-CCC255989C40}" srcId="{572363F6-F6EC-4B30-9089-4BA7EC9B1D23}" destId="{AD148C7F-561B-40FD-A929-44B9557C08D2}" srcOrd="1" destOrd="0" parTransId="{1A65DD6F-96C9-4794-B276-E3599191AACC}" sibTransId="{3483E240-2D80-4856-A8F6-F55EE9B1DEB3}"/>
    <dgm:cxn modelId="{4C3F5CD9-6A41-487F-A482-DF475D8048B1}" srcId="{572363F6-F6EC-4B30-9089-4BA7EC9B1D23}" destId="{3ED1C0B8-41FE-45BB-8E92-303F8E43F9C0}" srcOrd="0" destOrd="0" parTransId="{BAF1F703-F9ED-46DA-AD2E-B442CBFE6EF2}" sibTransId="{23FF5017-FCA7-49E5-A401-DDA789304406}"/>
    <dgm:cxn modelId="{DB4230DA-BB21-4DAD-9648-93F0873AC04D}" type="presOf" srcId="{620B89C7-B18F-4968-BAC4-9286FED62095}" destId="{9D84DEFE-1341-4EEE-96FC-61185AE24FC9}" srcOrd="0" destOrd="0" presId="urn:microsoft.com/office/officeart/2009/layout/CircleArrowProcess"/>
    <dgm:cxn modelId="{A7A7FCFB-D5E9-4FD6-8734-3524E3D95318}" srcId="{620B89C7-B18F-4968-BAC4-9286FED62095}" destId="{572363F6-F6EC-4B30-9089-4BA7EC9B1D23}" srcOrd="0" destOrd="0" parTransId="{91331BB8-17E7-4B4C-A3B9-452897DFD6B5}" sibTransId="{A48A7E42-C64C-410F-B47E-7FA3267713DF}"/>
    <dgm:cxn modelId="{86B9921F-C45E-4ADA-86AC-868348CF3C13}" type="presParOf" srcId="{9D84DEFE-1341-4EEE-96FC-61185AE24FC9}" destId="{DF703459-5164-432F-82BB-903428FAF1A5}" srcOrd="0" destOrd="0" presId="urn:microsoft.com/office/officeart/2009/layout/CircleArrowProcess"/>
    <dgm:cxn modelId="{0F8003DE-9AEE-4854-B20D-8D2AA5274BFC}" type="presParOf" srcId="{DF703459-5164-432F-82BB-903428FAF1A5}" destId="{C8802678-DAC9-4ED1-B43D-429715F93BC4}" srcOrd="0" destOrd="0" presId="urn:microsoft.com/office/officeart/2009/layout/CircleArrowProcess"/>
    <dgm:cxn modelId="{13B31238-A719-462C-8471-7AD8FC1DBF83}" type="presParOf" srcId="{9D84DEFE-1341-4EEE-96FC-61185AE24FC9}" destId="{7939C081-CF9E-4B90-A5BD-998C4E685F48}" srcOrd="1" destOrd="0" presId="urn:microsoft.com/office/officeart/2009/layout/CircleArrowProcess"/>
    <dgm:cxn modelId="{D4B2ADB0-8806-4165-872F-C3E7B360C7CC}" type="presParOf" srcId="{9D84DEFE-1341-4EEE-96FC-61185AE24FC9}" destId="{7073FFCB-CCC2-4F96-9EA3-3F84368C331C}"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6E3F6C-B6A3-4BDB-8532-195CD028DEE5}" type="doc">
      <dgm:prSet loTypeId="urn:microsoft.com/office/officeart/2008/layout/RadialCluster" loCatId="cycle" qsTypeId="urn:microsoft.com/office/officeart/2005/8/quickstyle/3d3" qsCatId="3D" csTypeId="urn:microsoft.com/office/officeart/2005/8/colors/accent3_2" csCatId="accent3" phldr="1"/>
      <dgm:spPr/>
      <dgm:t>
        <a:bodyPr/>
        <a:lstStyle/>
        <a:p>
          <a:endParaRPr lang="es-MX"/>
        </a:p>
      </dgm:t>
    </dgm:pt>
    <dgm:pt modelId="{DDB7FDE6-C5B5-4417-B066-CFE69B2321B3}">
      <dgm:prSet phldrT="[Texto]" custT="1"/>
      <dgm:spPr/>
      <dgm:t>
        <a:bodyPr/>
        <a:lstStyle/>
        <a:p>
          <a:r>
            <a:rPr lang="es-MX" sz="1400" b="1" dirty="0">
              <a:solidFill>
                <a:schemeClr val="tx1"/>
              </a:solidFill>
            </a:rPr>
            <a:t>Objetivos específicos dentro de la capacitación</a:t>
          </a:r>
        </a:p>
      </dgm:t>
    </dgm:pt>
    <dgm:pt modelId="{C0DB0ACA-AAE8-4238-B3FD-4AE6D64C03B7}" type="parTrans" cxnId="{780F8494-0A64-4FB3-8AD0-611F49BC80C7}">
      <dgm:prSet/>
      <dgm:spPr/>
      <dgm:t>
        <a:bodyPr/>
        <a:lstStyle/>
        <a:p>
          <a:endParaRPr lang="es-MX" b="1">
            <a:solidFill>
              <a:schemeClr val="tx1"/>
            </a:solidFill>
          </a:endParaRPr>
        </a:p>
      </dgm:t>
    </dgm:pt>
    <dgm:pt modelId="{C1C0D6C0-C537-4AD1-8D75-33F41E98578B}" type="sibTrans" cxnId="{780F8494-0A64-4FB3-8AD0-611F49BC80C7}">
      <dgm:prSet/>
      <dgm:spPr/>
      <dgm:t>
        <a:bodyPr/>
        <a:lstStyle/>
        <a:p>
          <a:endParaRPr lang="es-MX" b="1">
            <a:solidFill>
              <a:schemeClr val="tx1"/>
            </a:solidFill>
          </a:endParaRPr>
        </a:p>
      </dgm:t>
    </dgm:pt>
    <dgm:pt modelId="{E800D346-B183-413D-9309-F278F1C3661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b="1" dirty="0">
              <a:solidFill>
                <a:schemeClr val="tx1"/>
              </a:solidFill>
            </a:rPr>
            <a:t>1. Homologar la capacitación que se lleva a cabo en los servicios de farmacia para el personal que asista en la dispensación. </a:t>
          </a:r>
        </a:p>
        <a:p>
          <a:pPr defTabSz="800100">
            <a:lnSpc>
              <a:spcPct val="90000"/>
            </a:lnSpc>
            <a:spcBef>
              <a:spcPct val="0"/>
            </a:spcBef>
            <a:spcAft>
              <a:spcPct val="35000"/>
            </a:spcAft>
          </a:pPr>
          <a:endParaRPr lang="es-MX" sz="500" b="1" dirty="0">
            <a:solidFill>
              <a:schemeClr val="tx1"/>
            </a:solidFill>
          </a:endParaRPr>
        </a:p>
      </dgm:t>
    </dgm:pt>
    <dgm:pt modelId="{240D176A-C10F-4A1C-A9CB-CD23DA2312B0}" type="parTrans" cxnId="{7BA6A2AA-F7C7-4E1A-8C2B-E0932D374DCA}">
      <dgm:prSet/>
      <dgm:spPr/>
      <dgm:t>
        <a:bodyPr/>
        <a:lstStyle/>
        <a:p>
          <a:endParaRPr lang="es-MX" b="1">
            <a:solidFill>
              <a:schemeClr val="tx1"/>
            </a:solidFill>
          </a:endParaRPr>
        </a:p>
      </dgm:t>
    </dgm:pt>
    <dgm:pt modelId="{264CE08D-8EF7-4480-B339-D502223EC0E0}" type="sibTrans" cxnId="{7BA6A2AA-F7C7-4E1A-8C2B-E0932D374DCA}">
      <dgm:prSet/>
      <dgm:spPr/>
      <dgm:t>
        <a:bodyPr/>
        <a:lstStyle/>
        <a:p>
          <a:endParaRPr lang="es-MX" b="1">
            <a:solidFill>
              <a:schemeClr val="tx1"/>
            </a:solidFill>
          </a:endParaRPr>
        </a:p>
      </dgm:t>
    </dgm:pt>
    <dgm:pt modelId="{ADC79385-9875-478C-9E4C-F1DD3D71AB08}">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b="1" dirty="0">
              <a:solidFill>
                <a:schemeClr val="tx1"/>
              </a:solidFill>
            </a:rPr>
            <a:t>3. Crear capacitadores certificados.</a:t>
          </a:r>
        </a:p>
        <a:p>
          <a:pPr defTabSz="800100">
            <a:lnSpc>
              <a:spcPct val="90000"/>
            </a:lnSpc>
            <a:spcBef>
              <a:spcPct val="0"/>
            </a:spcBef>
            <a:spcAft>
              <a:spcPct val="35000"/>
            </a:spcAft>
          </a:pPr>
          <a:endParaRPr lang="es-MX" b="1" dirty="0">
            <a:solidFill>
              <a:schemeClr val="tx1"/>
            </a:solidFill>
          </a:endParaRPr>
        </a:p>
      </dgm:t>
    </dgm:pt>
    <dgm:pt modelId="{7B9E01B8-68CA-4650-A1B6-51FBEC3577AB}" type="parTrans" cxnId="{552CE4DD-3ACC-4CD8-B145-98F325F0ACF3}">
      <dgm:prSet/>
      <dgm:spPr/>
      <dgm:t>
        <a:bodyPr/>
        <a:lstStyle/>
        <a:p>
          <a:endParaRPr lang="es-MX" b="1">
            <a:solidFill>
              <a:schemeClr val="tx1"/>
            </a:solidFill>
          </a:endParaRPr>
        </a:p>
      </dgm:t>
    </dgm:pt>
    <dgm:pt modelId="{25AF7555-E7AB-4583-84C3-887F5403E33F}" type="sibTrans" cxnId="{552CE4DD-3ACC-4CD8-B145-98F325F0ACF3}">
      <dgm:prSet/>
      <dgm:spPr/>
      <dgm:t>
        <a:bodyPr/>
        <a:lstStyle/>
        <a:p>
          <a:endParaRPr lang="es-MX" b="1">
            <a:solidFill>
              <a:schemeClr val="tx1"/>
            </a:solidFill>
          </a:endParaRPr>
        </a:p>
      </dgm:t>
    </dgm:pt>
    <dgm:pt modelId="{345E12D2-61D9-46AC-9463-E31CA5AE70E7}">
      <dgm:prSet phldrT="[Texto]"/>
      <dgm:spPr/>
      <dgm:t>
        <a:bodyPr/>
        <a:lstStyle/>
        <a:p>
          <a:r>
            <a:rPr lang="es-MX" b="1" dirty="0">
              <a:solidFill>
                <a:schemeClr val="tx1"/>
              </a:solidFill>
            </a:rPr>
            <a:t>2. Proponer un marco regulatorio que oriente la capacitación del personal que asista en los servicios de farmacia</a:t>
          </a:r>
        </a:p>
      </dgm:t>
    </dgm:pt>
    <dgm:pt modelId="{E67134BE-96EA-48D8-B146-66B0324917AE}" type="parTrans" cxnId="{E5BDD442-01F7-4B56-AE79-DAD1296A901D}">
      <dgm:prSet/>
      <dgm:spPr/>
      <dgm:t>
        <a:bodyPr/>
        <a:lstStyle/>
        <a:p>
          <a:endParaRPr lang="es-MX" b="1">
            <a:solidFill>
              <a:schemeClr val="tx1"/>
            </a:solidFill>
          </a:endParaRPr>
        </a:p>
      </dgm:t>
    </dgm:pt>
    <dgm:pt modelId="{616A66AA-2F28-4E3A-9422-DEF928C33CCE}" type="sibTrans" cxnId="{E5BDD442-01F7-4B56-AE79-DAD1296A901D}">
      <dgm:prSet/>
      <dgm:spPr/>
      <dgm:t>
        <a:bodyPr/>
        <a:lstStyle/>
        <a:p>
          <a:endParaRPr lang="es-MX" b="1">
            <a:solidFill>
              <a:schemeClr val="tx1"/>
            </a:solidFill>
          </a:endParaRPr>
        </a:p>
      </dgm:t>
    </dgm:pt>
    <dgm:pt modelId="{FD925CAE-AC77-420B-A131-801546F7F1FC}" type="pres">
      <dgm:prSet presAssocID="{7F6E3F6C-B6A3-4BDB-8532-195CD028DEE5}" presName="Name0" presStyleCnt="0">
        <dgm:presLayoutVars>
          <dgm:chMax val="1"/>
          <dgm:chPref val="1"/>
          <dgm:dir/>
          <dgm:animOne val="branch"/>
          <dgm:animLvl val="lvl"/>
        </dgm:presLayoutVars>
      </dgm:prSet>
      <dgm:spPr/>
    </dgm:pt>
    <dgm:pt modelId="{D92908DE-3847-4FA3-9152-1520D2600F3E}" type="pres">
      <dgm:prSet presAssocID="{DDB7FDE6-C5B5-4417-B066-CFE69B2321B3}" presName="singleCycle" presStyleCnt="0"/>
      <dgm:spPr/>
    </dgm:pt>
    <dgm:pt modelId="{F4087045-610F-410C-879E-2E6F06A2466C}" type="pres">
      <dgm:prSet presAssocID="{DDB7FDE6-C5B5-4417-B066-CFE69B2321B3}" presName="singleCenter" presStyleLbl="node1" presStyleIdx="0" presStyleCnt="4" custScaleX="94499" custScaleY="76823" custLinFactNeighborX="693" custLinFactNeighborY="-11953">
        <dgm:presLayoutVars>
          <dgm:chMax val="7"/>
          <dgm:chPref val="7"/>
        </dgm:presLayoutVars>
      </dgm:prSet>
      <dgm:spPr/>
    </dgm:pt>
    <dgm:pt modelId="{06EBC568-3524-4D63-B52E-8BA03D235C1A}" type="pres">
      <dgm:prSet presAssocID="{240D176A-C10F-4A1C-A9CB-CD23DA2312B0}" presName="Name56" presStyleLbl="parChTrans1D2" presStyleIdx="0" presStyleCnt="3"/>
      <dgm:spPr/>
    </dgm:pt>
    <dgm:pt modelId="{64B36754-B41F-4A69-814B-87987427B413}" type="pres">
      <dgm:prSet presAssocID="{E800D346-B183-413D-9309-F278F1C3661D}" presName="text0" presStyleLbl="node1" presStyleIdx="1" presStyleCnt="4" custScaleX="405498">
        <dgm:presLayoutVars>
          <dgm:bulletEnabled val="1"/>
        </dgm:presLayoutVars>
      </dgm:prSet>
      <dgm:spPr/>
    </dgm:pt>
    <dgm:pt modelId="{74BFF5DF-144C-497F-96D6-2E562FCA8F5B}" type="pres">
      <dgm:prSet presAssocID="{7B9E01B8-68CA-4650-A1B6-51FBEC3577AB}" presName="Name56" presStyleLbl="parChTrans1D2" presStyleIdx="1" presStyleCnt="3"/>
      <dgm:spPr/>
    </dgm:pt>
    <dgm:pt modelId="{4CF9E62B-FD20-48AC-A9F3-4844F8C119DD}" type="pres">
      <dgm:prSet presAssocID="{ADC79385-9875-478C-9E4C-F1DD3D71AB08}" presName="text0" presStyleLbl="node1" presStyleIdx="2" presStyleCnt="4" custScaleX="324537" custRadScaleRad="119166" custRadScaleInc="-8494">
        <dgm:presLayoutVars>
          <dgm:bulletEnabled val="1"/>
        </dgm:presLayoutVars>
      </dgm:prSet>
      <dgm:spPr/>
    </dgm:pt>
    <dgm:pt modelId="{D39FA2D2-D0C0-4103-9A7D-55B5A5BC1868}" type="pres">
      <dgm:prSet presAssocID="{E67134BE-96EA-48D8-B146-66B0324917AE}" presName="Name56" presStyleLbl="parChTrans1D2" presStyleIdx="2" presStyleCnt="3"/>
      <dgm:spPr/>
    </dgm:pt>
    <dgm:pt modelId="{29942E20-5C18-48D0-9AF1-38902FBFB985}" type="pres">
      <dgm:prSet presAssocID="{345E12D2-61D9-46AC-9463-E31CA5AE70E7}" presName="text0" presStyleLbl="node1" presStyleIdx="3" presStyleCnt="4" custScaleX="329626" custRadScaleRad="118865" custRadScaleInc="8382">
        <dgm:presLayoutVars>
          <dgm:bulletEnabled val="1"/>
        </dgm:presLayoutVars>
      </dgm:prSet>
      <dgm:spPr/>
    </dgm:pt>
  </dgm:ptLst>
  <dgm:cxnLst>
    <dgm:cxn modelId="{A0D93803-AAB4-482E-805A-0635192D0D89}" type="presOf" srcId="{345E12D2-61D9-46AC-9463-E31CA5AE70E7}" destId="{29942E20-5C18-48D0-9AF1-38902FBFB985}" srcOrd="0" destOrd="0" presId="urn:microsoft.com/office/officeart/2008/layout/RadialCluster"/>
    <dgm:cxn modelId="{51BAC528-29A1-4394-9E9E-77FC33B739F5}" type="presOf" srcId="{ADC79385-9875-478C-9E4C-F1DD3D71AB08}" destId="{4CF9E62B-FD20-48AC-A9F3-4844F8C119DD}" srcOrd="0" destOrd="0" presId="urn:microsoft.com/office/officeart/2008/layout/RadialCluster"/>
    <dgm:cxn modelId="{8A6C132D-AFAF-40E3-AFF9-EBBD5CEB6E2E}" type="presOf" srcId="{7B9E01B8-68CA-4650-A1B6-51FBEC3577AB}" destId="{74BFF5DF-144C-497F-96D6-2E562FCA8F5B}" srcOrd="0" destOrd="0" presId="urn:microsoft.com/office/officeart/2008/layout/RadialCluster"/>
    <dgm:cxn modelId="{C900FD2D-CE7F-4874-AA73-4A994638C65F}" type="presOf" srcId="{240D176A-C10F-4A1C-A9CB-CD23DA2312B0}" destId="{06EBC568-3524-4D63-B52E-8BA03D235C1A}" srcOrd="0" destOrd="0" presId="urn:microsoft.com/office/officeart/2008/layout/RadialCluster"/>
    <dgm:cxn modelId="{AA4D3736-FAD1-4003-B0D3-A17D077CFE31}" type="presOf" srcId="{DDB7FDE6-C5B5-4417-B066-CFE69B2321B3}" destId="{F4087045-610F-410C-879E-2E6F06A2466C}" srcOrd="0" destOrd="0" presId="urn:microsoft.com/office/officeart/2008/layout/RadialCluster"/>
    <dgm:cxn modelId="{E5BDD442-01F7-4B56-AE79-DAD1296A901D}" srcId="{DDB7FDE6-C5B5-4417-B066-CFE69B2321B3}" destId="{345E12D2-61D9-46AC-9463-E31CA5AE70E7}" srcOrd="2" destOrd="0" parTransId="{E67134BE-96EA-48D8-B146-66B0324917AE}" sibTransId="{616A66AA-2F28-4E3A-9422-DEF928C33CCE}"/>
    <dgm:cxn modelId="{2B2DF875-E029-47F7-A7F8-E9DD7072AFC0}" type="presOf" srcId="{7F6E3F6C-B6A3-4BDB-8532-195CD028DEE5}" destId="{FD925CAE-AC77-420B-A131-801546F7F1FC}" srcOrd="0" destOrd="0" presId="urn:microsoft.com/office/officeart/2008/layout/RadialCluster"/>
    <dgm:cxn modelId="{780F8494-0A64-4FB3-8AD0-611F49BC80C7}" srcId="{7F6E3F6C-B6A3-4BDB-8532-195CD028DEE5}" destId="{DDB7FDE6-C5B5-4417-B066-CFE69B2321B3}" srcOrd="0" destOrd="0" parTransId="{C0DB0ACA-AAE8-4238-B3FD-4AE6D64C03B7}" sibTransId="{C1C0D6C0-C537-4AD1-8D75-33F41E98578B}"/>
    <dgm:cxn modelId="{7BA6A2AA-F7C7-4E1A-8C2B-E0932D374DCA}" srcId="{DDB7FDE6-C5B5-4417-B066-CFE69B2321B3}" destId="{E800D346-B183-413D-9309-F278F1C3661D}" srcOrd="0" destOrd="0" parTransId="{240D176A-C10F-4A1C-A9CB-CD23DA2312B0}" sibTransId="{264CE08D-8EF7-4480-B339-D502223EC0E0}"/>
    <dgm:cxn modelId="{A8931FB5-7DD0-49C6-B580-10614524A85B}" type="presOf" srcId="{E800D346-B183-413D-9309-F278F1C3661D}" destId="{64B36754-B41F-4A69-814B-87987427B413}" srcOrd="0" destOrd="0" presId="urn:microsoft.com/office/officeart/2008/layout/RadialCluster"/>
    <dgm:cxn modelId="{40670FBD-6E94-400D-A05B-53CDC9708705}" type="presOf" srcId="{E67134BE-96EA-48D8-B146-66B0324917AE}" destId="{D39FA2D2-D0C0-4103-9A7D-55B5A5BC1868}" srcOrd="0" destOrd="0" presId="urn:microsoft.com/office/officeart/2008/layout/RadialCluster"/>
    <dgm:cxn modelId="{552CE4DD-3ACC-4CD8-B145-98F325F0ACF3}" srcId="{DDB7FDE6-C5B5-4417-B066-CFE69B2321B3}" destId="{ADC79385-9875-478C-9E4C-F1DD3D71AB08}" srcOrd="1" destOrd="0" parTransId="{7B9E01B8-68CA-4650-A1B6-51FBEC3577AB}" sibTransId="{25AF7555-E7AB-4583-84C3-887F5403E33F}"/>
    <dgm:cxn modelId="{A4D79A50-A27C-43BA-BA95-F4E5150E079E}" type="presParOf" srcId="{FD925CAE-AC77-420B-A131-801546F7F1FC}" destId="{D92908DE-3847-4FA3-9152-1520D2600F3E}" srcOrd="0" destOrd="0" presId="urn:microsoft.com/office/officeart/2008/layout/RadialCluster"/>
    <dgm:cxn modelId="{E58B2C91-B557-44BE-A10A-EF39F4FA0F00}" type="presParOf" srcId="{D92908DE-3847-4FA3-9152-1520D2600F3E}" destId="{F4087045-610F-410C-879E-2E6F06A2466C}" srcOrd="0" destOrd="0" presId="urn:microsoft.com/office/officeart/2008/layout/RadialCluster"/>
    <dgm:cxn modelId="{3A07B097-CC57-4733-A553-757E3C3370D3}" type="presParOf" srcId="{D92908DE-3847-4FA3-9152-1520D2600F3E}" destId="{06EBC568-3524-4D63-B52E-8BA03D235C1A}" srcOrd="1" destOrd="0" presId="urn:microsoft.com/office/officeart/2008/layout/RadialCluster"/>
    <dgm:cxn modelId="{4D48F224-1863-4063-995F-A7DCA2DC2224}" type="presParOf" srcId="{D92908DE-3847-4FA3-9152-1520D2600F3E}" destId="{64B36754-B41F-4A69-814B-87987427B413}" srcOrd="2" destOrd="0" presId="urn:microsoft.com/office/officeart/2008/layout/RadialCluster"/>
    <dgm:cxn modelId="{4A74A999-B37D-44E9-B2FA-BB0D27535DF1}" type="presParOf" srcId="{D92908DE-3847-4FA3-9152-1520D2600F3E}" destId="{74BFF5DF-144C-497F-96D6-2E562FCA8F5B}" srcOrd="3" destOrd="0" presId="urn:microsoft.com/office/officeart/2008/layout/RadialCluster"/>
    <dgm:cxn modelId="{BCD07469-2FC7-46A8-9850-40FF966092DB}" type="presParOf" srcId="{D92908DE-3847-4FA3-9152-1520D2600F3E}" destId="{4CF9E62B-FD20-48AC-A9F3-4844F8C119DD}" srcOrd="4" destOrd="0" presId="urn:microsoft.com/office/officeart/2008/layout/RadialCluster"/>
    <dgm:cxn modelId="{605399DF-E930-4001-9816-211C66751344}" type="presParOf" srcId="{D92908DE-3847-4FA3-9152-1520D2600F3E}" destId="{D39FA2D2-D0C0-4103-9A7D-55B5A5BC1868}" srcOrd="5" destOrd="0" presId="urn:microsoft.com/office/officeart/2008/layout/RadialCluster"/>
    <dgm:cxn modelId="{1A206B43-699D-44FD-A8E4-4C4EB93B5817}" type="presParOf" srcId="{D92908DE-3847-4FA3-9152-1520D2600F3E}" destId="{29942E20-5C18-48D0-9AF1-38902FBFB98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F4D8E-3400-4C8B-BBAB-C6FFA4865390}"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s-MX"/>
        </a:p>
      </dgm:t>
    </dgm:pt>
    <dgm:pt modelId="{61D48A09-CB73-4FD7-9DC1-9361F948996F}">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1400" b="1" dirty="0">
              <a:solidFill>
                <a:schemeClr val="tx1"/>
              </a:solidFill>
            </a:rPr>
            <a:t>Mobiliario y estantería de material resistente a los agentes limpiadores, tener una separación mínima de 20 cm del piso y del techo para facilitar la limpieza.</a:t>
          </a:r>
        </a:p>
      </dgm:t>
    </dgm:pt>
    <dgm:pt modelId="{DA7C391A-EBF1-4A5D-8590-8C5F340FF65A}" type="parTrans" cxnId="{C884EF7B-6337-4B08-83FE-4ECC518CCA8C}">
      <dgm:prSet/>
      <dgm:spPr/>
      <dgm:t>
        <a:bodyPr/>
        <a:lstStyle/>
        <a:p>
          <a:endParaRPr lang="es-MX" sz="1400" b="1">
            <a:solidFill>
              <a:schemeClr val="tx1"/>
            </a:solidFill>
          </a:endParaRPr>
        </a:p>
      </dgm:t>
    </dgm:pt>
    <dgm:pt modelId="{62B2CA82-DD67-4680-A6CF-762B13717ECA}" type="sibTrans" cxnId="{C884EF7B-6337-4B08-83FE-4ECC518CCA8C}">
      <dgm:prSet/>
      <dgm:spPr/>
      <dgm:t>
        <a:bodyPr/>
        <a:lstStyle/>
        <a:p>
          <a:endParaRPr lang="es-MX" sz="1400" b="1">
            <a:solidFill>
              <a:schemeClr val="tx1"/>
            </a:solidFill>
          </a:endParaRPr>
        </a:p>
      </dgm:t>
    </dgm:pt>
    <dgm:pt modelId="{F0B96736-DBDA-4CC2-988F-314B8C3716C0}">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1400" b="1" dirty="0">
              <a:solidFill>
                <a:schemeClr val="tx1"/>
              </a:solidFill>
            </a:rPr>
            <a:t>Paredes, pisos y techos deben ser lisos y de fácil limpieza. </a:t>
          </a:r>
        </a:p>
        <a:p>
          <a:pPr algn="ctr" defTabSz="266700">
            <a:lnSpc>
              <a:spcPct val="90000"/>
            </a:lnSpc>
            <a:spcBef>
              <a:spcPct val="0"/>
            </a:spcBef>
            <a:spcAft>
              <a:spcPct val="35000"/>
            </a:spcAft>
          </a:pPr>
          <a:endParaRPr lang="es-MX" sz="1400" b="1" dirty="0">
            <a:solidFill>
              <a:schemeClr val="tx1"/>
            </a:solidFill>
          </a:endParaRPr>
        </a:p>
      </dgm:t>
    </dgm:pt>
    <dgm:pt modelId="{A5745BBF-BDAF-4058-AC9E-161D407455B0}" type="parTrans" cxnId="{8A41E6D0-0269-4421-831F-16FFC4AFBF9B}">
      <dgm:prSet/>
      <dgm:spPr/>
      <dgm:t>
        <a:bodyPr/>
        <a:lstStyle/>
        <a:p>
          <a:endParaRPr lang="es-MX" sz="1400" b="1">
            <a:solidFill>
              <a:schemeClr val="tx1"/>
            </a:solidFill>
          </a:endParaRPr>
        </a:p>
      </dgm:t>
    </dgm:pt>
    <dgm:pt modelId="{50F96111-4DB4-4F36-9F31-7E87BC87E5DC}" type="sibTrans" cxnId="{8A41E6D0-0269-4421-831F-16FFC4AFBF9B}">
      <dgm:prSet/>
      <dgm:spPr/>
      <dgm:t>
        <a:bodyPr/>
        <a:lstStyle/>
        <a:p>
          <a:endParaRPr lang="es-MX" sz="1400" b="1">
            <a:solidFill>
              <a:schemeClr val="tx1"/>
            </a:solidFill>
          </a:endParaRPr>
        </a:p>
      </dgm:t>
    </dgm:pt>
    <dgm:pt modelId="{B9EA1248-E1E3-4CC7-91AB-F6F4D0AE1E09}">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1400" b="1" dirty="0">
              <a:solidFill>
                <a:schemeClr val="tx1"/>
              </a:solidFill>
            </a:rPr>
            <a:t>Ventilación natural o artificial suficiente. </a:t>
          </a:r>
        </a:p>
        <a:p>
          <a:pPr algn="ctr" defTabSz="266700">
            <a:lnSpc>
              <a:spcPct val="90000"/>
            </a:lnSpc>
            <a:spcBef>
              <a:spcPct val="0"/>
            </a:spcBef>
            <a:spcAft>
              <a:spcPct val="35000"/>
            </a:spcAft>
          </a:pPr>
          <a:endParaRPr lang="es-MX" sz="1400" b="1" dirty="0">
            <a:solidFill>
              <a:schemeClr val="tx1"/>
            </a:solidFill>
          </a:endParaRPr>
        </a:p>
      </dgm:t>
    </dgm:pt>
    <dgm:pt modelId="{D2A5DE15-3E79-4183-9009-199DEF20CAA6}" type="parTrans" cxnId="{9A54038B-D653-443C-BE8B-78B1701E82A8}">
      <dgm:prSet/>
      <dgm:spPr/>
      <dgm:t>
        <a:bodyPr/>
        <a:lstStyle/>
        <a:p>
          <a:endParaRPr lang="es-MX" sz="1400" b="1">
            <a:solidFill>
              <a:schemeClr val="tx1"/>
            </a:solidFill>
          </a:endParaRPr>
        </a:p>
      </dgm:t>
    </dgm:pt>
    <dgm:pt modelId="{EF27001C-DEA4-4F67-A742-2782A9D0A337}" type="sibTrans" cxnId="{9A54038B-D653-443C-BE8B-78B1701E82A8}">
      <dgm:prSet/>
      <dgm:spPr/>
      <dgm:t>
        <a:bodyPr/>
        <a:lstStyle/>
        <a:p>
          <a:endParaRPr lang="es-MX" sz="1400" b="1">
            <a:solidFill>
              <a:schemeClr val="tx1"/>
            </a:solidFill>
          </a:endParaRPr>
        </a:p>
      </dgm:t>
    </dgm:pt>
    <dgm:pt modelId="{E0C3C97E-7EC2-4B85-915F-624813AE6020}">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1400" b="1" dirty="0">
              <a:solidFill>
                <a:schemeClr val="tx1"/>
              </a:solidFill>
            </a:rPr>
            <a:t>Servicios sanitarios independientes y no tener acceso directo a las áreas de almacenamiento y manejo de los productos, ser en número acorde a la plantilla del personal.</a:t>
          </a:r>
        </a:p>
        <a:p>
          <a:pPr algn="just" defTabSz="266700">
            <a:lnSpc>
              <a:spcPct val="90000"/>
            </a:lnSpc>
            <a:spcBef>
              <a:spcPct val="0"/>
            </a:spcBef>
            <a:spcAft>
              <a:spcPct val="35000"/>
            </a:spcAft>
          </a:pPr>
          <a:endParaRPr lang="es-MX" sz="1400" b="1" dirty="0">
            <a:solidFill>
              <a:schemeClr val="tx1"/>
            </a:solidFill>
          </a:endParaRPr>
        </a:p>
      </dgm:t>
    </dgm:pt>
    <dgm:pt modelId="{98AEC609-AE0E-41A3-9E1C-720C53D331C3}" type="parTrans" cxnId="{73F2ABDE-671C-4E27-BF5A-E439543A1F37}">
      <dgm:prSet/>
      <dgm:spPr/>
      <dgm:t>
        <a:bodyPr/>
        <a:lstStyle/>
        <a:p>
          <a:endParaRPr lang="es-MX" sz="1400" b="1">
            <a:solidFill>
              <a:schemeClr val="tx1"/>
            </a:solidFill>
          </a:endParaRPr>
        </a:p>
      </dgm:t>
    </dgm:pt>
    <dgm:pt modelId="{F54C7905-4E47-4F75-8769-C12F80638BD7}" type="sibTrans" cxnId="{73F2ABDE-671C-4E27-BF5A-E439543A1F37}">
      <dgm:prSet/>
      <dgm:spPr/>
      <dgm:t>
        <a:bodyPr/>
        <a:lstStyle/>
        <a:p>
          <a:endParaRPr lang="es-MX" sz="1400" b="1">
            <a:solidFill>
              <a:schemeClr val="tx1"/>
            </a:solidFill>
          </a:endParaRPr>
        </a:p>
      </dgm:t>
    </dgm:pt>
    <dgm:pt modelId="{4E40E617-5034-41A0-A011-15091585137A}">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1400" b="1" dirty="0">
              <a:solidFill>
                <a:schemeClr val="tx1"/>
              </a:solidFill>
            </a:rPr>
            <a:t>Tarimas, fáciles de limpiar y moverse para efectuar la limpieza y revisar que no exista fauna nociva. </a:t>
          </a:r>
        </a:p>
        <a:p>
          <a:pPr algn="ctr" defTabSz="266700">
            <a:lnSpc>
              <a:spcPct val="90000"/>
            </a:lnSpc>
            <a:spcBef>
              <a:spcPct val="0"/>
            </a:spcBef>
            <a:spcAft>
              <a:spcPct val="35000"/>
            </a:spcAft>
          </a:pPr>
          <a:endParaRPr lang="es-MX" sz="1400" b="1" dirty="0">
            <a:solidFill>
              <a:schemeClr val="tx1"/>
            </a:solidFill>
          </a:endParaRPr>
        </a:p>
      </dgm:t>
    </dgm:pt>
    <dgm:pt modelId="{CBD3DB6A-3E0E-4757-9621-601A2C765B1B}" type="sibTrans" cxnId="{D7DB8243-7ABD-4019-9EBC-81B86C3CF12C}">
      <dgm:prSet/>
      <dgm:spPr/>
      <dgm:t>
        <a:bodyPr/>
        <a:lstStyle/>
        <a:p>
          <a:endParaRPr lang="es-MX" sz="1400" b="1">
            <a:solidFill>
              <a:schemeClr val="tx1"/>
            </a:solidFill>
          </a:endParaRPr>
        </a:p>
      </dgm:t>
    </dgm:pt>
    <dgm:pt modelId="{97C46881-839C-4537-930B-162271B17CE2}" type="parTrans" cxnId="{D7DB8243-7ABD-4019-9EBC-81B86C3CF12C}">
      <dgm:prSet/>
      <dgm:spPr/>
      <dgm:t>
        <a:bodyPr/>
        <a:lstStyle/>
        <a:p>
          <a:endParaRPr lang="es-MX" sz="1400" b="1">
            <a:solidFill>
              <a:schemeClr val="tx1"/>
            </a:solidFill>
          </a:endParaRPr>
        </a:p>
      </dgm:t>
    </dgm:pt>
    <dgm:pt modelId="{5B4ABB95-D870-4035-967F-147168A2968D}" type="pres">
      <dgm:prSet presAssocID="{0F0F4D8E-3400-4C8B-BBAB-C6FFA4865390}" presName="Name0" presStyleCnt="0">
        <dgm:presLayoutVars>
          <dgm:dir/>
          <dgm:resizeHandles val="exact"/>
        </dgm:presLayoutVars>
      </dgm:prSet>
      <dgm:spPr/>
    </dgm:pt>
    <dgm:pt modelId="{CCC0B0D3-0C74-498B-A109-ECC907669515}" type="pres">
      <dgm:prSet presAssocID="{0F0F4D8E-3400-4C8B-BBAB-C6FFA4865390}" presName="cycle" presStyleCnt="0"/>
      <dgm:spPr/>
    </dgm:pt>
    <dgm:pt modelId="{E4E1EC46-1A97-42DA-BE10-C7524D92B669}" type="pres">
      <dgm:prSet presAssocID="{61D48A09-CB73-4FD7-9DC1-9361F948996F}" presName="nodeFirstNode" presStyleLbl="node1" presStyleIdx="0" presStyleCnt="5" custScaleX="112004" custScaleY="100295">
        <dgm:presLayoutVars>
          <dgm:bulletEnabled val="1"/>
        </dgm:presLayoutVars>
      </dgm:prSet>
      <dgm:spPr/>
    </dgm:pt>
    <dgm:pt modelId="{1A872423-1FF5-4DCD-893B-5BDD854014DC}" type="pres">
      <dgm:prSet presAssocID="{62B2CA82-DD67-4680-A6CF-762B13717ECA}" presName="sibTransFirstNode" presStyleLbl="bgShp" presStyleIdx="0" presStyleCnt="1"/>
      <dgm:spPr/>
    </dgm:pt>
    <dgm:pt modelId="{03B41936-648F-41ED-9544-0F4F4508AC3B}" type="pres">
      <dgm:prSet presAssocID="{4E40E617-5034-41A0-A011-15091585137A}" presName="nodeFollowingNodes" presStyleLbl="node1" presStyleIdx="1" presStyleCnt="5" custScaleX="121272" custScaleY="106723" custRadScaleRad="121712" custRadScaleInc="8724">
        <dgm:presLayoutVars>
          <dgm:bulletEnabled val="1"/>
        </dgm:presLayoutVars>
      </dgm:prSet>
      <dgm:spPr/>
    </dgm:pt>
    <dgm:pt modelId="{9A98E2E2-6C92-4F58-86AE-51E9DDA33AA6}" type="pres">
      <dgm:prSet presAssocID="{F0B96736-DBDA-4CC2-988F-314B8C3716C0}" presName="nodeFollowingNodes" presStyleLbl="node1" presStyleIdx="2" presStyleCnt="5" custScaleY="76709" custRadScaleRad="107949" custRadScaleInc="-26457">
        <dgm:presLayoutVars>
          <dgm:bulletEnabled val="1"/>
        </dgm:presLayoutVars>
      </dgm:prSet>
      <dgm:spPr/>
    </dgm:pt>
    <dgm:pt modelId="{E0C29A0D-40F2-4F5E-ADB6-DD4A6C4417FF}" type="pres">
      <dgm:prSet presAssocID="{B9EA1248-E1E3-4CC7-91AB-F6F4D0AE1E09}" presName="nodeFollowingNodes" presStyleLbl="node1" presStyleIdx="3" presStyleCnt="5" custScaleY="82531" custRadScaleRad="101014" custRadScaleInc="25158">
        <dgm:presLayoutVars>
          <dgm:bulletEnabled val="1"/>
        </dgm:presLayoutVars>
      </dgm:prSet>
      <dgm:spPr/>
    </dgm:pt>
    <dgm:pt modelId="{B60B25A5-9C96-4FF2-8184-8AF0E781E19C}" type="pres">
      <dgm:prSet presAssocID="{E0C3C97E-7EC2-4B85-915F-624813AE6020}" presName="nodeFollowingNodes" presStyleLbl="node1" presStyleIdx="4" presStyleCnt="5" custScaleX="117635" custScaleY="130017" custRadScaleRad="117701" custRadScaleInc="-5305">
        <dgm:presLayoutVars>
          <dgm:bulletEnabled val="1"/>
        </dgm:presLayoutVars>
      </dgm:prSet>
      <dgm:spPr/>
    </dgm:pt>
  </dgm:ptLst>
  <dgm:cxnLst>
    <dgm:cxn modelId="{F1918C16-A63E-46B1-867A-AF1F99EB62ED}" type="presOf" srcId="{4E40E617-5034-41A0-A011-15091585137A}" destId="{03B41936-648F-41ED-9544-0F4F4508AC3B}" srcOrd="0" destOrd="0" presId="urn:microsoft.com/office/officeart/2005/8/layout/cycle3"/>
    <dgm:cxn modelId="{D3AF7724-60EF-45E0-8B5B-3A72D2DFABF4}" type="presOf" srcId="{B9EA1248-E1E3-4CC7-91AB-F6F4D0AE1E09}" destId="{E0C29A0D-40F2-4F5E-ADB6-DD4A6C4417FF}" srcOrd="0" destOrd="0" presId="urn:microsoft.com/office/officeart/2005/8/layout/cycle3"/>
    <dgm:cxn modelId="{D7DB8243-7ABD-4019-9EBC-81B86C3CF12C}" srcId="{0F0F4D8E-3400-4C8B-BBAB-C6FFA4865390}" destId="{4E40E617-5034-41A0-A011-15091585137A}" srcOrd="1" destOrd="0" parTransId="{97C46881-839C-4537-930B-162271B17CE2}" sibTransId="{CBD3DB6A-3E0E-4757-9621-601A2C765B1B}"/>
    <dgm:cxn modelId="{8994B265-298D-4A6F-A52F-667A3AF3D1AA}" type="presOf" srcId="{61D48A09-CB73-4FD7-9DC1-9361F948996F}" destId="{E4E1EC46-1A97-42DA-BE10-C7524D92B669}" srcOrd="0" destOrd="0" presId="urn:microsoft.com/office/officeart/2005/8/layout/cycle3"/>
    <dgm:cxn modelId="{A3ECB24B-548F-41BD-A955-EBF6ABC84406}" type="presOf" srcId="{0F0F4D8E-3400-4C8B-BBAB-C6FFA4865390}" destId="{5B4ABB95-D870-4035-967F-147168A2968D}" srcOrd="0" destOrd="0" presId="urn:microsoft.com/office/officeart/2005/8/layout/cycle3"/>
    <dgm:cxn modelId="{C884EF7B-6337-4B08-83FE-4ECC518CCA8C}" srcId="{0F0F4D8E-3400-4C8B-BBAB-C6FFA4865390}" destId="{61D48A09-CB73-4FD7-9DC1-9361F948996F}" srcOrd="0" destOrd="0" parTransId="{DA7C391A-EBF1-4A5D-8590-8C5F340FF65A}" sibTransId="{62B2CA82-DD67-4680-A6CF-762B13717ECA}"/>
    <dgm:cxn modelId="{7E950386-6355-40AA-821F-FF27AC1585A8}" type="presOf" srcId="{E0C3C97E-7EC2-4B85-915F-624813AE6020}" destId="{B60B25A5-9C96-4FF2-8184-8AF0E781E19C}" srcOrd="0" destOrd="0" presId="urn:microsoft.com/office/officeart/2005/8/layout/cycle3"/>
    <dgm:cxn modelId="{9A54038B-D653-443C-BE8B-78B1701E82A8}" srcId="{0F0F4D8E-3400-4C8B-BBAB-C6FFA4865390}" destId="{B9EA1248-E1E3-4CC7-91AB-F6F4D0AE1E09}" srcOrd="3" destOrd="0" parTransId="{D2A5DE15-3E79-4183-9009-199DEF20CAA6}" sibTransId="{EF27001C-DEA4-4F67-A742-2782A9D0A337}"/>
    <dgm:cxn modelId="{F5D37A8E-CFFC-48FA-A925-D0178DABD638}" type="presOf" srcId="{62B2CA82-DD67-4680-A6CF-762B13717ECA}" destId="{1A872423-1FF5-4DCD-893B-5BDD854014DC}" srcOrd="0" destOrd="0" presId="urn:microsoft.com/office/officeart/2005/8/layout/cycle3"/>
    <dgm:cxn modelId="{8A41E6D0-0269-4421-831F-16FFC4AFBF9B}" srcId="{0F0F4D8E-3400-4C8B-BBAB-C6FFA4865390}" destId="{F0B96736-DBDA-4CC2-988F-314B8C3716C0}" srcOrd="2" destOrd="0" parTransId="{A5745BBF-BDAF-4058-AC9E-161D407455B0}" sibTransId="{50F96111-4DB4-4F36-9F31-7E87BC87E5DC}"/>
    <dgm:cxn modelId="{73F2ABDE-671C-4E27-BF5A-E439543A1F37}" srcId="{0F0F4D8E-3400-4C8B-BBAB-C6FFA4865390}" destId="{E0C3C97E-7EC2-4B85-915F-624813AE6020}" srcOrd="4" destOrd="0" parTransId="{98AEC609-AE0E-41A3-9E1C-720C53D331C3}" sibTransId="{F54C7905-4E47-4F75-8769-C12F80638BD7}"/>
    <dgm:cxn modelId="{E48FFBE6-78B0-47E9-924C-5A4593B43AC0}" type="presOf" srcId="{F0B96736-DBDA-4CC2-988F-314B8C3716C0}" destId="{9A98E2E2-6C92-4F58-86AE-51E9DDA33AA6}" srcOrd="0" destOrd="0" presId="urn:microsoft.com/office/officeart/2005/8/layout/cycle3"/>
    <dgm:cxn modelId="{B27A8701-1790-4214-AC39-5DB987770218}" type="presParOf" srcId="{5B4ABB95-D870-4035-967F-147168A2968D}" destId="{CCC0B0D3-0C74-498B-A109-ECC907669515}" srcOrd="0" destOrd="0" presId="urn:microsoft.com/office/officeart/2005/8/layout/cycle3"/>
    <dgm:cxn modelId="{C50EC956-169A-4168-A789-DB5B913B51B6}" type="presParOf" srcId="{CCC0B0D3-0C74-498B-A109-ECC907669515}" destId="{E4E1EC46-1A97-42DA-BE10-C7524D92B669}" srcOrd="0" destOrd="0" presId="urn:microsoft.com/office/officeart/2005/8/layout/cycle3"/>
    <dgm:cxn modelId="{22FDC5E3-571E-4D4D-95EC-D2FC8F28AC9B}" type="presParOf" srcId="{CCC0B0D3-0C74-498B-A109-ECC907669515}" destId="{1A872423-1FF5-4DCD-893B-5BDD854014DC}" srcOrd="1" destOrd="0" presId="urn:microsoft.com/office/officeart/2005/8/layout/cycle3"/>
    <dgm:cxn modelId="{6C84AA57-070A-42F1-A831-C8B025564731}" type="presParOf" srcId="{CCC0B0D3-0C74-498B-A109-ECC907669515}" destId="{03B41936-648F-41ED-9544-0F4F4508AC3B}" srcOrd="2" destOrd="0" presId="urn:microsoft.com/office/officeart/2005/8/layout/cycle3"/>
    <dgm:cxn modelId="{56778D2B-68D9-43BE-A27D-6065B58FD382}" type="presParOf" srcId="{CCC0B0D3-0C74-498B-A109-ECC907669515}" destId="{9A98E2E2-6C92-4F58-86AE-51E9DDA33AA6}" srcOrd="3" destOrd="0" presId="urn:microsoft.com/office/officeart/2005/8/layout/cycle3"/>
    <dgm:cxn modelId="{9B0B8748-C95F-48D1-A689-1C8F0DEEABC3}" type="presParOf" srcId="{CCC0B0D3-0C74-498B-A109-ECC907669515}" destId="{E0C29A0D-40F2-4F5E-ADB6-DD4A6C4417FF}" srcOrd="4" destOrd="0" presId="urn:microsoft.com/office/officeart/2005/8/layout/cycle3"/>
    <dgm:cxn modelId="{3353AFAB-1A2F-4333-AB04-140865D06F50}" type="presParOf" srcId="{CCC0B0D3-0C74-498B-A109-ECC907669515}" destId="{B60B25A5-9C96-4FF2-8184-8AF0E781E19C}"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AAAEAE-A596-4615-9AFB-252BA56FC17C}" type="doc">
      <dgm:prSet loTypeId="urn:microsoft.com/office/officeart/2005/8/layout/bProcess4" loCatId="process" qsTypeId="urn:microsoft.com/office/officeart/2005/8/quickstyle/3d2" qsCatId="3D" csTypeId="urn:microsoft.com/office/officeart/2005/8/colors/accent5_1" csCatId="accent5" phldr="1"/>
      <dgm:spPr/>
      <dgm:t>
        <a:bodyPr/>
        <a:lstStyle/>
        <a:p>
          <a:endParaRPr lang="es-MX"/>
        </a:p>
      </dgm:t>
    </dgm:pt>
    <dgm:pt modelId="{E3FCC9A7-85AD-43A4-A9A1-EE0D9AE4F3C8}">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Calidad del medicamento </a:t>
          </a:r>
        </a:p>
        <a:p>
          <a:endParaRPr lang="es-MX" sz="1600" b="1" dirty="0"/>
        </a:p>
      </dgm:t>
    </dgm:pt>
    <dgm:pt modelId="{5DDD26E3-1206-4D58-A0B9-5115906C8ACC}" type="parTrans" cxnId="{03E6B90D-90ED-4FF6-9F97-F6B871F6EFFE}">
      <dgm:prSet/>
      <dgm:spPr/>
      <dgm:t>
        <a:bodyPr/>
        <a:lstStyle/>
        <a:p>
          <a:endParaRPr lang="es-MX" sz="1600" b="1"/>
        </a:p>
      </dgm:t>
    </dgm:pt>
    <dgm:pt modelId="{05926B80-D5A8-4B46-A56C-84079FBCA0B1}" type="sibTrans" cxnId="{03E6B90D-90ED-4FF6-9F97-F6B871F6EFFE}">
      <dgm:prSet/>
      <dgm:spPr/>
      <dgm:t>
        <a:bodyPr/>
        <a:lstStyle/>
        <a:p>
          <a:endParaRPr lang="es-MX" sz="1600" b="1"/>
        </a:p>
      </dgm:t>
    </dgm:pt>
    <dgm:pt modelId="{62DBA80F-0B6A-4F75-9CEF-287C4E11DD26}">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Comunicación con el paciente </a:t>
          </a:r>
        </a:p>
        <a:p>
          <a:endParaRPr lang="es-MX" sz="1600" b="1" dirty="0"/>
        </a:p>
      </dgm:t>
    </dgm:pt>
    <dgm:pt modelId="{AD7C26C6-DA46-49C1-8296-1EAA662E2A43}" type="parTrans" cxnId="{38442D41-13FE-45C7-B0B6-ED6E9AD5B9A5}">
      <dgm:prSet/>
      <dgm:spPr/>
      <dgm:t>
        <a:bodyPr/>
        <a:lstStyle/>
        <a:p>
          <a:endParaRPr lang="es-MX" sz="1600" b="1"/>
        </a:p>
      </dgm:t>
    </dgm:pt>
    <dgm:pt modelId="{83323AAB-F857-4176-94BE-B9BC01A6AD42}" type="sibTrans" cxnId="{38442D41-13FE-45C7-B0B6-ED6E9AD5B9A5}">
      <dgm:prSet/>
      <dgm:spPr/>
      <dgm:t>
        <a:bodyPr/>
        <a:lstStyle/>
        <a:p>
          <a:endParaRPr lang="es-MX" sz="1600" b="1"/>
        </a:p>
      </dgm:t>
    </dgm:pt>
    <dgm:pt modelId="{55F13343-959C-40C3-9E85-4F3F2D8F6855}">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Promoción del uso racional del medicamento </a:t>
          </a:r>
        </a:p>
        <a:p>
          <a:pPr defTabSz="755650">
            <a:lnSpc>
              <a:spcPct val="90000"/>
            </a:lnSpc>
            <a:spcBef>
              <a:spcPct val="0"/>
            </a:spcBef>
            <a:spcAft>
              <a:spcPct val="35000"/>
            </a:spcAft>
          </a:pPr>
          <a:endParaRPr lang="es-MX" sz="1600" b="1" dirty="0"/>
        </a:p>
      </dgm:t>
    </dgm:pt>
    <dgm:pt modelId="{097E505F-4D57-4820-B3FB-8D9056935A2A}" type="parTrans" cxnId="{32B52A60-6D72-490F-B844-06D50440A2CD}">
      <dgm:prSet/>
      <dgm:spPr/>
      <dgm:t>
        <a:bodyPr/>
        <a:lstStyle/>
        <a:p>
          <a:endParaRPr lang="es-MX" sz="1600" b="1"/>
        </a:p>
      </dgm:t>
    </dgm:pt>
    <dgm:pt modelId="{2E51B265-D1C7-4148-8FA3-DE2C87CAD943}" type="sibTrans" cxnId="{32B52A60-6D72-490F-B844-06D50440A2CD}">
      <dgm:prSet/>
      <dgm:spPr/>
      <dgm:t>
        <a:bodyPr/>
        <a:lstStyle/>
        <a:p>
          <a:endParaRPr lang="es-MX" sz="1600" b="1"/>
        </a:p>
      </dgm:t>
    </dgm:pt>
    <dgm:pt modelId="{7609CCA6-E5F1-4A47-A847-16D13CFDFEB6}">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Vestimenta e identificación </a:t>
          </a:r>
        </a:p>
        <a:p>
          <a:pPr defTabSz="577850">
            <a:lnSpc>
              <a:spcPct val="90000"/>
            </a:lnSpc>
            <a:spcBef>
              <a:spcPct val="0"/>
            </a:spcBef>
            <a:spcAft>
              <a:spcPct val="35000"/>
            </a:spcAft>
          </a:pPr>
          <a:endParaRPr lang="es-MX" sz="1600" b="1" dirty="0"/>
        </a:p>
      </dgm:t>
    </dgm:pt>
    <dgm:pt modelId="{A7A4522F-926F-47EB-87D9-F8DEC106CD0B}" type="parTrans" cxnId="{7AF9EAB2-BC17-4897-AFBC-979FDB09EF61}">
      <dgm:prSet/>
      <dgm:spPr/>
      <dgm:t>
        <a:bodyPr/>
        <a:lstStyle/>
        <a:p>
          <a:endParaRPr lang="es-MX" sz="1600" b="1"/>
        </a:p>
      </dgm:t>
    </dgm:pt>
    <dgm:pt modelId="{EAC42EB8-DE7B-4E04-8766-8DDEEB1DC1F7}" type="sibTrans" cxnId="{7AF9EAB2-BC17-4897-AFBC-979FDB09EF61}">
      <dgm:prSet/>
      <dgm:spPr/>
      <dgm:t>
        <a:bodyPr/>
        <a:lstStyle/>
        <a:p>
          <a:endParaRPr lang="es-MX" sz="1600" b="1"/>
        </a:p>
      </dgm:t>
    </dgm:pt>
    <dgm:pt modelId="{F4BB7504-9BDF-4BAE-8368-CBC9292F685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Ética </a:t>
          </a:r>
        </a:p>
        <a:p>
          <a:pPr defTabSz="577850">
            <a:lnSpc>
              <a:spcPct val="90000"/>
            </a:lnSpc>
            <a:spcBef>
              <a:spcPct val="0"/>
            </a:spcBef>
            <a:spcAft>
              <a:spcPct val="35000"/>
            </a:spcAft>
          </a:pPr>
          <a:endParaRPr lang="es-MX" sz="1600" b="1" dirty="0"/>
        </a:p>
      </dgm:t>
    </dgm:pt>
    <dgm:pt modelId="{0E982E45-C92E-4BE1-8C99-33B3F74799D9}" type="parTrans" cxnId="{E86F6DF1-39BB-4EE4-837C-4B4DC5B1D3D0}">
      <dgm:prSet/>
      <dgm:spPr/>
      <dgm:t>
        <a:bodyPr/>
        <a:lstStyle/>
        <a:p>
          <a:endParaRPr lang="es-MX" sz="1600" b="1"/>
        </a:p>
      </dgm:t>
    </dgm:pt>
    <dgm:pt modelId="{0AC818B8-908B-4049-ABF1-BF56169A5BD8}" type="sibTrans" cxnId="{E86F6DF1-39BB-4EE4-837C-4B4DC5B1D3D0}">
      <dgm:prSet/>
      <dgm:spPr/>
      <dgm:t>
        <a:bodyPr/>
        <a:lstStyle/>
        <a:p>
          <a:endParaRPr lang="es-MX" sz="1600" b="1"/>
        </a:p>
      </dgm:t>
    </dgm:pt>
    <dgm:pt modelId="{CAEF42F3-FD94-44A5-8984-56ECD8E5D931}">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Área de dispensación </a:t>
          </a:r>
        </a:p>
        <a:p>
          <a:pPr defTabSz="577850">
            <a:lnSpc>
              <a:spcPct val="90000"/>
            </a:lnSpc>
            <a:spcBef>
              <a:spcPct val="0"/>
            </a:spcBef>
            <a:spcAft>
              <a:spcPct val="35000"/>
            </a:spcAft>
          </a:pPr>
          <a:endParaRPr lang="es-MX" sz="1600" b="1" dirty="0"/>
        </a:p>
      </dgm:t>
    </dgm:pt>
    <dgm:pt modelId="{E46C6FB0-0DD0-4A75-8A18-B87BD02DF256}" type="parTrans" cxnId="{C9868B07-864C-4FB4-AF94-11CD5E863787}">
      <dgm:prSet/>
      <dgm:spPr/>
      <dgm:t>
        <a:bodyPr/>
        <a:lstStyle/>
        <a:p>
          <a:endParaRPr lang="es-MX" sz="1600" b="1"/>
        </a:p>
      </dgm:t>
    </dgm:pt>
    <dgm:pt modelId="{488D7738-A8D6-4C61-95DF-C7B0EA068991}" type="sibTrans" cxnId="{C9868B07-864C-4FB4-AF94-11CD5E863787}">
      <dgm:prSet/>
      <dgm:spPr/>
      <dgm:t>
        <a:bodyPr/>
        <a:lstStyle/>
        <a:p>
          <a:endParaRPr lang="es-MX" sz="1600" b="1"/>
        </a:p>
      </dgm:t>
    </dgm:pt>
    <dgm:pt modelId="{6B820694-A710-4C49-AB2B-F177A525F3ED}">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Actualización de los conocimientos </a:t>
          </a:r>
        </a:p>
        <a:p>
          <a:pPr defTabSz="577850">
            <a:lnSpc>
              <a:spcPct val="90000"/>
            </a:lnSpc>
            <a:spcBef>
              <a:spcPct val="0"/>
            </a:spcBef>
            <a:spcAft>
              <a:spcPct val="35000"/>
            </a:spcAft>
          </a:pPr>
          <a:endParaRPr lang="es-MX" sz="1600" b="1" dirty="0"/>
        </a:p>
      </dgm:t>
    </dgm:pt>
    <dgm:pt modelId="{087FB1CD-2B32-4866-94EE-E5C3F4F46361}" type="parTrans" cxnId="{9980FFDB-777A-471E-B88D-623A50C8BF4F}">
      <dgm:prSet/>
      <dgm:spPr/>
      <dgm:t>
        <a:bodyPr/>
        <a:lstStyle/>
        <a:p>
          <a:endParaRPr lang="es-MX" sz="1600" b="1"/>
        </a:p>
      </dgm:t>
    </dgm:pt>
    <dgm:pt modelId="{6DA62DEC-A74C-4ADE-AB2E-6C6311938D6B}" type="sibTrans" cxnId="{9980FFDB-777A-471E-B88D-623A50C8BF4F}">
      <dgm:prSet/>
      <dgm:spPr/>
      <dgm:t>
        <a:bodyPr/>
        <a:lstStyle/>
        <a:p>
          <a:endParaRPr lang="es-MX" sz="1600" b="1"/>
        </a:p>
      </dgm:t>
    </dgm:pt>
    <dgm:pt modelId="{07FE6300-8AC1-4066-8D4A-62421A6EE4C6}">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600" b="1" dirty="0"/>
            <a:t>Detección y notificación de sospecha de posibles reacciones adversas a los medicamentos. </a:t>
          </a:r>
        </a:p>
        <a:p>
          <a:pPr defTabSz="577850">
            <a:lnSpc>
              <a:spcPct val="90000"/>
            </a:lnSpc>
            <a:spcBef>
              <a:spcPct val="0"/>
            </a:spcBef>
            <a:spcAft>
              <a:spcPct val="35000"/>
            </a:spcAft>
          </a:pPr>
          <a:endParaRPr lang="es-MX" sz="1600" b="1" dirty="0"/>
        </a:p>
      </dgm:t>
    </dgm:pt>
    <dgm:pt modelId="{72521F5B-1DD8-498F-A52A-0D730311F68A}" type="parTrans" cxnId="{A7FC09CA-CF45-43F5-990C-F1DB661ACB8D}">
      <dgm:prSet/>
      <dgm:spPr/>
      <dgm:t>
        <a:bodyPr/>
        <a:lstStyle/>
        <a:p>
          <a:endParaRPr lang="es-MX" sz="1600" b="1"/>
        </a:p>
      </dgm:t>
    </dgm:pt>
    <dgm:pt modelId="{B156CF93-2D22-405D-8BFD-95C0476CEAB4}" type="sibTrans" cxnId="{A7FC09CA-CF45-43F5-990C-F1DB661ACB8D}">
      <dgm:prSet/>
      <dgm:spPr/>
      <dgm:t>
        <a:bodyPr/>
        <a:lstStyle/>
        <a:p>
          <a:endParaRPr lang="es-MX" sz="1600" b="1"/>
        </a:p>
      </dgm:t>
    </dgm:pt>
    <dgm:pt modelId="{B6578A69-DAEA-44FA-A53A-6AC98D4AE2DB}" type="pres">
      <dgm:prSet presAssocID="{F5AAAEAE-A596-4615-9AFB-252BA56FC17C}" presName="Name0" presStyleCnt="0">
        <dgm:presLayoutVars>
          <dgm:dir/>
          <dgm:resizeHandles/>
        </dgm:presLayoutVars>
      </dgm:prSet>
      <dgm:spPr/>
    </dgm:pt>
    <dgm:pt modelId="{84F46D40-B820-41DD-88FF-95B57E283F8A}" type="pres">
      <dgm:prSet presAssocID="{E3FCC9A7-85AD-43A4-A9A1-EE0D9AE4F3C8}" presName="compNode" presStyleCnt="0"/>
      <dgm:spPr/>
    </dgm:pt>
    <dgm:pt modelId="{55D712A6-11F6-4A47-A521-D67F8A68ED9D}" type="pres">
      <dgm:prSet presAssocID="{E3FCC9A7-85AD-43A4-A9A1-EE0D9AE4F3C8}" presName="dummyConnPt" presStyleCnt="0"/>
      <dgm:spPr/>
    </dgm:pt>
    <dgm:pt modelId="{2B11749A-F96B-478A-90D6-C71262CF57BB}" type="pres">
      <dgm:prSet presAssocID="{E3FCC9A7-85AD-43A4-A9A1-EE0D9AE4F3C8}" presName="node" presStyleLbl="node1" presStyleIdx="0" presStyleCnt="8">
        <dgm:presLayoutVars>
          <dgm:bulletEnabled val="1"/>
        </dgm:presLayoutVars>
      </dgm:prSet>
      <dgm:spPr/>
    </dgm:pt>
    <dgm:pt modelId="{3C7C6D83-30A9-4C0C-AF1F-538DC646E4AF}" type="pres">
      <dgm:prSet presAssocID="{05926B80-D5A8-4B46-A56C-84079FBCA0B1}" presName="sibTrans" presStyleLbl="bgSibTrans2D1" presStyleIdx="0" presStyleCnt="7"/>
      <dgm:spPr/>
    </dgm:pt>
    <dgm:pt modelId="{BD02BEFE-0E3D-4D3B-BFA8-55CA0DFCD848}" type="pres">
      <dgm:prSet presAssocID="{62DBA80F-0B6A-4F75-9CEF-287C4E11DD26}" presName="compNode" presStyleCnt="0"/>
      <dgm:spPr/>
    </dgm:pt>
    <dgm:pt modelId="{7E41AEEC-6549-4C41-BAC5-C1AE3ACAAAE3}" type="pres">
      <dgm:prSet presAssocID="{62DBA80F-0B6A-4F75-9CEF-287C4E11DD26}" presName="dummyConnPt" presStyleCnt="0"/>
      <dgm:spPr/>
    </dgm:pt>
    <dgm:pt modelId="{16E8F348-A39D-4620-BB08-C0042B4F7A43}" type="pres">
      <dgm:prSet presAssocID="{62DBA80F-0B6A-4F75-9CEF-287C4E11DD26}" presName="node" presStyleLbl="node1" presStyleIdx="1" presStyleCnt="8">
        <dgm:presLayoutVars>
          <dgm:bulletEnabled val="1"/>
        </dgm:presLayoutVars>
      </dgm:prSet>
      <dgm:spPr/>
    </dgm:pt>
    <dgm:pt modelId="{67F46946-C70C-4126-97D3-4FB4468814E6}" type="pres">
      <dgm:prSet presAssocID="{83323AAB-F857-4176-94BE-B9BC01A6AD42}" presName="sibTrans" presStyleLbl="bgSibTrans2D1" presStyleIdx="1" presStyleCnt="7"/>
      <dgm:spPr/>
    </dgm:pt>
    <dgm:pt modelId="{4BE57CF6-C7D5-491E-9B92-BD9CA0249781}" type="pres">
      <dgm:prSet presAssocID="{55F13343-959C-40C3-9E85-4F3F2D8F6855}" presName="compNode" presStyleCnt="0"/>
      <dgm:spPr/>
    </dgm:pt>
    <dgm:pt modelId="{F8142782-F755-4987-B9B3-3705C412AD2B}" type="pres">
      <dgm:prSet presAssocID="{55F13343-959C-40C3-9E85-4F3F2D8F6855}" presName="dummyConnPt" presStyleCnt="0"/>
      <dgm:spPr/>
    </dgm:pt>
    <dgm:pt modelId="{6F426DC9-8867-44B0-A5BF-E61814B70007}" type="pres">
      <dgm:prSet presAssocID="{55F13343-959C-40C3-9E85-4F3F2D8F6855}" presName="node" presStyleLbl="node1" presStyleIdx="2" presStyleCnt="8">
        <dgm:presLayoutVars>
          <dgm:bulletEnabled val="1"/>
        </dgm:presLayoutVars>
      </dgm:prSet>
      <dgm:spPr/>
    </dgm:pt>
    <dgm:pt modelId="{B425AB02-5DED-4802-BB63-7405B68565FB}" type="pres">
      <dgm:prSet presAssocID="{2E51B265-D1C7-4148-8FA3-DE2C87CAD943}" presName="sibTrans" presStyleLbl="bgSibTrans2D1" presStyleIdx="2" presStyleCnt="7"/>
      <dgm:spPr/>
    </dgm:pt>
    <dgm:pt modelId="{F2A07DDA-EA80-4064-A485-8ADF598BDAD4}" type="pres">
      <dgm:prSet presAssocID="{7609CCA6-E5F1-4A47-A847-16D13CFDFEB6}" presName="compNode" presStyleCnt="0"/>
      <dgm:spPr/>
    </dgm:pt>
    <dgm:pt modelId="{6807F66E-35FA-431B-95C8-E1A4DA2113EE}" type="pres">
      <dgm:prSet presAssocID="{7609CCA6-E5F1-4A47-A847-16D13CFDFEB6}" presName="dummyConnPt" presStyleCnt="0"/>
      <dgm:spPr/>
    </dgm:pt>
    <dgm:pt modelId="{848479BB-2521-4E72-BB0B-2CDE3600E09C}" type="pres">
      <dgm:prSet presAssocID="{7609CCA6-E5F1-4A47-A847-16D13CFDFEB6}" presName="node" presStyleLbl="node1" presStyleIdx="3" presStyleCnt="8">
        <dgm:presLayoutVars>
          <dgm:bulletEnabled val="1"/>
        </dgm:presLayoutVars>
      </dgm:prSet>
      <dgm:spPr/>
    </dgm:pt>
    <dgm:pt modelId="{5A5C55C2-AC12-4457-964C-0D07AA06A272}" type="pres">
      <dgm:prSet presAssocID="{EAC42EB8-DE7B-4E04-8766-8DDEEB1DC1F7}" presName="sibTrans" presStyleLbl="bgSibTrans2D1" presStyleIdx="3" presStyleCnt="7"/>
      <dgm:spPr/>
    </dgm:pt>
    <dgm:pt modelId="{C4BD3D2D-C76D-44F8-9507-FE7C448E862C}" type="pres">
      <dgm:prSet presAssocID="{F4BB7504-9BDF-4BAE-8368-CBC9292F6857}" presName="compNode" presStyleCnt="0"/>
      <dgm:spPr/>
    </dgm:pt>
    <dgm:pt modelId="{00557DD9-9AE3-47A3-B445-F2C065921FE0}" type="pres">
      <dgm:prSet presAssocID="{F4BB7504-9BDF-4BAE-8368-CBC9292F6857}" presName="dummyConnPt" presStyleCnt="0"/>
      <dgm:spPr/>
    </dgm:pt>
    <dgm:pt modelId="{FF1AEA20-C160-4632-B58B-1227A4865459}" type="pres">
      <dgm:prSet presAssocID="{F4BB7504-9BDF-4BAE-8368-CBC9292F6857}" presName="node" presStyleLbl="node1" presStyleIdx="4" presStyleCnt="8">
        <dgm:presLayoutVars>
          <dgm:bulletEnabled val="1"/>
        </dgm:presLayoutVars>
      </dgm:prSet>
      <dgm:spPr/>
    </dgm:pt>
    <dgm:pt modelId="{B2A3AD0A-AC08-415D-B2B7-05C29A404097}" type="pres">
      <dgm:prSet presAssocID="{0AC818B8-908B-4049-ABF1-BF56169A5BD8}" presName="sibTrans" presStyleLbl="bgSibTrans2D1" presStyleIdx="4" presStyleCnt="7"/>
      <dgm:spPr/>
    </dgm:pt>
    <dgm:pt modelId="{DA8014EA-EB30-4E53-82A4-F533944506D1}" type="pres">
      <dgm:prSet presAssocID="{CAEF42F3-FD94-44A5-8984-56ECD8E5D931}" presName="compNode" presStyleCnt="0"/>
      <dgm:spPr/>
    </dgm:pt>
    <dgm:pt modelId="{53B5B68A-ED8C-42BC-B600-6DCCC4B54E67}" type="pres">
      <dgm:prSet presAssocID="{CAEF42F3-FD94-44A5-8984-56ECD8E5D931}" presName="dummyConnPt" presStyleCnt="0"/>
      <dgm:spPr/>
    </dgm:pt>
    <dgm:pt modelId="{62149518-7AA0-4B41-A0D9-088F418F9968}" type="pres">
      <dgm:prSet presAssocID="{CAEF42F3-FD94-44A5-8984-56ECD8E5D931}" presName="node" presStyleLbl="node1" presStyleIdx="5" presStyleCnt="8">
        <dgm:presLayoutVars>
          <dgm:bulletEnabled val="1"/>
        </dgm:presLayoutVars>
      </dgm:prSet>
      <dgm:spPr/>
    </dgm:pt>
    <dgm:pt modelId="{C214CD72-2CBF-4F66-890D-1CE0682706EC}" type="pres">
      <dgm:prSet presAssocID="{488D7738-A8D6-4C61-95DF-C7B0EA068991}" presName="sibTrans" presStyleLbl="bgSibTrans2D1" presStyleIdx="5" presStyleCnt="7"/>
      <dgm:spPr/>
    </dgm:pt>
    <dgm:pt modelId="{50E40D71-4A12-49ED-8EDE-5E71C701B531}" type="pres">
      <dgm:prSet presAssocID="{6B820694-A710-4C49-AB2B-F177A525F3ED}" presName="compNode" presStyleCnt="0"/>
      <dgm:spPr/>
    </dgm:pt>
    <dgm:pt modelId="{BCB93CA3-7392-418A-B73B-FAE4B627C381}" type="pres">
      <dgm:prSet presAssocID="{6B820694-A710-4C49-AB2B-F177A525F3ED}" presName="dummyConnPt" presStyleCnt="0"/>
      <dgm:spPr/>
    </dgm:pt>
    <dgm:pt modelId="{FC0CBC61-33B0-48D1-96F0-49F1B5280682}" type="pres">
      <dgm:prSet presAssocID="{6B820694-A710-4C49-AB2B-F177A525F3ED}" presName="node" presStyleLbl="node1" presStyleIdx="6" presStyleCnt="8">
        <dgm:presLayoutVars>
          <dgm:bulletEnabled val="1"/>
        </dgm:presLayoutVars>
      </dgm:prSet>
      <dgm:spPr/>
    </dgm:pt>
    <dgm:pt modelId="{89753D0E-0FBB-41C2-B2DD-7353CC0C8560}" type="pres">
      <dgm:prSet presAssocID="{6DA62DEC-A74C-4ADE-AB2E-6C6311938D6B}" presName="sibTrans" presStyleLbl="bgSibTrans2D1" presStyleIdx="6" presStyleCnt="7"/>
      <dgm:spPr/>
    </dgm:pt>
    <dgm:pt modelId="{72600F76-1BA0-4670-AD97-4732FCB5A477}" type="pres">
      <dgm:prSet presAssocID="{07FE6300-8AC1-4066-8D4A-62421A6EE4C6}" presName="compNode" presStyleCnt="0"/>
      <dgm:spPr/>
    </dgm:pt>
    <dgm:pt modelId="{F8C58BE9-273A-4218-89F7-3992D4163778}" type="pres">
      <dgm:prSet presAssocID="{07FE6300-8AC1-4066-8D4A-62421A6EE4C6}" presName="dummyConnPt" presStyleCnt="0"/>
      <dgm:spPr/>
    </dgm:pt>
    <dgm:pt modelId="{D779683B-3214-4E1A-9453-0895BC2A6D99}" type="pres">
      <dgm:prSet presAssocID="{07FE6300-8AC1-4066-8D4A-62421A6EE4C6}" presName="node" presStyleLbl="node1" presStyleIdx="7" presStyleCnt="8">
        <dgm:presLayoutVars>
          <dgm:bulletEnabled val="1"/>
        </dgm:presLayoutVars>
      </dgm:prSet>
      <dgm:spPr/>
    </dgm:pt>
  </dgm:ptLst>
  <dgm:cxnLst>
    <dgm:cxn modelId="{36B6BD02-135F-4A64-BE26-E5F9F8A38E87}" type="presOf" srcId="{EAC42EB8-DE7B-4E04-8766-8DDEEB1DC1F7}" destId="{5A5C55C2-AC12-4457-964C-0D07AA06A272}" srcOrd="0" destOrd="0" presId="urn:microsoft.com/office/officeart/2005/8/layout/bProcess4"/>
    <dgm:cxn modelId="{C9868B07-864C-4FB4-AF94-11CD5E863787}" srcId="{F5AAAEAE-A596-4615-9AFB-252BA56FC17C}" destId="{CAEF42F3-FD94-44A5-8984-56ECD8E5D931}" srcOrd="5" destOrd="0" parTransId="{E46C6FB0-0DD0-4A75-8A18-B87BD02DF256}" sibTransId="{488D7738-A8D6-4C61-95DF-C7B0EA068991}"/>
    <dgm:cxn modelId="{03E6B90D-90ED-4FF6-9F97-F6B871F6EFFE}" srcId="{F5AAAEAE-A596-4615-9AFB-252BA56FC17C}" destId="{E3FCC9A7-85AD-43A4-A9A1-EE0D9AE4F3C8}" srcOrd="0" destOrd="0" parTransId="{5DDD26E3-1206-4D58-A0B9-5115906C8ACC}" sibTransId="{05926B80-D5A8-4B46-A56C-84079FBCA0B1}"/>
    <dgm:cxn modelId="{67E68522-C75C-460F-A9F7-016BE46E0EE3}" type="presOf" srcId="{83323AAB-F857-4176-94BE-B9BC01A6AD42}" destId="{67F46946-C70C-4126-97D3-4FB4468814E6}" srcOrd="0" destOrd="0" presId="urn:microsoft.com/office/officeart/2005/8/layout/bProcess4"/>
    <dgm:cxn modelId="{93C9D72F-5912-49BE-9865-1FF0461DA8CE}" type="presOf" srcId="{55F13343-959C-40C3-9E85-4F3F2D8F6855}" destId="{6F426DC9-8867-44B0-A5BF-E61814B70007}" srcOrd="0" destOrd="0" presId="urn:microsoft.com/office/officeart/2005/8/layout/bProcess4"/>
    <dgm:cxn modelId="{0ECDE235-33BB-4BD4-B4A2-99B519B8AF4F}" type="presOf" srcId="{F4BB7504-9BDF-4BAE-8368-CBC9292F6857}" destId="{FF1AEA20-C160-4632-B58B-1227A4865459}" srcOrd="0" destOrd="0" presId="urn:microsoft.com/office/officeart/2005/8/layout/bProcess4"/>
    <dgm:cxn modelId="{7851905B-CF5F-47E9-941B-81F5E5917A46}" type="presOf" srcId="{62DBA80F-0B6A-4F75-9CEF-287C4E11DD26}" destId="{16E8F348-A39D-4620-BB08-C0042B4F7A43}" srcOrd="0" destOrd="0" presId="urn:microsoft.com/office/officeart/2005/8/layout/bProcess4"/>
    <dgm:cxn modelId="{32B52A60-6D72-490F-B844-06D50440A2CD}" srcId="{F5AAAEAE-A596-4615-9AFB-252BA56FC17C}" destId="{55F13343-959C-40C3-9E85-4F3F2D8F6855}" srcOrd="2" destOrd="0" parTransId="{097E505F-4D57-4820-B3FB-8D9056935A2A}" sibTransId="{2E51B265-D1C7-4148-8FA3-DE2C87CAD943}"/>
    <dgm:cxn modelId="{38442D41-13FE-45C7-B0B6-ED6E9AD5B9A5}" srcId="{F5AAAEAE-A596-4615-9AFB-252BA56FC17C}" destId="{62DBA80F-0B6A-4F75-9CEF-287C4E11DD26}" srcOrd="1" destOrd="0" parTransId="{AD7C26C6-DA46-49C1-8296-1EAA662E2A43}" sibTransId="{83323AAB-F857-4176-94BE-B9BC01A6AD42}"/>
    <dgm:cxn modelId="{6485BA61-2C3B-475B-AE31-A634458AD72B}" type="presOf" srcId="{0AC818B8-908B-4049-ABF1-BF56169A5BD8}" destId="{B2A3AD0A-AC08-415D-B2B7-05C29A404097}" srcOrd="0" destOrd="0" presId="urn:microsoft.com/office/officeart/2005/8/layout/bProcess4"/>
    <dgm:cxn modelId="{0EB32B4F-9436-4B24-8C38-2C9898F9F1AC}" type="presOf" srcId="{CAEF42F3-FD94-44A5-8984-56ECD8E5D931}" destId="{62149518-7AA0-4B41-A0D9-088F418F9968}" srcOrd="0" destOrd="0" presId="urn:microsoft.com/office/officeart/2005/8/layout/bProcess4"/>
    <dgm:cxn modelId="{23A71C7D-8E58-4164-B91D-BB14E89F6A20}" type="presOf" srcId="{6DA62DEC-A74C-4ADE-AB2E-6C6311938D6B}" destId="{89753D0E-0FBB-41C2-B2DD-7353CC0C8560}" srcOrd="0" destOrd="0" presId="urn:microsoft.com/office/officeart/2005/8/layout/bProcess4"/>
    <dgm:cxn modelId="{7C821A89-0405-4A95-B598-C4E29DF9A4AD}" type="presOf" srcId="{2E51B265-D1C7-4148-8FA3-DE2C87CAD943}" destId="{B425AB02-5DED-4802-BB63-7405B68565FB}" srcOrd="0" destOrd="0" presId="urn:microsoft.com/office/officeart/2005/8/layout/bProcess4"/>
    <dgm:cxn modelId="{2EC158B2-E3AA-45D5-A8DB-FEB3442A6CCD}" type="presOf" srcId="{07FE6300-8AC1-4066-8D4A-62421A6EE4C6}" destId="{D779683B-3214-4E1A-9453-0895BC2A6D99}" srcOrd="0" destOrd="0" presId="urn:microsoft.com/office/officeart/2005/8/layout/bProcess4"/>
    <dgm:cxn modelId="{7AF9EAB2-BC17-4897-AFBC-979FDB09EF61}" srcId="{F5AAAEAE-A596-4615-9AFB-252BA56FC17C}" destId="{7609CCA6-E5F1-4A47-A847-16D13CFDFEB6}" srcOrd="3" destOrd="0" parTransId="{A7A4522F-926F-47EB-87D9-F8DEC106CD0B}" sibTransId="{EAC42EB8-DE7B-4E04-8766-8DDEEB1DC1F7}"/>
    <dgm:cxn modelId="{483550BA-C54C-4CD5-A72A-7B729F0486F0}" type="presOf" srcId="{F5AAAEAE-A596-4615-9AFB-252BA56FC17C}" destId="{B6578A69-DAEA-44FA-A53A-6AC98D4AE2DB}" srcOrd="0" destOrd="0" presId="urn:microsoft.com/office/officeart/2005/8/layout/bProcess4"/>
    <dgm:cxn modelId="{4932F7BF-2ED9-41FF-A53F-D17E13F230F5}" type="presOf" srcId="{7609CCA6-E5F1-4A47-A847-16D13CFDFEB6}" destId="{848479BB-2521-4E72-BB0B-2CDE3600E09C}" srcOrd="0" destOrd="0" presId="urn:microsoft.com/office/officeart/2005/8/layout/bProcess4"/>
    <dgm:cxn modelId="{A7FC09CA-CF45-43F5-990C-F1DB661ACB8D}" srcId="{F5AAAEAE-A596-4615-9AFB-252BA56FC17C}" destId="{07FE6300-8AC1-4066-8D4A-62421A6EE4C6}" srcOrd="7" destOrd="0" parTransId="{72521F5B-1DD8-498F-A52A-0D730311F68A}" sibTransId="{B156CF93-2D22-405D-8BFD-95C0476CEAB4}"/>
    <dgm:cxn modelId="{E32730D0-455B-4E06-BA8F-A91AE6B6EF01}" type="presOf" srcId="{488D7738-A8D6-4C61-95DF-C7B0EA068991}" destId="{C214CD72-2CBF-4F66-890D-1CE0682706EC}" srcOrd="0" destOrd="0" presId="urn:microsoft.com/office/officeart/2005/8/layout/bProcess4"/>
    <dgm:cxn modelId="{C25A5ED9-9D5D-4837-A5D0-D7B54C96EA61}" type="presOf" srcId="{05926B80-D5A8-4B46-A56C-84079FBCA0B1}" destId="{3C7C6D83-30A9-4C0C-AF1F-538DC646E4AF}" srcOrd="0" destOrd="0" presId="urn:microsoft.com/office/officeart/2005/8/layout/bProcess4"/>
    <dgm:cxn modelId="{9980FFDB-777A-471E-B88D-623A50C8BF4F}" srcId="{F5AAAEAE-A596-4615-9AFB-252BA56FC17C}" destId="{6B820694-A710-4C49-AB2B-F177A525F3ED}" srcOrd="6" destOrd="0" parTransId="{087FB1CD-2B32-4866-94EE-E5C3F4F46361}" sibTransId="{6DA62DEC-A74C-4ADE-AB2E-6C6311938D6B}"/>
    <dgm:cxn modelId="{A7478AE8-EF1F-4D6F-8792-AAB7E3C8FEE8}" type="presOf" srcId="{E3FCC9A7-85AD-43A4-A9A1-EE0D9AE4F3C8}" destId="{2B11749A-F96B-478A-90D6-C71262CF57BB}" srcOrd="0" destOrd="0" presId="urn:microsoft.com/office/officeart/2005/8/layout/bProcess4"/>
    <dgm:cxn modelId="{E86F6DF1-39BB-4EE4-837C-4B4DC5B1D3D0}" srcId="{F5AAAEAE-A596-4615-9AFB-252BA56FC17C}" destId="{F4BB7504-9BDF-4BAE-8368-CBC9292F6857}" srcOrd="4" destOrd="0" parTransId="{0E982E45-C92E-4BE1-8C99-33B3F74799D9}" sibTransId="{0AC818B8-908B-4049-ABF1-BF56169A5BD8}"/>
    <dgm:cxn modelId="{EF47FCFC-7956-4F4A-BE68-E3D6BCB476BF}" type="presOf" srcId="{6B820694-A710-4C49-AB2B-F177A525F3ED}" destId="{FC0CBC61-33B0-48D1-96F0-49F1B5280682}" srcOrd="0" destOrd="0" presId="urn:microsoft.com/office/officeart/2005/8/layout/bProcess4"/>
    <dgm:cxn modelId="{DE99ABDB-04CB-45DA-8141-55CCCA307AEE}" type="presParOf" srcId="{B6578A69-DAEA-44FA-A53A-6AC98D4AE2DB}" destId="{84F46D40-B820-41DD-88FF-95B57E283F8A}" srcOrd="0" destOrd="0" presId="urn:microsoft.com/office/officeart/2005/8/layout/bProcess4"/>
    <dgm:cxn modelId="{7213CF35-0505-466C-BAA4-1F61121F1AA6}" type="presParOf" srcId="{84F46D40-B820-41DD-88FF-95B57E283F8A}" destId="{55D712A6-11F6-4A47-A521-D67F8A68ED9D}" srcOrd="0" destOrd="0" presId="urn:microsoft.com/office/officeart/2005/8/layout/bProcess4"/>
    <dgm:cxn modelId="{F66A8F38-BBAD-4C34-A126-DD7327FA33B6}" type="presParOf" srcId="{84F46D40-B820-41DD-88FF-95B57E283F8A}" destId="{2B11749A-F96B-478A-90D6-C71262CF57BB}" srcOrd="1" destOrd="0" presId="urn:microsoft.com/office/officeart/2005/8/layout/bProcess4"/>
    <dgm:cxn modelId="{FEE7516F-8B0A-4F1E-875F-CBFC04222DE3}" type="presParOf" srcId="{B6578A69-DAEA-44FA-A53A-6AC98D4AE2DB}" destId="{3C7C6D83-30A9-4C0C-AF1F-538DC646E4AF}" srcOrd="1" destOrd="0" presId="urn:microsoft.com/office/officeart/2005/8/layout/bProcess4"/>
    <dgm:cxn modelId="{CC5BC89E-48F1-4FD3-81D6-C49946B62557}" type="presParOf" srcId="{B6578A69-DAEA-44FA-A53A-6AC98D4AE2DB}" destId="{BD02BEFE-0E3D-4D3B-BFA8-55CA0DFCD848}" srcOrd="2" destOrd="0" presId="urn:microsoft.com/office/officeart/2005/8/layout/bProcess4"/>
    <dgm:cxn modelId="{5FCBBC4B-5526-480B-B7C7-C54337246EAF}" type="presParOf" srcId="{BD02BEFE-0E3D-4D3B-BFA8-55CA0DFCD848}" destId="{7E41AEEC-6549-4C41-BAC5-C1AE3ACAAAE3}" srcOrd="0" destOrd="0" presId="urn:microsoft.com/office/officeart/2005/8/layout/bProcess4"/>
    <dgm:cxn modelId="{BEEDBB79-14E7-4FF3-A879-36FAEE2BE165}" type="presParOf" srcId="{BD02BEFE-0E3D-4D3B-BFA8-55CA0DFCD848}" destId="{16E8F348-A39D-4620-BB08-C0042B4F7A43}" srcOrd="1" destOrd="0" presId="urn:microsoft.com/office/officeart/2005/8/layout/bProcess4"/>
    <dgm:cxn modelId="{B218EE83-8225-4EE5-8BA5-368FB4D73C02}" type="presParOf" srcId="{B6578A69-DAEA-44FA-A53A-6AC98D4AE2DB}" destId="{67F46946-C70C-4126-97D3-4FB4468814E6}" srcOrd="3" destOrd="0" presId="urn:microsoft.com/office/officeart/2005/8/layout/bProcess4"/>
    <dgm:cxn modelId="{9E0682A3-7427-4205-ACB7-63EA6BBEDFBF}" type="presParOf" srcId="{B6578A69-DAEA-44FA-A53A-6AC98D4AE2DB}" destId="{4BE57CF6-C7D5-491E-9B92-BD9CA0249781}" srcOrd="4" destOrd="0" presId="urn:microsoft.com/office/officeart/2005/8/layout/bProcess4"/>
    <dgm:cxn modelId="{C9EC0FBD-C8D3-44F0-A83B-BA104A19F9D2}" type="presParOf" srcId="{4BE57CF6-C7D5-491E-9B92-BD9CA0249781}" destId="{F8142782-F755-4987-B9B3-3705C412AD2B}" srcOrd="0" destOrd="0" presId="urn:microsoft.com/office/officeart/2005/8/layout/bProcess4"/>
    <dgm:cxn modelId="{69803C2E-5590-414E-86F0-3E838B20A107}" type="presParOf" srcId="{4BE57CF6-C7D5-491E-9B92-BD9CA0249781}" destId="{6F426DC9-8867-44B0-A5BF-E61814B70007}" srcOrd="1" destOrd="0" presId="urn:microsoft.com/office/officeart/2005/8/layout/bProcess4"/>
    <dgm:cxn modelId="{46E803B7-160A-4994-B82B-5D59DC6E5D12}" type="presParOf" srcId="{B6578A69-DAEA-44FA-A53A-6AC98D4AE2DB}" destId="{B425AB02-5DED-4802-BB63-7405B68565FB}" srcOrd="5" destOrd="0" presId="urn:microsoft.com/office/officeart/2005/8/layout/bProcess4"/>
    <dgm:cxn modelId="{59ED8396-1A41-4E09-B4D6-81D5AD18BBAA}" type="presParOf" srcId="{B6578A69-DAEA-44FA-A53A-6AC98D4AE2DB}" destId="{F2A07DDA-EA80-4064-A485-8ADF598BDAD4}" srcOrd="6" destOrd="0" presId="urn:microsoft.com/office/officeart/2005/8/layout/bProcess4"/>
    <dgm:cxn modelId="{DCAE21A2-45FE-4725-9305-88C48E77C10F}" type="presParOf" srcId="{F2A07DDA-EA80-4064-A485-8ADF598BDAD4}" destId="{6807F66E-35FA-431B-95C8-E1A4DA2113EE}" srcOrd="0" destOrd="0" presId="urn:microsoft.com/office/officeart/2005/8/layout/bProcess4"/>
    <dgm:cxn modelId="{CF04614E-ADF1-43F3-95F4-A7C4EE483665}" type="presParOf" srcId="{F2A07DDA-EA80-4064-A485-8ADF598BDAD4}" destId="{848479BB-2521-4E72-BB0B-2CDE3600E09C}" srcOrd="1" destOrd="0" presId="urn:microsoft.com/office/officeart/2005/8/layout/bProcess4"/>
    <dgm:cxn modelId="{391A8C46-06A9-4C21-B631-6BDF2E937742}" type="presParOf" srcId="{B6578A69-DAEA-44FA-A53A-6AC98D4AE2DB}" destId="{5A5C55C2-AC12-4457-964C-0D07AA06A272}" srcOrd="7" destOrd="0" presId="urn:microsoft.com/office/officeart/2005/8/layout/bProcess4"/>
    <dgm:cxn modelId="{74BBD075-E672-4A38-B3AB-81CA8DCE983A}" type="presParOf" srcId="{B6578A69-DAEA-44FA-A53A-6AC98D4AE2DB}" destId="{C4BD3D2D-C76D-44F8-9507-FE7C448E862C}" srcOrd="8" destOrd="0" presId="urn:microsoft.com/office/officeart/2005/8/layout/bProcess4"/>
    <dgm:cxn modelId="{55D56BD8-8C00-4E18-A167-F2584178CBDC}" type="presParOf" srcId="{C4BD3D2D-C76D-44F8-9507-FE7C448E862C}" destId="{00557DD9-9AE3-47A3-B445-F2C065921FE0}" srcOrd="0" destOrd="0" presId="urn:microsoft.com/office/officeart/2005/8/layout/bProcess4"/>
    <dgm:cxn modelId="{468733EB-DF49-437E-B13C-905AEA9796C2}" type="presParOf" srcId="{C4BD3D2D-C76D-44F8-9507-FE7C448E862C}" destId="{FF1AEA20-C160-4632-B58B-1227A4865459}" srcOrd="1" destOrd="0" presId="urn:microsoft.com/office/officeart/2005/8/layout/bProcess4"/>
    <dgm:cxn modelId="{DA2742E4-4E13-4CE0-A86D-EE8F2B44CCBA}" type="presParOf" srcId="{B6578A69-DAEA-44FA-A53A-6AC98D4AE2DB}" destId="{B2A3AD0A-AC08-415D-B2B7-05C29A404097}" srcOrd="9" destOrd="0" presId="urn:microsoft.com/office/officeart/2005/8/layout/bProcess4"/>
    <dgm:cxn modelId="{188CAEC9-F41A-4E0A-AA97-E8BE79B16582}" type="presParOf" srcId="{B6578A69-DAEA-44FA-A53A-6AC98D4AE2DB}" destId="{DA8014EA-EB30-4E53-82A4-F533944506D1}" srcOrd="10" destOrd="0" presId="urn:microsoft.com/office/officeart/2005/8/layout/bProcess4"/>
    <dgm:cxn modelId="{98383A14-0642-4519-BF74-EF6497D32CF8}" type="presParOf" srcId="{DA8014EA-EB30-4E53-82A4-F533944506D1}" destId="{53B5B68A-ED8C-42BC-B600-6DCCC4B54E67}" srcOrd="0" destOrd="0" presId="urn:microsoft.com/office/officeart/2005/8/layout/bProcess4"/>
    <dgm:cxn modelId="{D63A462F-7E2F-4DBA-805C-CD7A109CADC8}" type="presParOf" srcId="{DA8014EA-EB30-4E53-82A4-F533944506D1}" destId="{62149518-7AA0-4B41-A0D9-088F418F9968}" srcOrd="1" destOrd="0" presId="urn:microsoft.com/office/officeart/2005/8/layout/bProcess4"/>
    <dgm:cxn modelId="{438AFCF6-FFCE-4531-BE7E-BC1D60F68AF4}" type="presParOf" srcId="{B6578A69-DAEA-44FA-A53A-6AC98D4AE2DB}" destId="{C214CD72-2CBF-4F66-890D-1CE0682706EC}" srcOrd="11" destOrd="0" presId="urn:microsoft.com/office/officeart/2005/8/layout/bProcess4"/>
    <dgm:cxn modelId="{8AC2DAF6-790C-4E3C-BEB8-7AADE8A4D621}" type="presParOf" srcId="{B6578A69-DAEA-44FA-A53A-6AC98D4AE2DB}" destId="{50E40D71-4A12-49ED-8EDE-5E71C701B531}" srcOrd="12" destOrd="0" presId="urn:microsoft.com/office/officeart/2005/8/layout/bProcess4"/>
    <dgm:cxn modelId="{00155211-6C9C-47CA-9815-6FB62AE4E939}" type="presParOf" srcId="{50E40D71-4A12-49ED-8EDE-5E71C701B531}" destId="{BCB93CA3-7392-418A-B73B-FAE4B627C381}" srcOrd="0" destOrd="0" presId="urn:microsoft.com/office/officeart/2005/8/layout/bProcess4"/>
    <dgm:cxn modelId="{B07D1326-6776-42B8-A4DD-CDE5EC89BBA1}" type="presParOf" srcId="{50E40D71-4A12-49ED-8EDE-5E71C701B531}" destId="{FC0CBC61-33B0-48D1-96F0-49F1B5280682}" srcOrd="1" destOrd="0" presId="urn:microsoft.com/office/officeart/2005/8/layout/bProcess4"/>
    <dgm:cxn modelId="{F993D347-9E01-41C9-A588-0F81DE6D72A9}" type="presParOf" srcId="{B6578A69-DAEA-44FA-A53A-6AC98D4AE2DB}" destId="{89753D0E-0FBB-41C2-B2DD-7353CC0C8560}" srcOrd="13" destOrd="0" presId="urn:microsoft.com/office/officeart/2005/8/layout/bProcess4"/>
    <dgm:cxn modelId="{E25FA22C-7E57-4C93-B7F9-A74B27CD4A58}" type="presParOf" srcId="{B6578A69-DAEA-44FA-A53A-6AC98D4AE2DB}" destId="{72600F76-1BA0-4670-AD97-4732FCB5A477}" srcOrd="14" destOrd="0" presId="urn:microsoft.com/office/officeart/2005/8/layout/bProcess4"/>
    <dgm:cxn modelId="{B122986D-0B1C-4A05-A623-A87AAAE412AB}" type="presParOf" srcId="{72600F76-1BA0-4670-AD97-4732FCB5A477}" destId="{F8C58BE9-273A-4218-89F7-3992D4163778}" srcOrd="0" destOrd="0" presId="urn:microsoft.com/office/officeart/2005/8/layout/bProcess4"/>
    <dgm:cxn modelId="{69B3C42B-9606-47A3-BA74-E8D539A0C641}" type="presParOf" srcId="{72600F76-1BA0-4670-AD97-4732FCB5A477}" destId="{D779683B-3214-4E1A-9453-0895BC2A6D9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69E6E-BB8A-494D-BA23-A370DFB6C97A}">
      <dsp:nvSpPr>
        <dsp:cNvPr id="0" name=""/>
        <dsp:cNvSpPr/>
      </dsp:nvSpPr>
      <dsp:spPr>
        <a:xfrm>
          <a:off x="317825" y="231037"/>
          <a:ext cx="7069205" cy="308864"/>
        </a:xfrm>
        <a:prstGeom prst="round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s-MX" sz="900" kern="1200" dirty="0"/>
        </a:p>
      </dsp:txBody>
      <dsp:txXfrm>
        <a:off x="332902" y="246114"/>
        <a:ext cx="7039051" cy="278710"/>
      </dsp:txXfrm>
    </dsp:sp>
    <dsp:sp modelId="{F749C429-F767-4B7A-8747-1D304B38AB34}">
      <dsp:nvSpPr>
        <dsp:cNvPr id="0" name=""/>
        <dsp:cNvSpPr/>
      </dsp:nvSpPr>
      <dsp:spPr>
        <a:xfrm>
          <a:off x="0" y="243236"/>
          <a:ext cx="7704856" cy="530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25400" rIns="142240" bIns="2540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s-MX" sz="2000" kern="1200" dirty="0"/>
            <a:t>El manejo adecuado de los insumos para la salud</a:t>
          </a:r>
        </a:p>
        <a:p>
          <a:pPr marL="171450" lvl="1" indent="0" algn="l" defTabSz="844550">
            <a:lnSpc>
              <a:spcPct val="90000"/>
            </a:lnSpc>
            <a:spcBef>
              <a:spcPct val="0"/>
            </a:spcBef>
            <a:spcAft>
              <a:spcPct val="20000"/>
            </a:spcAft>
            <a:buNone/>
          </a:pPr>
          <a:endParaRPr lang="es-MX" sz="1200" kern="1200" dirty="0"/>
        </a:p>
      </dsp:txBody>
      <dsp:txXfrm>
        <a:off x="0" y="243236"/>
        <a:ext cx="7704856" cy="530955"/>
      </dsp:txXfrm>
    </dsp:sp>
    <dsp:sp modelId="{D3EE94EE-00FF-4581-B43D-A581A86CAE90}">
      <dsp:nvSpPr>
        <dsp:cNvPr id="0" name=""/>
        <dsp:cNvSpPr/>
      </dsp:nvSpPr>
      <dsp:spPr>
        <a:xfrm>
          <a:off x="288046" y="877365"/>
          <a:ext cx="7014577" cy="456971"/>
        </a:xfrm>
        <a:prstGeom prst="roundRect">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s-MX" sz="900" kern="1200" dirty="0"/>
        </a:p>
      </dsp:txBody>
      <dsp:txXfrm>
        <a:off x="310353" y="899672"/>
        <a:ext cx="6969963" cy="412357"/>
      </dsp:txXfrm>
    </dsp:sp>
    <dsp:sp modelId="{5AD2DB29-2C4C-4316-BC82-2ECA72DFE29C}">
      <dsp:nvSpPr>
        <dsp:cNvPr id="0" name=""/>
        <dsp:cNvSpPr/>
      </dsp:nvSpPr>
      <dsp:spPr>
        <a:xfrm>
          <a:off x="86910" y="893976"/>
          <a:ext cx="7531034" cy="530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25400" rIns="142240" bIns="2540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s-MX" sz="2000" kern="1200" dirty="0"/>
            <a:t>Asistencia responsable</a:t>
          </a:r>
        </a:p>
        <a:p>
          <a:pPr marL="171450" lvl="1" indent="0" algn="l" defTabSz="755650">
            <a:lnSpc>
              <a:spcPct val="90000"/>
            </a:lnSpc>
            <a:spcBef>
              <a:spcPct val="0"/>
            </a:spcBef>
            <a:spcAft>
              <a:spcPct val="20000"/>
            </a:spcAft>
            <a:buNone/>
          </a:pPr>
          <a:endParaRPr lang="es-MX" sz="1200" kern="1200" dirty="0"/>
        </a:p>
      </dsp:txBody>
      <dsp:txXfrm>
        <a:off x="86910" y="893976"/>
        <a:ext cx="7531034" cy="530955"/>
      </dsp:txXfrm>
    </dsp:sp>
    <dsp:sp modelId="{83365BC0-1BF7-484B-9FC5-B6D1DEAC0087}">
      <dsp:nvSpPr>
        <dsp:cNvPr id="0" name=""/>
        <dsp:cNvSpPr/>
      </dsp:nvSpPr>
      <dsp:spPr>
        <a:xfrm>
          <a:off x="317825" y="1573896"/>
          <a:ext cx="7069205" cy="347633"/>
        </a:xfrm>
        <a:prstGeom prst="round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s-MX" sz="900" kern="1200" dirty="0"/>
        </a:p>
      </dsp:txBody>
      <dsp:txXfrm>
        <a:off x="334795" y="1590866"/>
        <a:ext cx="7035265" cy="313693"/>
      </dsp:txXfrm>
    </dsp:sp>
    <dsp:sp modelId="{16C2A172-4598-40D9-BFA8-E845F4939A8A}">
      <dsp:nvSpPr>
        <dsp:cNvPr id="0" name=""/>
        <dsp:cNvSpPr/>
      </dsp:nvSpPr>
      <dsp:spPr>
        <a:xfrm>
          <a:off x="0" y="1448753"/>
          <a:ext cx="7704856" cy="67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25400" rIns="142240" bIns="2540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s-MX" sz="2000" kern="1200" dirty="0"/>
            <a:t>Mantener en condiciones ópticas su área de trabajo</a:t>
          </a:r>
        </a:p>
        <a:p>
          <a:pPr marL="171450" lvl="1" indent="0" algn="l" defTabSz="755650">
            <a:lnSpc>
              <a:spcPct val="90000"/>
            </a:lnSpc>
            <a:spcBef>
              <a:spcPct val="0"/>
            </a:spcBef>
            <a:spcAft>
              <a:spcPct val="20000"/>
            </a:spcAft>
            <a:buNone/>
          </a:pPr>
          <a:endParaRPr lang="es-MX" sz="800" kern="1200" dirty="0"/>
        </a:p>
      </dsp:txBody>
      <dsp:txXfrm>
        <a:off x="0" y="1448753"/>
        <a:ext cx="7704856" cy="679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B02B-137B-4F9D-99FF-4469594EEBB3}">
      <dsp:nvSpPr>
        <dsp:cNvPr id="0" name=""/>
        <dsp:cNvSpPr/>
      </dsp:nvSpPr>
      <dsp:spPr>
        <a:xfrm>
          <a:off x="1855172" y="839845"/>
          <a:ext cx="4862089" cy="4862089"/>
        </a:xfrm>
        <a:prstGeom prst="blockArc">
          <a:avLst>
            <a:gd name="adj1" fmla="val 10800000"/>
            <a:gd name="adj2" fmla="val 16200000"/>
            <a:gd name="adj3" fmla="val 46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FC3492-ACC2-486D-A2D0-89F87F54A895}">
      <dsp:nvSpPr>
        <dsp:cNvPr id="0" name=""/>
        <dsp:cNvSpPr/>
      </dsp:nvSpPr>
      <dsp:spPr>
        <a:xfrm>
          <a:off x="1916288" y="756752"/>
          <a:ext cx="4862089" cy="4862089"/>
        </a:xfrm>
        <a:prstGeom prst="blockArc">
          <a:avLst>
            <a:gd name="adj1" fmla="val 5400000"/>
            <a:gd name="adj2" fmla="val 10800000"/>
            <a:gd name="adj3" fmla="val 4632"/>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730B74-A843-4E29-BE77-895168CD2824}">
      <dsp:nvSpPr>
        <dsp:cNvPr id="0" name=""/>
        <dsp:cNvSpPr/>
      </dsp:nvSpPr>
      <dsp:spPr>
        <a:xfrm>
          <a:off x="1916288" y="756752"/>
          <a:ext cx="4862089" cy="4862089"/>
        </a:xfrm>
        <a:prstGeom prst="blockArc">
          <a:avLst>
            <a:gd name="adj1" fmla="val 0"/>
            <a:gd name="adj2" fmla="val 5400000"/>
            <a:gd name="adj3" fmla="val 4632"/>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5481D2-BDA6-4624-8D31-0F47F2788546}">
      <dsp:nvSpPr>
        <dsp:cNvPr id="0" name=""/>
        <dsp:cNvSpPr/>
      </dsp:nvSpPr>
      <dsp:spPr>
        <a:xfrm>
          <a:off x="1916288" y="756752"/>
          <a:ext cx="4862089" cy="4862089"/>
        </a:xfrm>
        <a:prstGeom prst="blockArc">
          <a:avLst>
            <a:gd name="adj1" fmla="val 16200000"/>
            <a:gd name="adj2" fmla="val 0"/>
            <a:gd name="adj3" fmla="val 46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F1DB35-3920-408C-BBAA-8241B1C98D35}">
      <dsp:nvSpPr>
        <dsp:cNvPr id="0" name=""/>
        <dsp:cNvSpPr/>
      </dsp:nvSpPr>
      <dsp:spPr>
        <a:xfrm>
          <a:off x="3230197" y="2070661"/>
          <a:ext cx="2234272" cy="223427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n-lt"/>
              <a:cs typeface="Arial" panose="020B0604020202020204" pitchFamily="34" charset="0"/>
            </a:rPr>
            <a:t>La capacitación es un elemento fundamental, para la asistencia en la dispensación de los medicamentos  permite:</a:t>
          </a:r>
        </a:p>
      </dsp:txBody>
      <dsp:txXfrm>
        <a:off x="3557399" y="2397863"/>
        <a:ext cx="1579868" cy="1579868"/>
      </dsp:txXfrm>
    </dsp:sp>
    <dsp:sp modelId="{8C2B1C33-300A-4144-BC3A-154D6AC5616A}">
      <dsp:nvSpPr>
        <dsp:cNvPr id="0" name=""/>
        <dsp:cNvSpPr/>
      </dsp:nvSpPr>
      <dsp:spPr>
        <a:xfrm>
          <a:off x="3345316" y="36511"/>
          <a:ext cx="2004034" cy="155308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Poner en practicas sus conocimientos </a:t>
          </a:r>
        </a:p>
      </dsp:txBody>
      <dsp:txXfrm>
        <a:off x="3638800" y="263956"/>
        <a:ext cx="1417066" cy="1098199"/>
      </dsp:txXfrm>
    </dsp:sp>
    <dsp:sp modelId="{A856746F-E8BC-4CAE-A370-8678D0807605}">
      <dsp:nvSpPr>
        <dsp:cNvPr id="0" name=""/>
        <dsp:cNvSpPr/>
      </dsp:nvSpPr>
      <dsp:spPr>
        <a:xfrm>
          <a:off x="5789052" y="2338816"/>
          <a:ext cx="1866043" cy="1697961"/>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Habilidades  y actitudes </a:t>
          </a:r>
        </a:p>
      </dsp:txBody>
      <dsp:txXfrm>
        <a:off x="6062328" y="2587477"/>
        <a:ext cx="1319491" cy="1200639"/>
      </dsp:txXfrm>
    </dsp:sp>
    <dsp:sp modelId="{EDD8949F-0991-48FA-8B01-FD2AA9C6DE90}">
      <dsp:nvSpPr>
        <dsp:cNvPr id="0" name=""/>
        <dsp:cNvSpPr/>
      </dsp:nvSpPr>
      <dsp:spPr>
        <a:xfrm>
          <a:off x="3470208" y="4844971"/>
          <a:ext cx="1754249" cy="1435133"/>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Brindan un servicio de calidad .</a:t>
          </a:r>
        </a:p>
      </dsp:txBody>
      <dsp:txXfrm>
        <a:off x="3727112" y="5055141"/>
        <a:ext cx="1240441" cy="1014793"/>
      </dsp:txXfrm>
    </dsp:sp>
    <dsp:sp modelId="{27CCC0D7-C0FC-4DA5-94C4-D3F97C451291}">
      <dsp:nvSpPr>
        <dsp:cNvPr id="0" name=""/>
        <dsp:cNvSpPr/>
      </dsp:nvSpPr>
      <dsp:spPr>
        <a:xfrm>
          <a:off x="1077325" y="2406802"/>
          <a:ext cx="1790534" cy="1561988"/>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t>Lograr los objetivos de  los servicio de farmacia</a:t>
          </a:r>
        </a:p>
      </dsp:txBody>
      <dsp:txXfrm>
        <a:off x="1339543" y="2635550"/>
        <a:ext cx="1266098" cy="1104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E827-E9DE-4591-A728-FE3D7FCB5DBA}">
      <dsp:nvSpPr>
        <dsp:cNvPr id="0" name=""/>
        <dsp:cNvSpPr/>
      </dsp:nvSpPr>
      <dsp:spPr>
        <a:xfrm>
          <a:off x="0" y="46608"/>
          <a:ext cx="7128792"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I. Promover actividades tendientes a la formación, capacitación y actualización de los recursos humanos que se requieran para la satisfacción de las necesidades del país en materia de salud.</a:t>
          </a:r>
        </a:p>
      </dsp:txBody>
      <dsp:txXfrm>
        <a:off x="48319" y="94927"/>
        <a:ext cx="7032154" cy="893182"/>
      </dsp:txXfrm>
    </dsp:sp>
    <dsp:sp modelId="{0CB781B2-8A6A-4B8C-961D-E4658AA550E7}">
      <dsp:nvSpPr>
        <dsp:cNvPr id="0" name=""/>
        <dsp:cNvSpPr/>
      </dsp:nvSpPr>
      <dsp:spPr>
        <a:xfrm>
          <a:off x="0" y="1088268"/>
          <a:ext cx="7128792"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II. Apoyar la creación de centros de capacitación y actualización de los recursos humanos para la salud.</a:t>
          </a:r>
        </a:p>
      </dsp:txBody>
      <dsp:txXfrm>
        <a:off x="48319" y="1136587"/>
        <a:ext cx="7032154" cy="893182"/>
      </dsp:txXfrm>
    </dsp:sp>
    <dsp:sp modelId="{A589D62C-FFB5-4107-A673-444F60A4236F}">
      <dsp:nvSpPr>
        <dsp:cNvPr id="0" name=""/>
        <dsp:cNvSpPr/>
      </dsp:nvSpPr>
      <dsp:spPr>
        <a:xfrm>
          <a:off x="0" y="2129928"/>
          <a:ext cx="7128792"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III. Otorgar facilidades para la enseñanza y adiestramiento en servicio dentro de los establecimientos de salud.</a:t>
          </a:r>
        </a:p>
      </dsp:txBody>
      <dsp:txXfrm>
        <a:off x="48319" y="2178247"/>
        <a:ext cx="7032154" cy="893182"/>
      </dsp:txXfrm>
    </dsp:sp>
    <dsp:sp modelId="{549F5538-FE8A-4C8C-A274-D2F31D2560BC}">
      <dsp:nvSpPr>
        <dsp:cNvPr id="0" name=""/>
        <dsp:cNvSpPr/>
      </dsp:nvSpPr>
      <dsp:spPr>
        <a:xfrm>
          <a:off x="0" y="3171587"/>
          <a:ext cx="7128792"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IV. Promover la participación voluntaria de profesionales, técnicos y auxiliares de la salud en actividades docentes o técnicas. </a:t>
          </a:r>
        </a:p>
      </dsp:txBody>
      <dsp:txXfrm>
        <a:off x="48319" y="3219906"/>
        <a:ext cx="7032154" cy="893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02678-DAC9-4ED1-B43D-429715F93BC4}">
      <dsp:nvSpPr>
        <dsp:cNvPr id="0" name=""/>
        <dsp:cNvSpPr/>
      </dsp:nvSpPr>
      <dsp:spPr>
        <a:xfrm>
          <a:off x="-66377" y="1116558"/>
          <a:ext cx="4511462" cy="4289370"/>
        </a:xfrm>
        <a:prstGeom prst="circularArrow">
          <a:avLst>
            <a:gd name="adj1" fmla="val 10980"/>
            <a:gd name="adj2" fmla="val 1142322"/>
            <a:gd name="adj3" fmla="val 9000000"/>
            <a:gd name="adj4" fmla="val 10800000"/>
            <a:gd name="adj5" fmla="val 12500"/>
          </a:avLst>
        </a:prstGeom>
        <a:solidFill>
          <a:schemeClr val="accent5">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939C081-CF9E-4B90-A5BD-998C4E685F48}">
      <dsp:nvSpPr>
        <dsp:cNvPr id="0" name=""/>
        <dsp:cNvSpPr/>
      </dsp:nvSpPr>
      <dsp:spPr>
        <a:xfrm>
          <a:off x="4895470" y="2456957"/>
          <a:ext cx="4049530" cy="2346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s-MX" sz="1800" b="1" kern="1200" dirty="0">
              <a:latin typeface="Arial" panose="020B0604020202020204" pitchFamily="34" charset="0"/>
              <a:cs typeface="Arial" panose="020B0604020202020204" pitchFamily="34" charset="0"/>
            </a:rPr>
            <a:t>Reforzar los conocimientos Y habilidades técnicas.</a:t>
          </a:r>
        </a:p>
        <a:p>
          <a:pPr lvl="1" algn="ctr" defTabSz="844550">
            <a:lnSpc>
              <a:spcPct val="100000"/>
            </a:lnSpc>
            <a:spcBef>
              <a:spcPct val="0"/>
            </a:spcBef>
            <a:spcAft>
              <a:spcPct val="35000"/>
            </a:spcAft>
          </a:pPr>
          <a:endParaRPr lang="es-MX" sz="1800" b="1" kern="1200" dirty="0">
            <a:latin typeface="Arial" panose="020B0604020202020204" pitchFamily="34" charset="0"/>
            <a:cs typeface="Arial" panose="020B0604020202020204" pitchFamily="34" charset="0"/>
          </a:endParaRPr>
        </a:p>
        <a:p>
          <a:pPr marL="171450" lvl="1" indent="-171450" algn="ctr" defTabSz="800100">
            <a:lnSpc>
              <a:spcPct val="100000"/>
            </a:lnSpc>
            <a:spcBef>
              <a:spcPct val="0"/>
            </a:spcBef>
            <a:spcAft>
              <a:spcPct val="15000"/>
            </a:spcAft>
            <a:buChar char="•"/>
          </a:pPr>
          <a:r>
            <a:rPr lang="es-MX" sz="1800" b="1" kern="1200" dirty="0">
              <a:latin typeface="Arial" panose="020B0604020202020204" pitchFamily="34" charset="0"/>
              <a:cs typeface="Arial" panose="020B0604020202020204" pitchFamily="34" charset="0"/>
            </a:rPr>
            <a:t>Ofrecer Servicios Farmacéuticos seguros, eficientes y de calidad.</a:t>
          </a:r>
        </a:p>
      </dsp:txBody>
      <dsp:txXfrm>
        <a:off x="4895470" y="2456957"/>
        <a:ext cx="4049530" cy="2346491"/>
      </dsp:txXfrm>
    </dsp:sp>
    <dsp:sp modelId="{7073FFCB-CCC2-4F96-9EA3-3F84368C331C}">
      <dsp:nvSpPr>
        <dsp:cNvPr id="0" name=""/>
        <dsp:cNvSpPr/>
      </dsp:nvSpPr>
      <dsp:spPr>
        <a:xfrm>
          <a:off x="824136" y="2898684"/>
          <a:ext cx="3271864" cy="163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t>objetivo general que se pretende obtener con la capacitación es:</a:t>
          </a:r>
        </a:p>
      </dsp:txBody>
      <dsp:txXfrm>
        <a:off x="824136" y="2898684"/>
        <a:ext cx="3271864" cy="1635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87045-610F-410C-879E-2E6F06A2466C}">
      <dsp:nvSpPr>
        <dsp:cNvPr id="0" name=""/>
        <dsp:cNvSpPr/>
      </dsp:nvSpPr>
      <dsp:spPr>
        <a:xfrm>
          <a:off x="4312638" y="2738964"/>
          <a:ext cx="1991974" cy="1619376"/>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Objetivos específicos dentro de la capacitación</a:t>
          </a:r>
        </a:p>
      </dsp:txBody>
      <dsp:txXfrm>
        <a:off x="4391689" y="2818015"/>
        <a:ext cx="1833872" cy="1461274"/>
      </dsp:txXfrm>
    </dsp:sp>
    <dsp:sp modelId="{06EBC568-3524-4D63-B52E-8BA03D235C1A}">
      <dsp:nvSpPr>
        <dsp:cNvPr id="0" name=""/>
        <dsp:cNvSpPr/>
      </dsp:nvSpPr>
      <dsp:spPr>
        <a:xfrm rot="16137391">
          <a:off x="4810835" y="2264639"/>
          <a:ext cx="948806" cy="0"/>
        </a:xfrm>
        <a:custGeom>
          <a:avLst/>
          <a:gdLst/>
          <a:ahLst/>
          <a:cxnLst/>
          <a:rect l="0" t="0" r="0" b="0"/>
          <a:pathLst>
            <a:path>
              <a:moveTo>
                <a:pt x="0" y="0"/>
              </a:moveTo>
              <a:lnTo>
                <a:pt x="948806" y="0"/>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4B36754-B41F-4A69-814B-87987427B413}">
      <dsp:nvSpPr>
        <dsp:cNvPr id="0" name=""/>
        <dsp:cNvSpPr/>
      </dsp:nvSpPr>
      <dsp:spPr>
        <a:xfrm>
          <a:off x="2400282" y="378000"/>
          <a:ext cx="5726907" cy="1412314"/>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b="1" kern="1200" dirty="0">
              <a:solidFill>
                <a:schemeClr val="tx1"/>
              </a:solidFill>
            </a:rPr>
            <a:t>1. Homologar la capacitación que se lleva a cabo en los servicios de farmacia para el personal que asista en la dispensación. </a:t>
          </a:r>
        </a:p>
        <a:p>
          <a:pPr lvl="0" algn="ctr" defTabSz="800100">
            <a:lnSpc>
              <a:spcPct val="90000"/>
            </a:lnSpc>
            <a:spcBef>
              <a:spcPct val="0"/>
            </a:spcBef>
            <a:spcAft>
              <a:spcPct val="35000"/>
            </a:spcAft>
            <a:buNone/>
          </a:pPr>
          <a:endParaRPr lang="es-MX" sz="500" b="1" kern="1200" dirty="0">
            <a:solidFill>
              <a:schemeClr val="tx1"/>
            </a:solidFill>
          </a:endParaRPr>
        </a:p>
      </dsp:txBody>
      <dsp:txXfrm>
        <a:off x="2469225" y="446943"/>
        <a:ext cx="5589021" cy="1274428"/>
      </dsp:txXfrm>
    </dsp:sp>
    <dsp:sp modelId="{74BFF5DF-144C-497F-96D6-2E562FCA8F5B}">
      <dsp:nvSpPr>
        <dsp:cNvPr id="0" name=""/>
        <dsp:cNvSpPr/>
      </dsp:nvSpPr>
      <dsp:spPr>
        <a:xfrm rot="2381411">
          <a:off x="6124787" y="4800147"/>
          <a:ext cx="1383593" cy="0"/>
        </a:xfrm>
        <a:custGeom>
          <a:avLst/>
          <a:gdLst/>
          <a:ahLst/>
          <a:cxnLst/>
          <a:rect l="0" t="0" r="0" b="0"/>
          <a:pathLst>
            <a:path>
              <a:moveTo>
                <a:pt x="0" y="0"/>
              </a:moveTo>
              <a:lnTo>
                <a:pt x="1383593" y="0"/>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F9E62B-FD20-48AC-A9F3-4844F8C119DD}">
      <dsp:nvSpPr>
        <dsp:cNvPr id="0" name=""/>
        <dsp:cNvSpPr/>
      </dsp:nvSpPr>
      <dsp:spPr>
        <a:xfrm>
          <a:off x="5908053" y="5241953"/>
          <a:ext cx="4583483" cy="1412314"/>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500" b="1" kern="1200" dirty="0">
              <a:solidFill>
                <a:schemeClr val="tx1"/>
              </a:solidFill>
            </a:rPr>
            <a:t>3. Crear capacitadores certificados.</a:t>
          </a:r>
        </a:p>
        <a:p>
          <a:pPr lvl="0" algn="ctr" defTabSz="800100">
            <a:lnSpc>
              <a:spcPct val="90000"/>
            </a:lnSpc>
            <a:spcBef>
              <a:spcPct val="0"/>
            </a:spcBef>
            <a:spcAft>
              <a:spcPct val="35000"/>
            </a:spcAft>
            <a:buNone/>
          </a:pPr>
          <a:endParaRPr lang="es-MX" sz="2500" b="1" kern="1200" dirty="0">
            <a:solidFill>
              <a:schemeClr val="tx1"/>
            </a:solidFill>
          </a:endParaRPr>
        </a:p>
      </dsp:txBody>
      <dsp:txXfrm>
        <a:off x="5976996" y="5310896"/>
        <a:ext cx="4445597" cy="1274428"/>
      </dsp:txXfrm>
    </dsp:sp>
    <dsp:sp modelId="{D39FA2D2-D0C0-4103-9A7D-55B5A5BC1868}">
      <dsp:nvSpPr>
        <dsp:cNvPr id="0" name=""/>
        <dsp:cNvSpPr/>
      </dsp:nvSpPr>
      <dsp:spPr>
        <a:xfrm rot="8470107">
          <a:off x="3047843" y="4796146"/>
          <a:ext cx="1421922" cy="0"/>
        </a:xfrm>
        <a:custGeom>
          <a:avLst/>
          <a:gdLst/>
          <a:ahLst/>
          <a:cxnLst/>
          <a:rect l="0" t="0" r="0" b="0"/>
          <a:pathLst>
            <a:path>
              <a:moveTo>
                <a:pt x="0" y="0"/>
              </a:moveTo>
              <a:lnTo>
                <a:pt x="1421922" y="0"/>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9942E20-5C18-48D0-9AF1-38902FBFB985}">
      <dsp:nvSpPr>
        <dsp:cNvPr id="0" name=""/>
        <dsp:cNvSpPr/>
      </dsp:nvSpPr>
      <dsp:spPr>
        <a:xfrm>
          <a:off x="0" y="5241942"/>
          <a:ext cx="4655356" cy="1412314"/>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s-MX" sz="2200" b="1" kern="1200" dirty="0">
              <a:solidFill>
                <a:schemeClr val="tx1"/>
              </a:solidFill>
            </a:rPr>
            <a:t>2. Proponer un marco regulatorio que oriente la capacitación del personal que asista en los servicios de farmacia</a:t>
          </a:r>
        </a:p>
      </dsp:txBody>
      <dsp:txXfrm>
        <a:off x="68943" y="5310885"/>
        <a:ext cx="4517470" cy="1274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72423-1FF5-4DCD-893B-5BDD854014DC}">
      <dsp:nvSpPr>
        <dsp:cNvPr id="0" name=""/>
        <dsp:cNvSpPr/>
      </dsp:nvSpPr>
      <dsp:spPr>
        <a:xfrm>
          <a:off x="1376812" y="-78273"/>
          <a:ext cx="5266299" cy="5266299"/>
        </a:xfrm>
        <a:prstGeom prst="circularArrow">
          <a:avLst>
            <a:gd name="adj1" fmla="val 5544"/>
            <a:gd name="adj2" fmla="val 330680"/>
            <a:gd name="adj3" fmla="val 13483368"/>
            <a:gd name="adj4" fmla="val 17566704"/>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1EC46-1A97-42DA-BE10-C7524D92B669}">
      <dsp:nvSpPr>
        <dsp:cNvPr id="0" name=""/>
        <dsp:cNvSpPr/>
      </dsp:nvSpPr>
      <dsp:spPr>
        <a:xfrm>
          <a:off x="2625018" y="54131"/>
          <a:ext cx="2769886" cy="12401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400" b="1" kern="1200" dirty="0">
              <a:solidFill>
                <a:schemeClr val="tx1"/>
              </a:solidFill>
            </a:rPr>
            <a:t>Mobiliario y estantería de material resistente a los agentes limpiadores, tener una separación mínima de 20 cm del piso y del techo para facilitar la limpieza.</a:t>
          </a:r>
        </a:p>
      </dsp:txBody>
      <dsp:txXfrm>
        <a:off x="2685558" y="114671"/>
        <a:ext cx="2648806" cy="1119080"/>
      </dsp:txXfrm>
    </dsp:sp>
    <dsp:sp modelId="{03B41936-648F-41ED-9544-0F4F4508AC3B}">
      <dsp:nvSpPr>
        <dsp:cNvPr id="0" name=""/>
        <dsp:cNvSpPr/>
      </dsp:nvSpPr>
      <dsp:spPr>
        <a:xfrm>
          <a:off x="5065809" y="1656176"/>
          <a:ext cx="2999086" cy="13196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400" b="1" kern="1200" dirty="0">
              <a:solidFill>
                <a:schemeClr val="tx1"/>
              </a:solidFill>
            </a:rPr>
            <a:t>Tarimas, fáciles de limpiar y moverse para efectuar la limpieza y revisar que no exista fauna nociva. </a:t>
          </a:r>
        </a:p>
        <a:p>
          <a:pPr algn="ctr" defTabSz="266700">
            <a:lnSpc>
              <a:spcPct val="90000"/>
            </a:lnSpc>
            <a:spcBef>
              <a:spcPct val="0"/>
            </a:spcBef>
            <a:spcAft>
              <a:spcPct val="35000"/>
            </a:spcAft>
            <a:buNone/>
          </a:pPr>
          <a:endParaRPr lang="es-MX" sz="1400" b="1" kern="1200" dirty="0">
            <a:solidFill>
              <a:schemeClr val="tx1"/>
            </a:solidFill>
          </a:endParaRPr>
        </a:p>
      </dsp:txBody>
      <dsp:txXfrm>
        <a:off x="5130229" y="1720596"/>
        <a:ext cx="2870246" cy="1190803"/>
      </dsp:txXfrm>
    </dsp:sp>
    <dsp:sp modelId="{9A98E2E2-6C92-4F58-86AE-51E9DDA33AA6}">
      <dsp:nvSpPr>
        <dsp:cNvPr id="0" name=""/>
        <dsp:cNvSpPr/>
      </dsp:nvSpPr>
      <dsp:spPr>
        <a:xfrm>
          <a:off x="4680520" y="3942431"/>
          <a:ext cx="2473024" cy="94851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400" b="1" kern="1200" dirty="0">
              <a:solidFill>
                <a:schemeClr val="tx1"/>
              </a:solidFill>
            </a:rPr>
            <a:t>Paredes, pisos y techos deben ser lisos y de fácil limpieza. </a:t>
          </a:r>
        </a:p>
        <a:p>
          <a:pPr algn="ctr" defTabSz="266700">
            <a:lnSpc>
              <a:spcPct val="90000"/>
            </a:lnSpc>
            <a:spcBef>
              <a:spcPct val="0"/>
            </a:spcBef>
            <a:spcAft>
              <a:spcPct val="35000"/>
            </a:spcAft>
            <a:buNone/>
          </a:pPr>
          <a:endParaRPr lang="es-MX" sz="1400" b="1" kern="1200" dirty="0">
            <a:solidFill>
              <a:schemeClr val="tx1"/>
            </a:solidFill>
          </a:endParaRPr>
        </a:p>
      </dsp:txBody>
      <dsp:txXfrm>
        <a:off x="4726823" y="3988734"/>
        <a:ext cx="2380418" cy="855910"/>
      </dsp:txXfrm>
    </dsp:sp>
    <dsp:sp modelId="{E0C29A0D-40F2-4F5E-ADB6-DD4A6C4417FF}">
      <dsp:nvSpPr>
        <dsp:cNvPr id="0" name=""/>
        <dsp:cNvSpPr/>
      </dsp:nvSpPr>
      <dsp:spPr>
        <a:xfrm>
          <a:off x="1008112" y="3834427"/>
          <a:ext cx="2473024" cy="102050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400" b="1" kern="1200" dirty="0">
              <a:solidFill>
                <a:schemeClr val="tx1"/>
              </a:solidFill>
            </a:rPr>
            <a:t>Ventilación natural o artificial suficiente. </a:t>
          </a:r>
        </a:p>
        <a:p>
          <a:pPr algn="ctr" defTabSz="266700">
            <a:lnSpc>
              <a:spcPct val="90000"/>
            </a:lnSpc>
            <a:spcBef>
              <a:spcPct val="0"/>
            </a:spcBef>
            <a:spcAft>
              <a:spcPct val="35000"/>
            </a:spcAft>
            <a:buNone/>
          </a:pPr>
          <a:endParaRPr lang="es-MX" sz="1400" b="1" kern="1200" dirty="0">
            <a:solidFill>
              <a:schemeClr val="tx1"/>
            </a:solidFill>
          </a:endParaRPr>
        </a:p>
      </dsp:txBody>
      <dsp:txXfrm>
        <a:off x="1057929" y="3884244"/>
        <a:ext cx="2373390" cy="920872"/>
      </dsp:txXfrm>
    </dsp:sp>
    <dsp:sp modelId="{B60B25A5-9C96-4FF2-8184-8AF0E781E19C}">
      <dsp:nvSpPr>
        <dsp:cNvPr id="0" name=""/>
        <dsp:cNvSpPr/>
      </dsp:nvSpPr>
      <dsp:spPr>
        <a:xfrm>
          <a:off x="8" y="1440157"/>
          <a:ext cx="2909142" cy="160767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400" b="1" kern="1200" dirty="0">
              <a:solidFill>
                <a:schemeClr val="tx1"/>
              </a:solidFill>
            </a:rPr>
            <a:t>Servicios sanitarios independientes y no tener acceso directo a las áreas de almacenamiento y manejo de los productos, ser en número acorde a la plantilla del personal.</a:t>
          </a:r>
        </a:p>
        <a:p>
          <a:pPr algn="just" defTabSz="266700">
            <a:lnSpc>
              <a:spcPct val="90000"/>
            </a:lnSpc>
            <a:spcBef>
              <a:spcPct val="0"/>
            </a:spcBef>
            <a:spcAft>
              <a:spcPct val="35000"/>
            </a:spcAft>
            <a:buNone/>
          </a:pPr>
          <a:endParaRPr lang="es-MX" sz="1400" b="1" kern="1200" dirty="0">
            <a:solidFill>
              <a:schemeClr val="tx1"/>
            </a:solidFill>
          </a:endParaRPr>
        </a:p>
      </dsp:txBody>
      <dsp:txXfrm>
        <a:off x="78488" y="1518637"/>
        <a:ext cx="2752182" cy="1450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C6D83-30A9-4C0C-AF1F-538DC646E4AF}">
      <dsp:nvSpPr>
        <dsp:cNvPr id="0" name=""/>
        <dsp:cNvSpPr/>
      </dsp:nvSpPr>
      <dsp:spPr>
        <a:xfrm rot="5400000">
          <a:off x="-278660" y="1121582"/>
          <a:ext cx="1752954"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B11749A-F96B-478A-90D6-C71262CF57BB}">
      <dsp:nvSpPr>
        <dsp:cNvPr id="0" name=""/>
        <dsp:cNvSpPr/>
      </dsp:nvSpPr>
      <dsp:spPr>
        <a:xfrm>
          <a:off x="123030" y="540"/>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Calidad del medicamento </a:t>
          </a:r>
        </a:p>
        <a:p>
          <a:pPr algn="ctr">
            <a:spcBef>
              <a:spcPct val="0"/>
            </a:spcBef>
            <a:buNone/>
          </a:pPr>
          <a:endParaRPr lang="es-MX" sz="1600" b="1" kern="1200" dirty="0"/>
        </a:p>
      </dsp:txBody>
      <dsp:txXfrm>
        <a:off x="164328" y="41838"/>
        <a:ext cx="2267426" cy="1327417"/>
      </dsp:txXfrm>
    </dsp:sp>
    <dsp:sp modelId="{67F46946-C70C-4126-97D3-4FB4468814E6}">
      <dsp:nvSpPr>
        <dsp:cNvPr id="0" name=""/>
        <dsp:cNvSpPr/>
      </dsp:nvSpPr>
      <dsp:spPr>
        <a:xfrm rot="5400000">
          <a:off x="-278660" y="2884099"/>
          <a:ext cx="1752954"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E8F348-A39D-4620-BB08-C0042B4F7A43}">
      <dsp:nvSpPr>
        <dsp:cNvPr id="0" name=""/>
        <dsp:cNvSpPr/>
      </dsp:nvSpPr>
      <dsp:spPr>
        <a:xfrm>
          <a:off x="123030" y="1763057"/>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Comunicación con el paciente </a:t>
          </a:r>
        </a:p>
        <a:p>
          <a:pPr algn="ctr">
            <a:spcBef>
              <a:spcPct val="0"/>
            </a:spcBef>
            <a:buNone/>
          </a:pPr>
          <a:endParaRPr lang="es-MX" sz="1600" b="1" kern="1200" dirty="0"/>
        </a:p>
      </dsp:txBody>
      <dsp:txXfrm>
        <a:off x="164328" y="1804355"/>
        <a:ext cx="2267426" cy="1327417"/>
      </dsp:txXfrm>
    </dsp:sp>
    <dsp:sp modelId="{B425AB02-5DED-4802-BB63-7405B68565FB}">
      <dsp:nvSpPr>
        <dsp:cNvPr id="0" name=""/>
        <dsp:cNvSpPr/>
      </dsp:nvSpPr>
      <dsp:spPr>
        <a:xfrm>
          <a:off x="602597" y="3765357"/>
          <a:ext cx="3115967"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F426DC9-8867-44B0-A5BF-E61814B70007}">
      <dsp:nvSpPr>
        <dsp:cNvPr id="0" name=""/>
        <dsp:cNvSpPr/>
      </dsp:nvSpPr>
      <dsp:spPr>
        <a:xfrm>
          <a:off x="123030" y="3525574"/>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Promoción del uso racional del medicamento </a:t>
          </a:r>
        </a:p>
        <a:p>
          <a:pPr algn="ctr" defTabSz="755650">
            <a:lnSpc>
              <a:spcPct val="90000"/>
            </a:lnSpc>
            <a:spcBef>
              <a:spcPct val="0"/>
            </a:spcBef>
            <a:spcAft>
              <a:spcPct val="35000"/>
            </a:spcAft>
            <a:buNone/>
          </a:pPr>
          <a:endParaRPr lang="es-MX" sz="1600" b="1" kern="1200" dirty="0"/>
        </a:p>
      </dsp:txBody>
      <dsp:txXfrm>
        <a:off x="164328" y="3566872"/>
        <a:ext cx="2267426" cy="1327417"/>
      </dsp:txXfrm>
    </dsp:sp>
    <dsp:sp modelId="{5A5C55C2-AC12-4457-964C-0D07AA06A272}">
      <dsp:nvSpPr>
        <dsp:cNvPr id="0" name=""/>
        <dsp:cNvSpPr/>
      </dsp:nvSpPr>
      <dsp:spPr>
        <a:xfrm rot="16200000">
          <a:off x="2846869" y="2884099"/>
          <a:ext cx="1752954"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8479BB-2521-4E72-BB0B-2CDE3600E09C}">
      <dsp:nvSpPr>
        <dsp:cNvPr id="0" name=""/>
        <dsp:cNvSpPr/>
      </dsp:nvSpPr>
      <dsp:spPr>
        <a:xfrm>
          <a:off x="3248560" y="3525574"/>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Vestimenta e identificación </a:t>
          </a:r>
        </a:p>
        <a:p>
          <a:pPr algn="ctr" defTabSz="577850">
            <a:lnSpc>
              <a:spcPct val="90000"/>
            </a:lnSpc>
            <a:spcBef>
              <a:spcPct val="0"/>
            </a:spcBef>
            <a:spcAft>
              <a:spcPct val="35000"/>
            </a:spcAft>
            <a:buNone/>
          </a:pPr>
          <a:endParaRPr lang="es-MX" sz="1600" b="1" kern="1200" dirty="0"/>
        </a:p>
      </dsp:txBody>
      <dsp:txXfrm>
        <a:off x="3289858" y="3566872"/>
        <a:ext cx="2267426" cy="1327417"/>
      </dsp:txXfrm>
    </dsp:sp>
    <dsp:sp modelId="{B2A3AD0A-AC08-415D-B2B7-05C29A404097}">
      <dsp:nvSpPr>
        <dsp:cNvPr id="0" name=""/>
        <dsp:cNvSpPr/>
      </dsp:nvSpPr>
      <dsp:spPr>
        <a:xfrm rot="16200000">
          <a:off x="2846869" y="1121582"/>
          <a:ext cx="1752954"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F1AEA20-C160-4632-B58B-1227A4865459}">
      <dsp:nvSpPr>
        <dsp:cNvPr id="0" name=""/>
        <dsp:cNvSpPr/>
      </dsp:nvSpPr>
      <dsp:spPr>
        <a:xfrm>
          <a:off x="3248560" y="1763057"/>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Ética </a:t>
          </a:r>
        </a:p>
        <a:p>
          <a:pPr algn="ctr" defTabSz="577850">
            <a:lnSpc>
              <a:spcPct val="90000"/>
            </a:lnSpc>
            <a:spcBef>
              <a:spcPct val="0"/>
            </a:spcBef>
            <a:spcAft>
              <a:spcPct val="35000"/>
            </a:spcAft>
            <a:buNone/>
          </a:pPr>
          <a:endParaRPr lang="es-MX" sz="1600" b="1" kern="1200" dirty="0"/>
        </a:p>
      </dsp:txBody>
      <dsp:txXfrm>
        <a:off x="3289858" y="1804355"/>
        <a:ext cx="2267426" cy="1327417"/>
      </dsp:txXfrm>
    </dsp:sp>
    <dsp:sp modelId="{C214CD72-2CBF-4F66-890D-1CE0682706EC}">
      <dsp:nvSpPr>
        <dsp:cNvPr id="0" name=""/>
        <dsp:cNvSpPr/>
      </dsp:nvSpPr>
      <dsp:spPr>
        <a:xfrm>
          <a:off x="3728127" y="240323"/>
          <a:ext cx="3115967"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149518-7AA0-4B41-A0D9-088F418F9968}">
      <dsp:nvSpPr>
        <dsp:cNvPr id="0" name=""/>
        <dsp:cNvSpPr/>
      </dsp:nvSpPr>
      <dsp:spPr>
        <a:xfrm>
          <a:off x="3248560" y="540"/>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Área de dispensación </a:t>
          </a:r>
        </a:p>
        <a:p>
          <a:pPr algn="ctr" defTabSz="577850">
            <a:lnSpc>
              <a:spcPct val="90000"/>
            </a:lnSpc>
            <a:spcBef>
              <a:spcPct val="0"/>
            </a:spcBef>
            <a:spcAft>
              <a:spcPct val="35000"/>
            </a:spcAft>
            <a:buNone/>
          </a:pPr>
          <a:endParaRPr lang="es-MX" sz="1600" b="1" kern="1200" dirty="0"/>
        </a:p>
      </dsp:txBody>
      <dsp:txXfrm>
        <a:off x="3289858" y="41838"/>
        <a:ext cx="2267426" cy="1327417"/>
      </dsp:txXfrm>
    </dsp:sp>
    <dsp:sp modelId="{89753D0E-0FBB-41C2-B2DD-7353CC0C8560}">
      <dsp:nvSpPr>
        <dsp:cNvPr id="0" name=""/>
        <dsp:cNvSpPr/>
      </dsp:nvSpPr>
      <dsp:spPr>
        <a:xfrm rot="5400000">
          <a:off x="5972399" y="1121582"/>
          <a:ext cx="1752954" cy="211502"/>
        </a:xfrm>
        <a:prstGeom prst="rect">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C0CBC61-33B0-48D1-96F0-49F1B5280682}">
      <dsp:nvSpPr>
        <dsp:cNvPr id="0" name=""/>
        <dsp:cNvSpPr/>
      </dsp:nvSpPr>
      <dsp:spPr>
        <a:xfrm>
          <a:off x="6374090" y="540"/>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Actualización de los conocimientos </a:t>
          </a:r>
        </a:p>
        <a:p>
          <a:pPr algn="ctr" defTabSz="577850">
            <a:lnSpc>
              <a:spcPct val="90000"/>
            </a:lnSpc>
            <a:spcBef>
              <a:spcPct val="0"/>
            </a:spcBef>
            <a:spcAft>
              <a:spcPct val="35000"/>
            </a:spcAft>
            <a:buNone/>
          </a:pPr>
          <a:endParaRPr lang="es-MX" sz="1600" b="1" kern="1200" dirty="0"/>
        </a:p>
      </dsp:txBody>
      <dsp:txXfrm>
        <a:off x="6415388" y="41838"/>
        <a:ext cx="2267426" cy="1327417"/>
      </dsp:txXfrm>
    </dsp:sp>
    <dsp:sp modelId="{D779683B-3214-4E1A-9453-0895BC2A6D99}">
      <dsp:nvSpPr>
        <dsp:cNvPr id="0" name=""/>
        <dsp:cNvSpPr/>
      </dsp:nvSpPr>
      <dsp:spPr>
        <a:xfrm>
          <a:off x="6374090" y="1763057"/>
          <a:ext cx="2350022" cy="141001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600" b="1" kern="1200" dirty="0"/>
            <a:t>Detección y notificación de sospecha de posibles reacciones adversas a los medicamentos. </a:t>
          </a:r>
        </a:p>
        <a:p>
          <a:pPr algn="ctr" defTabSz="577850">
            <a:lnSpc>
              <a:spcPct val="90000"/>
            </a:lnSpc>
            <a:spcBef>
              <a:spcPct val="0"/>
            </a:spcBef>
            <a:spcAft>
              <a:spcPct val="35000"/>
            </a:spcAft>
            <a:buNone/>
          </a:pPr>
          <a:endParaRPr lang="es-MX" sz="1600" b="1" kern="1200" dirty="0"/>
        </a:p>
      </dsp:txBody>
      <dsp:txXfrm>
        <a:off x="6415388" y="1804355"/>
        <a:ext cx="2267426" cy="13274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3769D-9FD0-45D6-98E3-4F1D4A39AF21}" type="datetimeFigureOut">
              <a:rPr lang="es-MX" smtClean="0"/>
              <a:t>28/10/2020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0D961-B715-40B9-9662-71F2BE980F7B}" type="slidenum">
              <a:rPr lang="es-MX" smtClean="0"/>
              <a:t>‹Nº›</a:t>
            </a:fld>
            <a:endParaRPr lang="es-MX"/>
          </a:p>
        </p:txBody>
      </p:sp>
    </p:spTree>
    <p:extLst>
      <p:ext uri="{BB962C8B-B14F-4D97-AF65-F5344CB8AC3E}">
        <p14:creationId xmlns:p14="http://schemas.microsoft.com/office/powerpoint/2010/main" val="26129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7063093-11AB-467D-BACB-B8C4D6C3987F}" type="slidenum">
              <a:rPr lang="es-MX" smtClean="0"/>
              <a:t>32</a:t>
            </a:fld>
            <a:endParaRPr lang="es-MX"/>
          </a:p>
        </p:txBody>
      </p:sp>
    </p:spTree>
    <p:extLst>
      <p:ext uri="{BB962C8B-B14F-4D97-AF65-F5344CB8AC3E}">
        <p14:creationId xmlns:p14="http://schemas.microsoft.com/office/powerpoint/2010/main" val="170678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74A2E662-9735-48D3-A0E1-0B03BDC62A67}" type="datetimeFigureOut">
              <a:rPr lang="es-MX" smtClean="0"/>
              <a:t>28/10/2020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304739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4A2E662-9735-48D3-A0E1-0B03BDC62A67}" type="datetimeFigureOut">
              <a:rPr lang="es-MX" smtClean="0"/>
              <a:t>28/10/2020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77712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4A2E662-9735-48D3-A0E1-0B03BDC62A67}" type="datetimeFigureOut">
              <a:rPr lang="es-MX" smtClean="0"/>
              <a:t>28/10/2020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315837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4A2E662-9735-48D3-A0E1-0B03BDC62A67}" type="datetimeFigureOut">
              <a:rPr lang="es-MX" smtClean="0"/>
              <a:t>28/10/2020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244363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4A2E662-9735-48D3-A0E1-0B03BDC62A67}" type="datetimeFigureOut">
              <a:rPr lang="es-MX" smtClean="0"/>
              <a:t>28/10/2020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142416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74A2E662-9735-48D3-A0E1-0B03BDC62A67}" type="datetimeFigureOut">
              <a:rPr lang="es-MX" smtClean="0"/>
              <a:t>28/10/2020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274139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74A2E662-9735-48D3-A0E1-0B03BDC62A67}" type="datetimeFigureOut">
              <a:rPr lang="es-MX" smtClean="0"/>
              <a:t>28/10/2020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50321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74A2E662-9735-48D3-A0E1-0B03BDC62A67}" type="datetimeFigureOut">
              <a:rPr lang="es-MX" smtClean="0"/>
              <a:t>28/10/2020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74808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4A2E662-9735-48D3-A0E1-0B03BDC62A67}" type="datetimeFigureOut">
              <a:rPr lang="es-MX" smtClean="0"/>
              <a:t>28/10/2020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232109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4A2E662-9735-48D3-A0E1-0B03BDC62A67}" type="datetimeFigureOut">
              <a:rPr lang="es-MX" smtClean="0"/>
              <a:t>28/10/2020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117437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4A2E662-9735-48D3-A0E1-0B03BDC62A67}" type="datetimeFigureOut">
              <a:rPr lang="es-MX" smtClean="0"/>
              <a:t>28/10/2020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75F4142-A11E-4E02-85A9-E0120756E891}" type="slidenum">
              <a:rPr lang="es-MX" smtClean="0"/>
              <a:t>‹Nº›</a:t>
            </a:fld>
            <a:endParaRPr lang="es-MX"/>
          </a:p>
        </p:txBody>
      </p:sp>
    </p:spTree>
    <p:extLst>
      <p:ext uri="{BB962C8B-B14F-4D97-AF65-F5344CB8AC3E}">
        <p14:creationId xmlns:p14="http://schemas.microsoft.com/office/powerpoint/2010/main" val="223791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2E662-9735-48D3-A0E1-0B03BDC62A67}" type="datetimeFigureOut">
              <a:rPr lang="es-MX" smtClean="0"/>
              <a:t>28/10/2020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F4142-A11E-4E02-85A9-E0120756E891}" type="slidenum">
              <a:rPr lang="es-MX" smtClean="0"/>
              <a:t>‹Nº›</a:t>
            </a:fld>
            <a:endParaRPr lang="es-MX"/>
          </a:p>
        </p:txBody>
      </p:sp>
    </p:spTree>
    <p:extLst>
      <p:ext uri="{BB962C8B-B14F-4D97-AF65-F5344CB8AC3E}">
        <p14:creationId xmlns:p14="http://schemas.microsoft.com/office/powerpoint/2010/main" val="397562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s://www.brandsoftheworld.com/sites/default/files/styles/logo-thumbnail/public/0019/6813/brand.gif?itok=74LY5VIf" TargetMode="External"/><Relationship Id="rId5" Type="http://schemas.openxmlformats.org/officeDocument/2006/relationships/image" Target="../media/image3.gif"/><Relationship Id="rId4" Type="http://schemas.openxmlformats.org/officeDocument/2006/relationships/image" Target="http://qfbjuandiaz.mex.tl/imagesnew2/0/0/0/0/1/2/9/0/9/2/escudo_actual.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jpe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hyperlink" Target="http://www.cofepris.gob.mx/Documents/LoMasReciente/16042014.pdf"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instituciones.msp.gob.ec/dps/santo_domingo/images/stories/dispensac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5" name="Imagen 4" descr="Resultado de imagen para unach CIENCIAS QUIMICAS pn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296081" y="431482"/>
            <a:ext cx="2405381" cy="14242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Imagen 5" descr="Resultado de imagen para unach CIENCIAS QUIMICAS png"/>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20698" y="431482"/>
            <a:ext cx="2279333" cy="14242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ángulo 6"/>
          <p:cNvSpPr/>
          <p:nvPr/>
        </p:nvSpPr>
        <p:spPr>
          <a:xfrm>
            <a:off x="3000056" y="405913"/>
            <a:ext cx="6096000" cy="1733808"/>
          </a:xfrm>
          <a:prstGeom prst="rect">
            <a:avLst/>
          </a:prstGeom>
        </p:spPr>
        <p:txBody>
          <a:bodyPr>
            <a:spAutoFit/>
          </a:bodyPr>
          <a:lstStyle/>
          <a:p>
            <a:pPr algn="ctr">
              <a:lnSpc>
                <a:spcPct val="150000"/>
              </a:lnSpc>
              <a:spcAft>
                <a:spcPts val="1000"/>
              </a:spcAft>
            </a:pPr>
            <a:r>
              <a:rPr lang="es-MX"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U</a:t>
            </a:r>
            <a:r>
              <a:rPr lang="ru-RU"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NIVERSIDAD AUTONOMA DE CHIAPAS</a:t>
            </a:r>
            <a:endParaRPr lang="es-MX"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ru-RU"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FACULTAD DE CIENCIAS QUIMICAS</a:t>
            </a:r>
            <a:endParaRPr lang="es-MX"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ru-RU"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CAMPUS IV</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3598012" y="2351512"/>
            <a:ext cx="5271508" cy="416011"/>
          </a:xfrm>
          <a:prstGeom prst="rect">
            <a:avLst/>
          </a:prstGeom>
        </p:spPr>
        <p:txBody>
          <a:bodyPr wrap="none">
            <a:spAutoFit/>
          </a:bodyPr>
          <a:lstStyle/>
          <a:p>
            <a:pPr algn="ctr">
              <a:lnSpc>
                <a:spcPct val="150000"/>
              </a:lnSpc>
              <a:spcAft>
                <a:spcPts val="1000"/>
              </a:spcAft>
            </a:pPr>
            <a:r>
              <a:rPr lang="ru-RU" sz="1600" b="1" dirty="0">
                <a:effectLst/>
                <a:latin typeface="Arial" panose="020B0604020202020204" pitchFamily="34" charset="0"/>
                <a:ea typeface="Calibri" panose="020F0502020204030204" pitchFamily="34" charset="0"/>
                <a:cs typeface="Arial" panose="020B0604020202020204" pitchFamily="34" charset="0"/>
              </a:rPr>
              <a:t>MATERIA</a:t>
            </a:r>
            <a:r>
              <a:rPr lang="ru-RU" sz="1600" dirty="0">
                <a:effectLst/>
                <a:latin typeface="Arial" panose="020B0604020202020204" pitchFamily="34" charset="0"/>
                <a:ea typeface="Calibri" panose="020F0502020204030204" pitchFamily="34" charset="0"/>
                <a:cs typeface="Arial" panose="020B0604020202020204" pitchFamily="34" charset="0"/>
              </a:rPr>
              <a:t>: </a:t>
            </a:r>
            <a:r>
              <a:rPr lang="es-MX" sz="1600" dirty="0">
                <a:effectLst/>
                <a:latin typeface="Arial" panose="020B0604020202020204" pitchFamily="34" charset="0"/>
                <a:ea typeface="Calibri" panose="020F0502020204030204" pitchFamily="34" charset="0"/>
                <a:cs typeface="Arial" panose="020B0604020202020204" pitchFamily="34" charset="0"/>
              </a:rPr>
              <a:t>OPTATIVA IV: ATENCIÓN FARMACEUTICA </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4192149" y="2979314"/>
            <a:ext cx="4083233" cy="456535"/>
          </a:xfrm>
          <a:prstGeom prst="rect">
            <a:avLst/>
          </a:prstGeom>
        </p:spPr>
        <p:txBody>
          <a:bodyPr wrap="none">
            <a:spAutoFit/>
          </a:bodyPr>
          <a:lstStyle/>
          <a:p>
            <a:pPr algn="ctr">
              <a:lnSpc>
                <a:spcPct val="150000"/>
              </a:lnSpc>
              <a:spcAft>
                <a:spcPts val="1000"/>
              </a:spcAft>
            </a:pPr>
            <a:r>
              <a:rPr lang="ru-RU" b="1" u="sng" dirty="0">
                <a:effectLst/>
                <a:latin typeface="Arial" panose="020B0604020202020204" pitchFamily="34" charset="0"/>
                <a:ea typeface="Calibri" panose="020F0502020204030204" pitchFamily="34" charset="0"/>
                <a:cs typeface="Arial" panose="020B0604020202020204" pitchFamily="34" charset="0"/>
              </a:rPr>
              <a:t>“</a:t>
            </a:r>
            <a:r>
              <a:rPr lang="es-MX" b="1" u="sng" dirty="0">
                <a:effectLst/>
                <a:latin typeface="Arial" panose="020B0604020202020204" pitchFamily="34" charset="0"/>
                <a:ea typeface="Calibri" panose="020F0502020204030204" pitchFamily="34" charset="0"/>
                <a:cs typeface="Arial" panose="020B0604020202020204" pitchFamily="34" charset="0"/>
              </a:rPr>
              <a:t>DISPENSACIÓN FARMACEUTICA</a:t>
            </a:r>
            <a:r>
              <a:rPr lang="ru-RU" b="1" u="sng" dirty="0">
                <a:effectLst/>
                <a:latin typeface="Arial" panose="020B0604020202020204" pitchFamily="34" charset="0"/>
                <a:ea typeface="Calibri" panose="020F0502020204030204" pitchFamily="34" charset="0"/>
                <a:cs typeface="Arial" panose="020B0604020202020204" pitchFamily="34" charset="0"/>
              </a:rPr>
              <a:t>”</a:t>
            </a:r>
            <a:endParaRPr lang="es-MX" sz="1050" u="sng"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3418411" y="6392818"/>
            <a:ext cx="5677645" cy="507831"/>
          </a:xfrm>
          <a:prstGeom prst="rect">
            <a:avLst/>
          </a:prstGeom>
        </p:spPr>
        <p:txBody>
          <a:bodyPr wrap="none">
            <a:spAutoFit/>
          </a:bodyPr>
          <a:lstStyle/>
          <a:p>
            <a:pPr algn="ctr">
              <a:lnSpc>
                <a:spcPct val="150000"/>
              </a:lnSpc>
              <a:spcAft>
                <a:spcPts val="1000"/>
              </a:spcAft>
            </a:pPr>
            <a:r>
              <a:rPr lang="ru-RU" b="1" dirty="0">
                <a:effectLst/>
                <a:latin typeface="Arial" panose="020B0604020202020204" pitchFamily="34" charset="0"/>
                <a:ea typeface="Calibri" panose="020F0502020204030204" pitchFamily="34" charset="0"/>
                <a:cs typeface="Arial" panose="020B0604020202020204" pitchFamily="34" charset="0"/>
              </a:rPr>
              <a:t>CATEDRATIC</a:t>
            </a:r>
            <a:r>
              <a:rPr lang="es-MX" b="1" dirty="0">
                <a:effectLst/>
                <a:latin typeface="Arial" panose="020B0604020202020204" pitchFamily="34" charset="0"/>
                <a:ea typeface="Calibri" panose="020F0502020204030204" pitchFamily="34" charset="0"/>
                <a:cs typeface="Arial" panose="020B0604020202020204" pitchFamily="34" charset="0"/>
              </a:rPr>
              <a:t>O: </a:t>
            </a:r>
            <a:r>
              <a:rPr lang="ru-RU" dirty="0">
                <a:effectLst/>
                <a:latin typeface="Arial" panose="020B0604020202020204" pitchFamily="34" charset="0"/>
                <a:ea typeface="Calibri" panose="020F0502020204030204" pitchFamily="34" charset="0"/>
                <a:cs typeface="Arial" panose="020B0604020202020204" pitchFamily="34" charset="0"/>
              </a:rPr>
              <a:t>MTRO. ABRAHAM GOMEZ CHOEL</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4" name="Imagen 23" descr="Resultado de imagen para MEDICAMENTOS 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626" y="1998648"/>
            <a:ext cx="2946316" cy="2896081"/>
          </a:xfrm>
          <a:prstGeom prst="rect">
            <a:avLst/>
          </a:prstGeom>
          <a:noFill/>
          <a:ln>
            <a:noFill/>
          </a:ln>
        </p:spPr>
      </p:pic>
      <p:pic>
        <p:nvPicPr>
          <p:cNvPr id="25" name="Imagen 24" descr="Resultado de imagen para MEDICAMENTOS png"/>
          <p:cNvPicPr/>
          <p:nvPr/>
        </p:nvPicPr>
        <p:blipFill>
          <a:blip r:embed="rId8">
            <a:extLst>
              <a:ext uri="{28A0092B-C50C-407E-A947-70E740481C1C}">
                <a14:useLocalDpi xmlns:a14="http://schemas.microsoft.com/office/drawing/2010/main" val="0"/>
              </a:ext>
            </a:extLst>
          </a:blip>
          <a:srcRect/>
          <a:stretch>
            <a:fillRect/>
          </a:stretch>
        </p:blipFill>
        <p:spPr bwMode="auto">
          <a:xfrm>
            <a:off x="8871266" y="3876117"/>
            <a:ext cx="2741502" cy="2540685"/>
          </a:xfrm>
          <a:prstGeom prst="rect">
            <a:avLst/>
          </a:prstGeom>
          <a:noFill/>
          <a:ln>
            <a:noFill/>
          </a:ln>
        </p:spPr>
      </p:pic>
    </p:spTree>
    <p:extLst>
      <p:ext uri="{BB962C8B-B14F-4D97-AF65-F5344CB8AC3E}">
        <p14:creationId xmlns:p14="http://schemas.microsoft.com/office/powerpoint/2010/main" val="367150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Título 1"/>
          <p:cNvSpPr>
            <a:spLocks noGrp="1"/>
          </p:cNvSpPr>
          <p:nvPr>
            <p:ph type="title"/>
          </p:nvPr>
        </p:nvSpPr>
        <p:spPr/>
        <p:txBody>
          <a:bodyPr/>
          <a:lstStyle/>
          <a:p>
            <a:r>
              <a:rPr lang="es-MX" dirty="0"/>
              <a:t>Existen dos tipos de recetas</a:t>
            </a:r>
          </a:p>
        </p:txBody>
      </p:sp>
      <p:sp>
        <p:nvSpPr>
          <p:cNvPr id="4" name="Rectángulo 3"/>
          <p:cNvSpPr/>
          <p:nvPr/>
        </p:nvSpPr>
        <p:spPr>
          <a:xfrm>
            <a:off x="939053" y="2055813"/>
            <a:ext cx="3818965" cy="38010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000"/>
              </a:spcAft>
            </a:pPr>
            <a:r>
              <a:rPr lang="es-MX" b="1" dirty="0">
                <a:effectLst/>
                <a:latin typeface="Arial" panose="020B0604020202020204" pitchFamily="34" charset="0"/>
                <a:ea typeface="Calibri" panose="020F0502020204030204" pitchFamily="34" charset="0"/>
                <a:cs typeface="Times New Roman" panose="02020603050405020304" pitchFamily="18" charset="0"/>
              </a:rPr>
              <a:t>Receta médica ordinaria </a:t>
            </a:r>
            <a:endParaRPr lang="es-MX"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a:effectLst/>
                <a:latin typeface="Arial" panose="020B0604020202020204" pitchFamily="34" charset="0"/>
                <a:ea typeface="Calibri" panose="020F0502020204030204" pitchFamily="34" charset="0"/>
                <a:cs typeface="Times New Roman" panose="02020603050405020304" pitchFamily="18" charset="0"/>
              </a:rPr>
              <a:t>Es la receta médica que se utiliza para adquirir los medicamentos de los grupos II, III y IV, y opcionalmente los grupos V y VI (libre venta u OTC). </a:t>
            </a:r>
          </a:p>
          <a:p>
            <a:pPr algn="just">
              <a:lnSpc>
                <a:spcPct val="150000"/>
              </a:lnSpc>
              <a:spcAft>
                <a:spcPts val="1000"/>
              </a:spcAft>
            </a:pPr>
            <a:endParaRPr lang="es-MX"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697071" y="1795994"/>
            <a:ext cx="5069541" cy="40435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000"/>
              </a:spcAft>
            </a:pPr>
            <a:r>
              <a:rPr lang="es-MX" b="1" dirty="0">
                <a:effectLst/>
                <a:latin typeface="Arial" panose="020B0604020202020204" pitchFamily="34" charset="0"/>
                <a:ea typeface="Calibri" panose="020F0502020204030204" pitchFamily="34" charset="0"/>
                <a:cs typeface="Times New Roman" panose="02020603050405020304" pitchFamily="18" charset="0"/>
              </a:rPr>
              <a:t>Receta médica especial con código de barras proporcionado por la Secretaría de Salud </a:t>
            </a:r>
            <a:endParaRPr lang="es-MX"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a:effectLst/>
                <a:latin typeface="Arial" panose="020B0604020202020204" pitchFamily="34" charset="0"/>
                <a:ea typeface="Calibri" panose="020F0502020204030204" pitchFamily="34" charset="0"/>
                <a:cs typeface="Times New Roman" panose="02020603050405020304" pitchFamily="18" charset="0"/>
              </a:rPr>
              <a:t>Es la receta médica que se utiliza para adquirir los medicamentos del grupo I, y que emiten solo los profesionales autorizados para este fin. </a:t>
            </a:r>
          </a:p>
          <a:p>
            <a:pPr algn="just">
              <a:lnSpc>
                <a:spcPct val="150000"/>
              </a:lnSpc>
            </a:pPr>
            <a:r>
              <a:rPr lang="es-MX" dirty="0">
                <a:effectLst/>
                <a:latin typeface="Arial" panose="020B0604020202020204" pitchFamily="34" charset="0"/>
                <a:ea typeface="Calibri" panose="020F0502020204030204" pitchFamily="34" charset="0"/>
                <a:cs typeface="Times New Roman" panose="02020603050405020304" pitchFamily="18" charset="0"/>
              </a:rPr>
              <a:t>Las recetas deben imprimirse en original y dos copias, incluyendo la leyenda original para la farmacia, </a:t>
            </a:r>
            <a:endParaRPr lang="es-MX" dirty="0"/>
          </a:p>
        </p:txBody>
      </p:sp>
    </p:spTree>
    <p:extLst>
      <p:ext uri="{BB962C8B-B14F-4D97-AF65-F5344CB8AC3E}">
        <p14:creationId xmlns:p14="http://schemas.microsoft.com/office/powerpoint/2010/main" val="327398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567081" y="358785"/>
            <a:ext cx="6624919" cy="6499215"/>
          </a:xfrm>
          <a:prstGeom prst="rect">
            <a:avLst/>
          </a:prstGeom>
          <a:noFill/>
          <a:ln>
            <a:noFill/>
          </a:ln>
        </p:spPr>
      </p:pic>
      <p:sp>
        <p:nvSpPr>
          <p:cNvPr id="4" name="Pergamino vertical 3"/>
          <p:cNvSpPr/>
          <p:nvPr/>
        </p:nvSpPr>
        <p:spPr>
          <a:xfrm>
            <a:off x="-242047" y="134471"/>
            <a:ext cx="6884893" cy="6589058"/>
          </a:xfrm>
          <a:prstGeom prst="verticalScroll">
            <a:avLst/>
          </a:prstGeom>
          <a:effectLst>
            <a:glow rad="139700">
              <a:schemeClr val="accent1">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5" name="Rectángulo 4"/>
          <p:cNvSpPr/>
          <p:nvPr/>
        </p:nvSpPr>
        <p:spPr>
          <a:xfrm>
            <a:off x="555811" y="134471"/>
            <a:ext cx="5791201" cy="6499215"/>
          </a:xfrm>
          <a:prstGeom prst="rect">
            <a:avLst/>
          </a:prstGeom>
        </p:spPr>
        <p:txBody>
          <a:bodyPr wrap="square">
            <a:spAutoFit/>
          </a:bodyPr>
          <a:lstStyle/>
          <a:p>
            <a:pPr algn="just">
              <a:lnSpc>
                <a:spcPct val="150000"/>
              </a:lnSpc>
              <a:spcAft>
                <a:spcPts val="1000"/>
              </a:spcAft>
            </a:pPr>
            <a:r>
              <a:rPr lang="es-MX" sz="1700" b="1" i="1" dirty="0">
                <a:effectLst/>
                <a:latin typeface="Arial" panose="020B0604020202020204" pitchFamily="34" charset="0"/>
                <a:ea typeface="Calibri" panose="020F0502020204030204" pitchFamily="34" charset="0"/>
                <a:cs typeface="Times New Roman" panose="02020603050405020304" pitchFamily="18" charset="0"/>
              </a:rPr>
              <a:t>Elementos que deben de contener una receta médica: </a:t>
            </a:r>
            <a:endParaRPr lang="es-MX" sz="17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 </a:t>
            </a:r>
            <a:r>
              <a:rPr lang="es-MX" sz="1700" dirty="0">
                <a:effectLst/>
                <a:latin typeface="Arial" panose="020B0604020202020204" pitchFamily="34" charset="0"/>
                <a:ea typeface="Calibri" panose="020F0502020204030204" pitchFamily="34" charset="0"/>
                <a:cs typeface="Times New Roman" panose="02020603050405020304" pitchFamily="18" charset="0"/>
              </a:rPr>
              <a:t>Nombre del médico (impreso)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2. </a:t>
            </a:r>
            <a:r>
              <a:rPr lang="es-MX" sz="1700" dirty="0">
                <a:effectLst/>
                <a:latin typeface="Arial" panose="020B0604020202020204" pitchFamily="34" charset="0"/>
                <a:ea typeface="Calibri" panose="020F0502020204030204" pitchFamily="34" charset="0"/>
                <a:cs typeface="Times New Roman" panose="02020603050405020304" pitchFamily="18" charset="0"/>
              </a:rPr>
              <a:t>Institución que otorgó el título profesional (impreso)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3. </a:t>
            </a:r>
            <a:r>
              <a:rPr lang="es-MX" sz="1700" dirty="0">
                <a:effectLst/>
                <a:latin typeface="Arial" panose="020B0604020202020204" pitchFamily="34" charset="0"/>
                <a:ea typeface="Calibri" panose="020F0502020204030204" pitchFamily="34" charset="0"/>
                <a:cs typeface="Times New Roman" panose="02020603050405020304" pitchFamily="18" charset="0"/>
              </a:rPr>
              <a:t>Especialidad (impreso, si la tiene)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4. </a:t>
            </a:r>
            <a:r>
              <a:rPr lang="es-MX" sz="1700" dirty="0">
                <a:effectLst/>
                <a:latin typeface="Arial" panose="020B0604020202020204" pitchFamily="34" charset="0"/>
                <a:ea typeface="Calibri" panose="020F0502020204030204" pitchFamily="34" charset="0"/>
                <a:cs typeface="Times New Roman" panose="02020603050405020304" pitchFamily="18" charset="0"/>
              </a:rPr>
              <a:t>Cédula profesional impreso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5. </a:t>
            </a:r>
            <a:r>
              <a:rPr lang="es-MX" sz="1700" dirty="0">
                <a:effectLst/>
                <a:latin typeface="Arial" panose="020B0604020202020204" pitchFamily="34" charset="0"/>
                <a:ea typeface="Calibri" panose="020F0502020204030204" pitchFamily="34" charset="0"/>
                <a:cs typeface="Times New Roman" panose="02020603050405020304" pitchFamily="18" charset="0"/>
              </a:rPr>
              <a:t>Domicilio particular y teléfono (impreso)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6. </a:t>
            </a:r>
            <a:r>
              <a:rPr lang="es-MX" sz="1700" dirty="0">
                <a:effectLst/>
                <a:latin typeface="Arial" panose="020B0604020202020204" pitchFamily="34" charset="0"/>
                <a:ea typeface="Calibri" panose="020F0502020204030204" pitchFamily="34" charset="0"/>
                <a:cs typeface="Times New Roman" panose="02020603050405020304" pitchFamily="18" charset="0"/>
              </a:rPr>
              <a:t>No. de Folio (no obligatorio)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7. </a:t>
            </a:r>
            <a:r>
              <a:rPr lang="es-MX" sz="1700" dirty="0">
                <a:effectLst/>
                <a:latin typeface="Arial" panose="020B0604020202020204" pitchFamily="34" charset="0"/>
                <a:ea typeface="Calibri" panose="020F0502020204030204" pitchFamily="34" charset="0"/>
                <a:cs typeface="Times New Roman" panose="02020603050405020304" pitchFamily="18" charset="0"/>
              </a:rPr>
              <a:t>Nombre del paciente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8. </a:t>
            </a:r>
            <a:r>
              <a:rPr lang="es-MX" sz="1700" dirty="0">
                <a:effectLst/>
                <a:latin typeface="Arial" panose="020B0604020202020204" pitchFamily="34" charset="0"/>
                <a:ea typeface="Calibri" panose="020F0502020204030204" pitchFamily="34" charset="0"/>
                <a:cs typeface="Times New Roman" panose="02020603050405020304" pitchFamily="18" charset="0"/>
              </a:rPr>
              <a:t>Fecha de prescripción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9. </a:t>
            </a:r>
            <a:r>
              <a:rPr lang="es-MX" sz="1700" dirty="0">
                <a:effectLst/>
                <a:latin typeface="Arial" panose="020B0604020202020204" pitchFamily="34" charset="0"/>
                <a:ea typeface="Calibri" panose="020F0502020204030204" pitchFamily="34" charset="0"/>
                <a:cs typeface="Times New Roman" panose="02020603050405020304" pitchFamily="18" charset="0"/>
              </a:rPr>
              <a:t>Firma autógrafa del médico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10. </a:t>
            </a:r>
            <a:r>
              <a:rPr lang="es-MX" sz="1700" dirty="0">
                <a:effectLst/>
                <a:latin typeface="Arial" panose="020B0604020202020204" pitchFamily="34" charset="0"/>
                <a:ea typeface="Calibri" panose="020F0502020204030204" pitchFamily="34" charset="0"/>
                <a:cs typeface="Times New Roman" panose="02020603050405020304" pitchFamily="18" charset="0"/>
              </a:rPr>
              <a:t>Denominación distintiva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11. </a:t>
            </a:r>
            <a:r>
              <a:rPr lang="es-MX" sz="1700" dirty="0">
                <a:effectLst/>
                <a:latin typeface="Arial" panose="020B0604020202020204" pitchFamily="34" charset="0"/>
                <a:ea typeface="Calibri" panose="020F0502020204030204" pitchFamily="34" charset="0"/>
                <a:cs typeface="Times New Roman" panose="02020603050405020304" pitchFamily="18" charset="0"/>
              </a:rPr>
              <a:t>Denominación genérica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12. </a:t>
            </a:r>
            <a:r>
              <a:rPr lang="es-MX" sz="1700" dirty="0">
                <a:effectLst/>
                <a:latin typeface="Arial" panose="020B0604020202020204" pitchFamily="34" charset="0"/>
                <a:ea typeface="Calibri" panose="020F0502020204030204" pitchFamily="34" charset="0"/>
                <a:cs typeface="Times New Roman" panose="02020603050405020304" pitchFamily="18" charset="0"/>
              </a:rPr>
              <a:t>Forma farmacéutica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13. </a:t>
            </a:r>
            <a:r>
              <a:rPr lang="es-MX" sz="1700" dirty="0">
                <a:effectLst/>
                <a:latin typeface="Arial" panose="020B0604020202020204" pitchFamily="34" charset="0"/>
                <a:ea typeface="Calibri" panose="020F0502020204030204" pitchFamily="34" charset="0"/>
                <a:cs typeface="Times New Roman" panose="02020603050405020304" pitchFamily="18" charset="0"/>
              </a:rPr>
              <a:t>Presentación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14. </a:t>
            </a:r>
            <a:r>
              <a:rPr lang="es-MX" sz="1700" dirty="0">
                <a:effectLst/>
                <a:latin typeface="Arial" panose="020B0604020202020204" pitchFamily="34" charset="0"/>
                <a:ea typeface="Calibri" panose="020F0502020204030204" pitchFamily="34" charset="0"/>
                <a:cs typeface="Times New Roman" panose="02020603050405020304" pitchFamily="18" charset="0"/>
              </a:rPr>
              <a:t>Dosificación </a:t>
            </a:r>
          </a:p>
          <a:p>
            <a:pPr algn="just">
              <a:lnSpc>
                <a:spcPct val="150000"/>
              </a:lnSpc>
              <a:spcAft>
                <a:spcPts val="0"/>
              </a:spcAft>
            </a:pPr>
            <a:r>
              <a:rPr lang="es-MX" sz="1700" b="1" dirty="0">
                <a:effectLst/>
                <a:latin typeface="Arial" panose="020B0604020202020204" pitchFamily="34" charset="0"/>
                <a:ea typeface="Calibri" panose="020F0502020204030204" pitchFamily="34" charset="0"/>
                <a:cs typeface="Times New Roman" panose="02020603050405020304" pitchFamily="18" charset="0"/>
              </a:rPr>
              <a:t>15. </a:t>
            </a:r>
            <a:r>
              <a:rPr lang="es-MX" sz="1700" dirty="0">
                <a:effectLst/>
                <a:latin typeface="Arial" panose="020B0604020202020204" pitchFamily="34" charset="0"/>
                <a:ea typeface="Calibri" panose="020F0502020204030204" pitchFamily="34" charset="0"/>
                <a:cs typeface="Times New Roman" panose="02020603050405020304" pitchFamily="18" charset="0"/>
              </a:rPr>
              <a:t>Duración del tratamiento </a:t>
            </a:r>
          </a:p>
        </p:txBody>
      </p:sp>
    </p:spTree>
    <p:extLst>
      <p:ext uri="{BB962C8B-B14F-4D97-AF65-F5344CB8AC3E}">
        <p14:creationId xmlns:p14="http://schemas.microsoft.com/office/powerpoint/2010/main" val="55342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723529" y="268942"/>
            <a:ext cx="5468471" cy="6589058"/>
          </a:xfrm>
          <a:prstGeom prst="rect">
            <a:avLst/>
          </a:prstGeom>
          <a:noFill/>
          <a:ln>
            <a:noFill/>
          </a:ln>
        </p:spPr>
      </p:pic>
      <p:sp>
        <p:nvSpPr>
          <p:cNvPr id="6" name="Pergamino vertical 5"/>
          <p:cNvSpPr/>
          <p:nvPr/>
        </p:nvSpPr>
        <p:spPr>
          <a:xfrm>
            <a:off x="-188258" y="67237"/>
            <a:ext cx="7718612" cy="6589058"/>
          </a:xfrm>
          <a:prstGeom prst="verticalScroll">
            <a:avLst/>
          </a:prstGeom>
          <a:effectLst>
            <a:glow rad="228600">
              <a:schemeClr val="accent2">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r>
              <a:rPr lang="es-MX" b="1" i="1" dirty="0"/>
              <a:t>Elementos que deben de contener una receta médica especial: </a:t>
            </a:r>
            <a:endParaRPr lang="es-MX" dirty="0"/>
          </a:p>
          <a:p>
            <a:r>
              <a:rPr lang="es-MX" b="1" dirty="0"/>
              <a:t>1. </a:t>
            </a:r>
            <a:r>
              <a:rPr lang="es-MX" dirty="0"/>
              <a:t>Nombre del médico (impreso) </a:t>
            </a:r>
          </a:p>
          <a:p>
            <a:r>
              <a:rPr lang="es-MX" b="1" dirty="0"/>
              <a:t>2. </a:t>
            </a:r>
            <a:r>
              <a:rPr lang="es-MX" dirty="0"/>
              <a:t>Institución que otorgó el título profesional (impreso) </a:t>
            </a:r>
          </a:p>
          <a:p>
            <a:r>
              <a:rPr lang="es-MX" b="1" dirty="0"/>
              <a:t>3. </a:t>
            </a:r>
            <a:r>
              <a:rPr lang="es-MX" dirty="0"/>
              <a:t>Cédula profesional (impreso) </a:t>
            </a:r>
          </a:p>
          <a:p>
            <a:r>
              <a:rPr lang="es-MX" b="1" dirty="0"/>
              <a:t>4. </a:t>
            </a:r>
            <a:r>
              <a:rPr lang="es-MX" dirty="0"/>
              <a:t>Especialidad (impreso) </a:t>
            </a:r>
          </a:p>
          <a:p>
            <a:r>
              <a:rPr lang="es-MX" b="1" dirty="0"/>
              <a:t>5. </a:t>
            </a:r>
            <a:r>
              <a:rPr lang="es-MX" dirty="0"/>
              <a:t>Domicilio particular y teléfono (impreso) </a:t>
            </a:r>
          </a:p>
          <a:p>
            <a:r>
              <a:rPr lang="es-MX" b="1" dirty="0"/>
              <a:t>6. </a:t>
            </a:r>
            <a:r>
              <a:rPr lang="es-MX" dirty="0"/>
              <a:t>No. de Folio (no obligatorio) </a:t>
            </a:r>
          </a:p>
          <a:p>
            <a:r>
              <a:rPr lang="es-MX" b="1" dirty="0"/>
              <a:t>7. </a:t>
            </a:r>
            <a:r>
              <a:rPr lang="es-MX" dirty="0"/>
              <a:t>Fecha de prescripción </a:t>
            </a:r>
          </a:p>
          <a:p>
            <a:r>
              <a:rPr lang="es-MX" b="1" dirty="0"/>
              <a:t>8. </a:t>
            </a:r>
            <a:r>
              <a:rPr lang="es-MX" dirty="0"/>
              <a:t>Datos del paciente </a:t>
            </a:r>
          </a:p>
          <a:p>
            <a:r>
              <a:rPr lang="es-MX" b="1" dirty="0"/>
              <a:t>a. </a:t>
            </a:r>
            <a:r>
              <a:rPr lang="es-MX" dirty="0"/>
              <a:t>Nombre </a:t>
            </a:r>
          </a:p>
          <a:p>
            <a:r>
              <a:rPr lang="es-MX" b="1" dirty="0"/>
              <a:t>b. </a:t>
            </a:r>
            <a:r>
              <a:rPr lang="es-MX" dirty="0"/>
              <a:t>Domicilio </a:t>
            </a:r>
          </a:p>
          <a:p>
            <a:r>
              <a:rPr lang="es-MX" b="1" dirty="0"/>
              <a:t>c. </a:t>
            </a:r>
            <a:r>
              <a:rPr lang="es-MX" dirty="0"/>
              <a:t>Diagnóstico </a:t>
            </a:r>
          </a:p>
          <a:p>
            <a:r>
              <a:rPr lang="es-MX" b="1" dirty="0"/>
              <a:t>9. </a:t>
            </a:r>
            <a:r>
              <a:rPr lang="es-MX" dirty="0"/>
              <a:t>Datos de la prescripción médica </a:t>
            </a:r>
          </a:p>
          <a:p>
            <a:r>
              <a:rPr lang="es-MX" b="1" dirty="0"/>
              <a:t>a. </a:t>
            </a:r>
            <a:r>
              <a:rPr lang="es-MX" dirty="0"/>
              <a:t>Denominación distintiva y genérica del fármaco </a:t>
            </a:r>
          </a:p>
          <a:p>
            <a:r>
              <a:rPr lang="es-MX" b="1" dirty="0"/>
              <a:t>b. </a:t>
            </a:r>
            <a:r>
              <a:rPr lang="es-MX" dirty="0"/>
              <a:t>Cantidad </a:t>
            </a:r>
          </a:p>
          <a:p>
            <a:r>
              <a:rPr lang="es-MX" b="1" dirty="0"/>
              <a:t>c. </a:t>
            </a:r>
            <a:r>
              <a:rPr lang="es-MX" dirty="0"/>
              <a:t>Presentación </a:t>
            </a:r>
          </a:p>
          <a:p>
            <a:r>
              <a:rPr lang="es-MX" b="1" dirty="0"/>
              <a:t>d. </a:t>
            </a:r>
            <a:r>
              <a:rPr lang="es-MX" dirty="0"/>
              <a:t>Dosificación </a:t>
            </a:r>
          </a:p>
          <a:p>
            <a:r>
              <a:rPr lang="es-MX" b="1" dirty="0"/>
              <a:t>e. </a:t>
            </a:r>
            <a:r>
              <a:rPr lang="es-MX" dirty="0"/>
              <a:t>Días de prescripción </a:t>
            </a:r>
          </a:p>
          <a:p>
            <a:r>
              <a:rPr lang="es-MX" b="1" dirty="0"/>
              <a:t>f. </a:t>
            </a:r>
            <a:r>
              <a:rPr lang="es-MX" dirty="0"/>
              <a:t>Día de administración </a:t>
            </a:r>
          </a:p>
          <a:p>
            <a:r>
              <a:rPr lang="es-MX" b="1" dirty="0"/>
              <a:t>10. </a:t>
            </a:r>
            <a:r>
              <a:rPr lang="es-MX" dirty="0"/>
              <a:t>Firma autógrafa del médico </a:t>
            </a:r>
          </a:p>
          <a:p>
            <a:r>
              <a:rPr lang="es-MX" b="1" dirty="0"/>
              <a:t>11. </a:t>
            </a:r>
            <a:r>
              <a:rPr lang="es-MX" dirty="0"/>
              <a:t>Espacio para código de barras (10.5 x 3.2 cm) </a:t>
            </a:r>
          </a:p>
          <a:p>
            <a:r>
              <a:rPr lang="es-MX" b="1" dirty="0"/>
              <a:t>12. </a:t>
            </a:r>
            <a:r>
              <a:rPr lang="es-MX" dirty="0"/>
              <a:t>Leyenda original (para la farmacia, para el médico y para el paciente) </a:t>
            </a:r>
          </a:p>
        </p:txBody>
      </p:sp>
    </p:spTree>
    <p:extLst>
      <p:ext uri="{BB962C8B-B14F-4D97-AF65-F5344CB8AC3E}">
        <p14:creationId xmlns:p14="http://schemas.microsoft.com/office/powerpoint/2010/main" val="345335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Rectángulo 1"/>
          <p:cNvSpPr/>
          <p:nvPr/>
        </p:nvSpPr>
        <p:spPr>
          <a:xfrm>
            <a:off x="977153" y="437514"/>
            <a:ext cx="9874624" cy="3395801"/>
          </a:xfrm>
          <a:prstGeom prst="rect">
            <a:avLst/>
          </a:prstGeom>
        </p:spPr>
        <p:txBody>
          <a:bodyPr wrap="square">
            <a:spAutoFit/>
          </a:bodyPr>
          <a:lstStyle/>
          <a:p>
            <a:pPr algn="just">
              <a:lnSpc>
                <a:spcPct val="150000"/>
              </a:lnSpc>
              <a:spcAft>
                <a:spcPts val="1000"/>
              </a:spcAft>
            </a:pPr>
            <a:r>
              <a:rPr lang="es-MX" sz="2400" b="1" dirty="0">
                <a:effectLst/>
                <a:latin typeface="Arial" panose="020B0604020202020204" pitchFamily="34" charset="0"/>
                <a:ea typeface="Calibri" panose="020F0502020204030204" pitchFamily="34" charset="0"/>
                <a:cs typeface="Times New Roman" panose="02020603050405020304" pitchFamily="18" charset="0"/>
              </a:rPr>
              <a:t>Requisitos adicionales para el caso de Medicamentos Controlados</a:t>
            </a:r>
          </a:p>
          <a:p>
            <a:pPr algn="just">
              <a:lnSpc>
                <a:spcPct val="150000"/>
              </a:lnSpc>
              <a:spcAft>
                <a:spcPts val="1000"/>
              </a:spcAft>
            </a:pPr>
            <a:r>
              <a:rPr lang="es-MX" b="1" i="1" dirty="0">
                <a:effectLst/>
                <a:latin typeface="Arial" panose="020B0604020202020204" pitchFamily="34" charset="0"/>
                <a:ea typeface="Calibri" panose="020F0502020204030204" pitchFamily="34" charset="0"/>
                <a:cs typeface="Times New Roman" panose="02020603050405020304" pitchFamily="18" charset="0"/>
              </a:rPr>
              <a:t>Únicamente pueden surtirse recetas de medicamentos controlados expedidas por: </a:t>
            </a:r>
            <a:endParaRPr lang="es-MX"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MX" dirty="0">
                <a:effectLst/>
                <a:latin typeface="Arial" panose="020B0604020202020204" pitchFamily="34" charset="0"/>
                <a:ea typeface="Calibri" panose="020F0502020204030204" pitchFamily="34" charset="0"/>
                <a:cs typeface="Times New Roman" panose="02020603050405020304" pitchFamily="18" charset="0"/>
              </a:rPr>
              <a:t>Médicos </a:t>
            </a:r>
          </a:p>
          <a:p>
            <a:pPr marL="342900" lvl="0" indent="-342900" algn="just">
              <a:lnSpc>
                <a:spcPct val="150000"/>
              </a:lnSpc>
              <a:spcAft>
                <a:spcPts val="0"/>
              </a:spcAft>
              <a:buFont typeface="Symbol" panose="05050102010706020507" pitchFamily="18" charset="2"/>
              <a:buChar char=""/>
            </a:pPr>
            <a:r>
              <a:rPr lang="es-MX" dirty="0">
                <a:effectLst/>
                <a:latin typeface="Arial" panose="020B0604020202020204" pitchFamily="34" charset="0"/>
                <a:ea typeface="Calibri" panose="020F0502020204030204" pitchFamily="34" charset="0"/>
                <a:cs typeface="Times New Roman" panose="02020603050405020304" pitchFamily="18" charset="0"/>
              </a:rPr>
              <a:t>Médicos especialistas </a:t>
            </a:r>
          </a:p>
          <a:p>
            <a:pPr marL="342900" lvl="0" indent="-342900" algn="just">
              <a:lnSpc>
                <a:spcPct val="150000"/>
              </a:lnSpc>
              <a:spcAft>
                <a:spcPts val="0"/>
              </a:spcAft>
              <a:buFont typeface="Symbol" panose="05050102010706020507" pitchFamily="18" charset="2"/>
              <a:buChar char=""/>
            </a:pPr>
            <a:r>
              <a:rPr lang="es-MX" dirty="0">
                <a:effectLst/>
                <a:latin typeface="Arial" panose="020B0604020202020204" pitchFamily="34" charset="0"/>
                <a:ea typeface="Calibri" panose="020F0502020204030204" pitchFamily="34" charset="0"/>
                <a:cs typeface="Times New Roman" panose="02020603050405020304" pitchFamily="18" charset="0"/>
              </a:rPr>
              <a:t>Médicos homeópatas </a:t>
            </a:r>
          </a:p>
          <a:p>
            <a:pPr marL="342900" lvl="0" indent="-342900" algn="just">
              <a:lnSpc>
                <a:spcPct val="150000"/>
              </a:lnSpc>
              <a:spcAft>
                <a:spcPts val="0"/>
              </a:spcAft>
              <a:buFont typeface="Symbol" panose="05050102010706020507" pitchFamily="18" charset="2"/>
              <a:buChar char=""/>
            </a:pPr>
            <a:r>
              <a:rPr lang="es-MX" dirty="0">
                <a:effectLst/>
                <a:latin typeface="Arial" panose="020B0604020202020204" pitchFamily="34" charset="0"/>
                <a:ea typeface="Calibri" panose="020F0502020204030204" pitchFamily="34" charset="0"/>
                <a:cs typeface="Times New Roman" panose="02020603050405020304" pitchFamily="18" charset="0"/>
              </a:rPr>
              <a:t>Cirujanos dentistas (para casos odontológicos) </a:t>
            </a:r>
          </a:p>
          <a:p>
            <a:pPr marL="342900" lvl="0" indent="-342900" algn="just">
              <a:lnSpc>
                <a:spcPct val="150000"/>
              </a:lnSpc>
              <a:spcAft>
                <a:spcPts val="0"/>
              </a:spcAft>
              <a:buFont typeface="Symbol" panose="05050102010706020507" pitchFamily="18" charset="2"/>
              <a:buChar char=""/>
            </a:pPr>
            <a:r>
              <a:rPr lang="es-MX" dirty="0">
                <a:effectLst/>
                <a:latin typeface="Arial" panose="020B0604020202020204" pitchFamily="34" charset="0"/>
                <a:ea typeface="Calibri" panose="020F0502020204030204" pitchFamily="34" charset="0"/>
                <a:cs typeface="Times New Roman" panose="02020603050405020304" pitchFamily="18" charset="0"/>
              </a:rPr>
              <a:t>Médicos veterinarios (cuando la prescripción está dirigido a animales) </a:t>
            </a:r>
          </a:p>
        </p:txBody>
      </p:sp>
      <p:pic>
        <p:nvPicPr>
          <p:cNvPr id="6146" name="Picture 2" descr="Resultado de imagen para tipos de medicos y sus especialid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271" y="3704240"/>
            <a:ext cx="7092388" cy="315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5" name="Rectángulo 4"/>
          <p:cNvSpPr/>
          <p:nvPr/>
        </p:nvSpPr>
        <p:spPr>
          <a:xfrm>
            <a:off x="497537" y="397550"/>
            <a:ext cx="3845863" cy="64633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Bef>
                <a:spcPts val="1200"/>
              </a:spcBef>
              <a:spcAft>
                <a:spcPts val="300"/>
              </a:spcAft>
            </a:pPr>
            <a:r>
              <a:rPr lang="es-MX" sz="2400" b="1" kern="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Marco legislativo</a:t>
            </a:r>
          </a:p>
        </p:txBody>
      </p:sp>
      <p:sp>
        <p:nvSpPr>
          <p:cNvPr id="6" name="Rectángulo 5"/>
          <p:cNvSpPr/>
          <p:nvPr/>
        </p:nvSpPr>
        <p:spPr>
          <a:xfrm>
            <a:off x="1461247" y="1280410"/>
            <a:ext cx="8476130" cy="923330"/>
          </a:xfrm>
          <a:prstGeom prst="rect">
            <a:avLst/>
          </a:prstGeom>
          <a:effectLst>
            <a:glow rad="228600">
              <a:schemeClr val="accent4">
                <a:satMod val="175000"/>
                <a:alpha val="40000"/>
              </a:schemeClr>
            </a:glo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spcAft>
                <a:spcPts val="1000"/>
              </a:spcAft>
            </a:pPr>
            <a:r>
              <a:rPr lang="ru-RU" dirty="0">
                <a:effectLst/>
                <a:latin typeface="Arial" panose="020B0604020202020204" pitchFamily="34" charset="0"/>
                <a:ea typeface="Calibri" panose="020F0502020204030204" pitchFamily="34" charset="0"/>
                <a:cs typeface="Times New Roman" panose="02020603050405020304" pitchFamily="18" charset="0"/>
              </a:rPr>
              <a:t>El Marco Legislativo y los documentos de referencia para el manejo y dispensación de medicamentos y demás insumos para la salud en farmacia son:</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461247" y="2332691"/>
            <a:ext cx="8476130" cy="4417731"/>
          </a:xfrm>
          <a:prstGeom prst="rect">
            <a:avLst/>
          </a:prstGeom>
          <a:noFill/>
          <a:ln>
            <a:noFill/>
          </a:ln>
        </p:spPr>
      </p:pic>
    </p:spTree>
    <p:extLst>
      <p:ext uri="{BB962C8B-B14F-4D97-AF65-F5344CB8AC3E}">
        <p14:creationId xmlns:p14="http://schemas.microsoft.com/office/powerpoint/2010/main" val="309480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4" name="Rectángulo 3"/>
          <p:cNvSpPr/>
          <p:nvPr/>
        </p:nvSpPr>
        <p:spPr>
          <a:xfrm>
            <a:off x="331067" y="978280"/>
            <a:ext cx="5007416" cy="475514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s-MX" sz="2000" b="1" u="sng" dirty="0">
                <a:solidFill>
                  <a:srgbClr val="000000"/>
                </a:solidFill>
                <a:effectLst/>
                <a:latin typeface="Arial" panose="020B0604020202020204" pitchFamily="34" charset="0"/>
                <a:ea typeface="Calibri" panose="020F0502020204030204" pitchFamily="34" charset="0"/>
              </a:rPr>
              <a:t>Constitución de los Estados Unidos Mexicanos </a:t>
            </a:r>
          </a:p>
          <a:p>
            <a:pPr algn="just">
              <a:lnSpc>
                <a:spcPct val="150000"/>
              </a:lnSpc>
              <a:spcAft>
                <a:spcPts val="0"/>
              </a:spcAft>
            </a:pPr>
            <a:endParaRPr lang="es-MX" dirty="0">
              <a:solidFill>
                <a:srgbClr val="000000"/>
              </a:solidFill>
              <a:effectLst/>
              <a:latin typeface="Arial" panose="020B0604020202020204" pitchFamily="34" charset="0"/>
              <a:ea typeface="Calibri" panose="020F0502020204030204" pitchFamily="34" charset="0"/>
            </a:endParaRPr>
          </a:p>
          <a:p>
            <a:pPr algn="just">
              <a:lnSpc>
                <a:spcPct val="150000"/>
              </a:lnSpc>
              <a:spcAft>
                <a:spcPts val="0"/>
              </a:spcAft>
            </a:pPr>
            <a:r>
              <a:rPr lang="es-MX" b="1" dirty="0">
                <a:solidFill>
                  <a:srgbClr val="000000"/>
                </a:solidFill>
                <a:effectLst/>
                <a:latin typeface="Arial" panose="020B0604020202020204" pitchFamily="34" charset="0"/>
                <a:ea typeface="Calibri" panose="020F0502020204030204" pitchFamily="34" charset="0"/>
              </a:rPr>
              <a:t>La Constitución es el documento legal rector en cuanto a ordenamientos (político, jurídico, económico y social) y a jerarquía, en ella se establecen los derechos y obligaciones de los ciudadanos, lo constituyen los artículos 4o y 73 cuyas disposiciones jurídicas hacen referencia directa a la salud.</a:t>
            </a:r>
          </a:p>
        </p:txBody>
      </p:sp>
      <p:sp>
        <p:nvSpPr>
          <p:cNvPr id="5" name="Rectángulo 4"/>
          <p:cNvSpPr/>
          <p:nvPr/>
        </p:nvSpPr>
        <p:spPr>
          <a:xfrm>
            <a:off x="6548719" y="870558"/>
            <a:ext cx="4800600" cy="486287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1200"/>
              </a:spcAft>
            </a:pPr>
            <a:r>
              <a:rPr lang="es-MX" sz="2000" b="1" u="sng" dirty="0">
                <a:solidFill>
                  <a:srgbClr val="000000"/>
                </a:solidFill>
                <a:effectLst/>
                <a:latin typeface="Arial" panose="020B0604020202020204" pitchFamily="34" charset="0"/>
                <a:ea typeface="Calibri" panose="020F0502020204030204" pitchFamily="34" charset="0"/>
              </a:rPr>
              <a:t>Ley General de Salud </a:t>
            </a:r>
            <a:endParaRPr lang="es-MX" sz="2000" u="sng" dirty="0">
              <a:solidFill>
                <a:srgbClr val="000000"/>
              </a:solidFill>
              <a:effectLst/>
              <a:latin typeface="Arial" panose="020B0604020202020204" pitchFamily="34" charset="0"/>
              <a:ea typeface="Calibri" panose="020F0502020204030204" pitchFamily="34" charset="0"/>
            </a:endParaRPr>
          </a:p>
          <a:p>
            <a:pPr algn="just">
              <a:lnSpc>
                <a:spcPct val="150000"/>
              </a:lnSpc>
              <a:spcAft>
                <a:spcPts val="1200"/>
              </a:spcAft>
            </a:pPr>
            <a:r>
              <a:rPr lang="es-MX" b="1" dirty="0">
                <a:solidFill>
                  <a:srgbClr val="000000"/>
                </a:solidFill>
                <a:effectLst/>
                <a:latin typeface="Arial" panose="020B0604020202020204" pitchFamily="34" charset="0"/>
                <a:ea typeface="Calibri" panose="020F0502020204030204" pitchFamily="34" charset="0"/>
              </a:rPr>
              <a:t>La Ley General de Salud, reglamenta el derecho a la protección de la salud que tiene toda persona en los términos del Artículo 4o. de la Constitución Política de los Estados Unidos Mexicanos, y establece las bases y modalidades para el acceso a los servicios de salud y la concurrencia de la Federación y las entidades federativas en materia de salubridad general</a:t>
            </a:r>
          </a:p>
        </p:txBody>
      </p:sp>
    </p:spTree>
    <p:extLst>
      <p:ext uri="{BB962C8B-B14F-4D97-AF65-F5344CB8AC3E}">
        <p14:creationId xmlns:p14="http://schemas.microsoft.com/office/powerpoint/2010/main" val="271839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5" name="Rectángulo 4"/>
          <p:cNvSpPr/>
          <p:nvPr/>
        </p:nvSpPr>
        <p:spPr>
          <a:xfrm>
            <a:off x="721661" y="1423840"/>
            <a:ext cx="5006788" cy="45037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1000"/>
              </a:spcAft>
            </a:pPr>
            <a:r>
              <a:rPr lang="ru-RU" sz="2000" b="1" dirty="0">
                <a:effectLst/>
                <a:latin typeface="Arial" panose="020B0604020202020204" pitchFamily="34" charset="0"/>
                <a:ea typeface="Calibri" panose="020F0502020204030204" pitchFamily="34" charset="0"/>
                <a:cs typeface="Times New Roman" panose="02020603050405020304" pitchFamily="18" charset="0"/>
              </a:rPr>
              <a:t>Reglamento de Insumos para la Salud </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ru-RU" sz="2000" dirty="0">
                <a:effectLst/>
                <a:latin typeface="Arial" panose="020B0604020202020204" pitchFamily="34" charset="0"/>
                <a:ea typeface="Calibri" panose="020F0502020204030204" pitchFamily="34" charset="0"/>
                <a:cs typeface="Times New Roman" panose="02020603050405020304" pitchFamily="18" charset="0"/>
              </a:rPr>
              <a:t>El Reglamento de Insumos para la Salud, cuyo acrónimo es RIS, tiene por objeto reglamentar el control sanitario de los insumos y de los remedios herbolarios, así como el de los establecimientos, actividades y servicios relacionados con los mismos. </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2000" dirty="0">
                <a:solidFill>
                  <a:srgbClr val="000000"/>
                </a:solidFill>
                <a:effectLst/>
                <a:latin typeface="Arial" panose="020B0604020202020204" pitchFamily="34" charset="0"/>
                <a:ea typeface="Calibri" panose="020F0502020204030204" pitchFamily="34" charset="0"/>
              </a:rPr>
              <a:t> </a:t>
            </a:r>
          </a:p>
        </p:txBody>
      </p:sp>
      <p:sp>
        <p:nvSpPr>
          <p:cNvPr id="6" name="Rectángulo 5"/>
          <p:cNvSpPr/>
          <p:nvPr/>
        </p:nvSpPr>
        <p:spPr>
          <a:xfrm>
            <a:off x="6360456" y="1013472"/>
            <a:ext cx="5410201" cy="53245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1200"/>
              </a:spcAft>
            </a:pPr>
            <a:r>
              <a:rPr lang="es-MX" sz="2000" b="1" dirty="0">
                <a:solidFill>
                  <a:srgbClr val="000000"/>
                </a:solidFill>
                <a:effectLst/>
                <a:latin typeface="Arial" panose="020B0604020202020204" pitchFamily="34" charset="0"/>
                <a:ea typeface="Calibri" panose="020F0502020204030204" pitchFamily="34" charset="0"/>
              </a:rPr>
              <a:t>Acuerdo por el que se determinan los lineamientos a los que está sujeta la venta y dispensación de Antibióticos </a:t>
            </a:r>
            <a:endParaRPr lang="es-MX" sz="2000" dirty="0">
              <a:solidFill>
                <a:srgbClr val="000000"/>
              </a:solidFill>
              <a:effectLst/>
              <a:latin typeface="Arial" panose="020B0604020202020204" pitchFamily="34" charset="0"/>
              <a:ea typeface="Calibri" panose="020F0502020204030204" pitchFamily="34" charset="0"/>
            </a:endParaRPr>
          </a:p>
          <a:p>
            <a:pPr algn="just">
              <a:lnSpc>
                <a:spcPct val="150000"/>
              </a:lnSpc>
              <a:spcAft>
                <a:spcPts val="1200"/>
              </a:spcAft>
            </a:pPr>
            <a:r>
              <a:rPr lang="ru-RU" sz="2000" dirty="0">
                <a:effectLst/>
                <a:latin typeface="Arial" panose="020B0604020202020204" pitchFamily="34" charset="0"/>
                <a:ea typeface="Calibri" panose="020F0502020204030204" pitchFamily="34" charset="0"/>
                <a:cs typeface="Times New Roman" panose="02020603050405020304" pitchFamily="18" charset="0"/>
              </a:rPr>
              <a:t>Este Acuerdo emitido en el diario oficial de federación el 27 de mayo de 2010 y con entrada en vigor el día 25 de agosto de 2010, permite implementar lo dispuesto por ley para que únicamente se administren antibióticos cuando sean prescritos mediante receta emitida por los profesionales de la salud autorizados por ley</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76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1 Título"/>
          <p:cNvSpPr>
            <a:spLocks noGrp="1"/>
          </p:cNvSpPr>
          <p:nvPr>
            <p:ph type="ctrTitle"/>
          </p:nvPr>
        </p:nvSpPr>
        <p:spPr>
          <a:xfrm>
            <a:off x="1971799" y="332656"/>
            <a:ext cx="8437488" cy="10081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s-MX" sz="3200" b="1" spc="50" dirty="0">
                <a:ln w="11430"/>
                <a:solidFill>
                  <a:srgbClr val="0070C0"/>
                </a:solidFill>
                <a:effectLst>
                  <a:outerShdw blurRad="76200" dist="50800" dir="5400000" algn="tl" rotWithShape="0">
                    <a:srgbClr val="000000">
                      <a:alpha val="65000"/>
                    </a:srgbClr>
                  </a:outerShdw>
                </a:effectLst>
              </a:rPr>
              <a:t>Norma Oficial Mexicana </a:t>
            </a:r>
            <a:r>
              <a:rPr lang="ru-RU" sz="3200" b="1" spc="50" dirty="0">
                <a:ln w="11430"/>
                <a:solidFill>
                  <a:srgbClr val="0070C0"/>
                </a:solidFill>
                <a:effectLst>
                  <a:outerShdw blurRad="76200" dist="50800" dir="5400000" algn="tl" rotWithShape="0">
                    <a:srgbClr val="000000">
                      <a:alpha val="65000"/>
                    </a:srgbClr>
                  </a:outerShdw>
                </a:effectLst>
              </a:rPr>
              <a:t>Farmacopea de los Estados Unidos Mexicanos y Suplementos </a:t>
            </a:r>
            <a:endParaRPr lang="es-MX" sz="3200" b="1" spc="50" dirty="0">
              <a:ln w="11430"/>
              <a:solidFill>
                <a:srgbClr val="0070C0"/>
              </a:solidFill>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a:xfrm>
            <a:off x="1984375" y="2060848"/>
            <a:ext cx="8064896" cy="182460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a:bodyPr>
          <a:lstStyle/>
          <a:p>
            <a:pPr algn="just"/>
            <a:r>
              <a:rPr lang="es-MX" dirty="0">
                <a:solidFill>
                  <a:schemeClr val="tx1"/>
                </a:solidFill>
              </a:rPr>
              <a:t>Es una serie de documentos oficiales en México, expedido por la Secretaría de Salud, y establece los métodos de análisis y las especificaciones de calidad para asegurar la identidad, pureza y calidad de los medicamentos y productos biológicos, así como de sus materias primas .</a:t>
            </a:r>
          </a:p>
          <a:p>
            <a:endParaRPr lang="es-MX" dirty="0"/>
          </a:p>
          <a:p>
            <a:endParaRPr lang="es-MX" dirty="0"/>
          </a:p>
        </p:txBody>
      </p:sp>
      <p:sp>
        <p:nvSpPr>
          <p:cNvPr id="4" name="AutoShape 2" descr="Resultado de imagen para Norma Oficial Mexicana  Farmacopea de los Estados Unidos Mexicanos y Suplemento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4869161"/>
            <a:ext cx="3305175" cy="2446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741" y="4815483"/>
            <a:ext cx="3305175" cy="2499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32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12"/>
          <a:stretch/>
        </p:blipFill>
        <p:spPr bwMode="auto">
          <a:xfrm>
            <a:off x="873183" y="4987727"/>
            <a:ext cx="4099870" cy="2738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981200" y="476672"/>
            <a:ext cx="8229600" cy="936104"/>
          </a:xfrm>
        </p:spPr>
        <p:txBody>
          <a:bodyPr>
            <a:noAutofit/>
          </a:bodyPr>
          <a:lstStyle/>
          <a:p>
            <a:r>
              <a:rPr lang="es-MX" sz="3200" dirty="0">
                <a:ln w="10160">
                  <a:solidFill>
                    <a:schemeClr val="accent1"/>
                  </a:solidFill>
                  <a:prstDash val="solid"/>
                </a:ln>
                <a:effectLst>
                  <a:outerShdw blurRad="38100" dist="32000" dir="5400000" algn="tl">
                    <a:srgbClr val="000000">
                      <a:alpha val="30000"/>
                    </a:srgbClr>
                  </a:outerShdw>
                </a:effectLst>
              </a:rPr>
              <a:t>Personal que asiste en la dispensación dentro de la farmacia </a:t>
            </a:r>
            <a:br>
              <a:rPr lang="es-MX" sz="3200" dirty="0">
                <a:ln w="10160">
                  <a:solidFill>
                    <a:schemeClr val="accent1"/>
                  </a:solidFill>
                  <a:prstDash val="solid"/>
                </a:ln>
                <a:effectLst>
                  <a:outerShdw blurRad="38100" dist="32000" dir="5400000" algn="tl">
                    <a:srgbClr val="000000">
                      <a:alpha val="30000"/>
                    </a:srgbClr>
                  </a:outerShdw>
                </a:effectLst>
              </a:rPr>
            </a:br>
            <a:endParaRPr lang="es-MX" sz="3200" dirty="0">
              <a:ln w="10160">
                <a:solidFill>
                  <a:schemeClr val="accent1"/>
                </a:solidFill>
                <a:prstDash val="solid"/>
              </a:ln>
              <a:effectLst>
                <a:outerShdw blurRad="38100" dist="32000" dir="5400000" algn="tl">
                  <a:srgbClr val="000000">
                    <a:alpha val="30000"/>
                  </a:srgbClr>
                </a:outerShdw>
              </a:effectLst>
            </a:endParaRPr>
          </a:p>
        </p:txBody>
      </p:sp>
      <p:sp>
        <p:nvSpPr>
          <p:cNvPr id="3" name="2 Marcador de contenido"/>
          <p:cNvSpPr>
            <a:spLocks noGrp="1"/>
          </p:cNvSpPr>
          <p:nvPr>
            <p:ph idx="1"/>
          </p:nvPr>
        </p:nvSpPr>
        <p:spPr>
          <a:xfrm>
            <a:off x="1981200" y="1513334"/>
            <a:ext cx="8435280" cy="4525963"/>
          </a:xfrm>
        </p:spPr>
        <p:txBody>
          <a:bodyPr>
            <a:normAutofit/>
          </a:bodyPr>
          <a:lstStyle/>
          <a:p>
            <a:pPr marL="457200" lvl="1" indent="0" algn="just">
              <a:buNone/>
            </a:pPr>
            <a:r>
              <a:rPr lang="es-MX" dirty="0"/>
              <a:t>Personas con profesionalización y especialización  que conozca </a:t>
            </a:r>
          </a:p>
        </p:txBody>
      </p:sp>
      <p:graphicFrame>
        <p:nvGraphicFramePr>
          <p:cNvPr id="4" name="3 Diagrama"/>
          <p:cNvGraphicFramePr/>
          <p:nvPr/>
        </p:nvGraphicFramePr>
        <p:xfrm>
          <a:off x="2567608" y="2564904"/>
          <a:ext cx="7704856" cy="2867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688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graphicFrame>
        <p:nvGraphicFramePr>
          <p:cNvPr id="4" name="3 Diagrama"/>
          <p:cNvGraphicFramePr/>
          <p:nvPr>
            <p:extLst>
              <p:ext uri="{D42A27DB-BD31-4B8C-83A1-F6EECF244321}">
                <p14:modId xmlns:p14="http://schemas.microsoft.com/office/powerpoint/2010/main" val="4207880498"/>
              </p:ext>
            </p:extLst>
          </p:nvPr>
        </p:nvGraphicFramePr>
        <p:xfrm>
          <a:off x="1540042" y="260647"/>
          <a:ext cx="8732422" cy="631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544" y="5552548"/>
            <a:ext cx="3011584" cy="25856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0225" y="188641"/>
            <a:ext cx="2068254" cy="18903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7005" y="4247096"/>
            <a:ext cx="2041474" cy="26109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65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Rectángulo 1"/>
          <p:cNvSpPr/>
          <p:nvPr/>
        </p:nvSpPr>
        <p:spPr>
          <a:xfrm>
            <a:off x="448669" y="248810"/>
            <a:ext cx="7475701" cy="739754"/>
          </a:xfrm>
          <a:prstGeom prst="rect">
            <a:avLst/>
          </a:prstGeom>
        </p:spPr>
        <p:txBody>
          <a:bodyPr wrap="none">
            <a:spAutoFit/>
          </a:bodyPr>
          <a:lstStyle/>
          <a:p>
            <a:pPr algn="ctr">
              <a:lnSpc>
                <a:spcPct val="150000"/>
              </a:lnSpc>
              <a:spcBef>
                <a:spcPts val="1200"/>
              </a:spcBef>
              <a:spcAft>
                <a:spcPts val="300"/>
              </a:spcAft>
            </a:pPr>
            <a:r>
              <a:rPr lang="es-MX" sz="3200" b="1" kern="1600" dirty="0">
                <a:effectLst/>
                <a:latin typeface="Arial" panose="020B0604020202020204" pitchFamily="34" charset="0"/>
                <a:ea typeface="Times New Roman" panose="02020603050405020304" pitchFamily="18" charset="0"/>
                <a:cs typeface="Times New Roman" panose="02020603050405020304" pitchFamily="18" charset="0"/>
              </a:rPr>
              <a:t>DISPENSACIÓN DE MEDICAMENTOS</a:t>
            </a:r>
          </a:p>
        </p:txBody>
      </p:sp>
      <p:sp>
        <p:nvSpPr>
          <p:cNvPr id="3" name="CuadroTexto 2"/>
          <p:cNvSpPr txBox="1"/>
          <p:nvPr/>
        </p:nvSpPr>
        <p:spPr>
          <a:xfrm>
            <a:off x="1102660" y="1828802"/>
            <a:ext cx="4450976" cy="3046988"/>
          </a:xfrm>
          <a:prstGeom prst="rect">
            <a:avLst/>
          </a:prstGeom>
          <a:effectLst>
            <a:glow rad="228600">
              <a:schemeClr val="accent6">
                <a:satMod val="175000"/>
                <a:alpha val="40000"/>
              </a:schemeClr>
            </a:glo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2400" dirty="0"/>
              <a:t>El manejo y dispensación de los medicamentos y demás insumos para la salud en farmacias, se realiza a través de la prescripción a un paciente, por parte del profesional legalmente autorizado y la asistencia a la dispensación por el personal calificado.</a:t>
            </a:r>
            <a:endParaRPr lang="es-MX" sz="2400" dirty="0"/>
          </a:p>
        </p:txBody>
      </p:sp>
      <p:pic>
        <p:nvPicPr>
          <p:cNvPr id="1026" name="Picture 2" descr="Resultado de imagen para DISPENSACION DE MEDIC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965" y="1359660"/>
            <a:ext cx="4491317" cy="3806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4" name="Rectángulo 3"/>
          <p:cNvSpPr/>
          <p:nvPr/>
        </p:nvSpPr>
        <p:spPr>
          <a:xfrm>
            <a:off x="2496670" y="5796947"/>
            <a:ext cx="7494494" cy="800219"/>
          </a:xfrm>
          <a:prstGeom prst="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300" dirty="0">
                <a:effectLst/>
                <a:latin typeface="Arial" panose="020B0604020202020204" pitchFamily="34" charset="0"/>
                <a:ea typeface="Calibri" panose="020F0502020204030204" pitchFamily="34" charset="0"/>
                <a:cs typeface="Times New Roman" panose="02020603050405020304" pitchFamily="18" charset="0"/>
              </a:rPr>
              <a:t> En este acto, el farmacéutico informa y orienta al paciente sobre el uso adecuado de los medicamentos.</a:t>
            </a:r>
            <a:endParaRPr lang="es-MX" sz="2300" dirty="0"/>
          </a:p>
        </p:txBody>
      </p:sp>
    </p:spTree>
    <p:extLst>
      <p:ext uri="{BB962C8B-B14F-4D97-AF65-F5344CB8AC3E}">
        <p14:creationId xmlns:p14="http://schemas.microsoft.com/office/powerpoint/2010/main" val="78691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1 Título"/>
          <p:cNvSpPr>
            <a:spLocks noGrp="1"/>
          </p:cNvSpPr>
          <p:nvPr>
            <p:ph type="title"/>
          </p:nvPr>
        </p:nvSpPr>
        <p:spPr/>
        <p:txBody>
          <a:bodyPr>
            <a:normAutofit/>
          </a:bodyPr>
          <a:lstStyle/>
          <a:p>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Artículos de la Ley General de Salud</a:t>
            </a:r>
          </a:p>
        </p:txBody>
      </p:sp>
      <p:sp>
        <p:nvSpPr>
          <p:cNvPr id="3" name="2 Marcador de contenido"/>
          <p:cNvSpPr>
            <a:spLocks noGrp="1"/>
          </p:cNvSpPr>
          <p:nvPr>
            <p:ph idx="1"/>
          </p:nvPr>
        </p:nvSpPr>
        <p:spPr>
          <a:xfrm>
            <a:off x="2101516" y="2276873"/>
            <a:ext cx="8170948" cy="4107885"/>
          </a:xfrm>
          <a:scene3d>
            <a:camera prst="orthographicFront"/>
            <a:lightRig rig="threePt" dir="t"/>
          </a:scene3d>
          <a:sp3d>
            <a:bevelT/>
          </a:sp3d>
        </p:spPr>
        <p:style>
          <a:lnRef idx="0">
            <a:scrgbClr r="0" g="0" b="0"/>
          </a:lnRef>
          <a:fillRef idx="1003">
            <a:schemeClr val="lt1"/>
          </a:fillRef>
          <a:effectRef idx="0">
            <a:scrgbClr r="0" g="0" b="0"/>
          </a:effectRef>
          <a:fontRef idx="major"/>
        </p:style>
        <p:txBody>
          <a:bodyPr>
            <a:noAutofit/>
          </a:bodyPr>
          <a:lstStyle/>
          <a:p>
            <a:pPr algn="just"/>
            <a:r>
              <a:rPr lang="es-MX" b="1" dirty="0"/>
              <a:t>El Artículo 7 fracción XI de la Ley General de Salud, establece la necesidad de apoyar la coordinación entre las instituciones de salud y las educativas, para formar y capacitar recursos humanos para la salud. </a:t>
            </a:r>
          </a:p>
          <a:p>
            <a:pPr marL="514350" indent="-514350" algn="just">
              <a:buFont typeface="+mj-lt"/>
              <a:buAutoNum type="arabicPeriod"/>
            </a:pPr>
            <a:endParaRPr lang="es-MX" b="1" dirty="0"/>
          </a:p>
          <a:p>
            <a:pPr algn="just"/>
            <a:r>
              <a:rPr lang="es-MX" b="1" dirty="0"/>
              <a:t>El Artículo 89, las autoridades educativas, en coordinación con las autoridades sanitarias y las instituciones de educación superior, recomendarán normas y criterios para la formación de recursos humanos para la salud. </a:t>
            </a:r>
          </a:p>
          <a:p>
            <a:pPr marL="514350" indent="-514350">
              <a:buFont typeface="+mj-lt"/>
              <a:buAutoNum type="arabicPeriod"/>
            </a:pPr>
            <a:endParaRPr lang="es-MX" b="1" dirty="0"/>
          </a:p>
          <a:p>
            <a:pPr marL="514350" indent="-514350">
              <a:buFont typeface="+mj-lt"/>
              <a:buAutoNum type="arabicPeriod"/>
            </a:pPr>
            <a:endParaRPr lang="es-MX" b="1" dirty="0"/>
          </a:p>
          <a:p>
            <a:pPr marL="514350" indent="-514350">
              <a:buFont typeface="+mj-lt"/>
              <a:buAutoNum type="arabicPeriod"/>
            </a:pPr>
            <a:endParaRPr lang="es-MX" b="1" dirty="0"/>
          </a:p>
        </p:txBody>
      </p:sp>
    </p:spTree>
    <p:extLst>
      <p:ext uri="{BB962C8B-B14F-4D97-AF65-F5344CB8AC3E}">
        <p14:creationId xmlns:p14="http://schemas.microsoft.com/office/powerpoint/2010/main" val="269037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3" name="2 Marcador de contenido"/>
          <p:cNvSpPr>
            <a:spLocks noGrp="1"/>
          </p:cNvSpPr>
          <p:nvPr>
            <p:ph idx="1"/>
          </p:nvPr>
        </p:nvSpPr>
        <p:spPr>
          <a:xfrm>
            <a:off x="1775520" y="692696"/>
            <a:ext cx="8579296" cy="115212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1"/>
          </a:fillRef>
          <a:effectRef idx="0">
            <a:scrgbClr r="0" g="0" b="0"/>
          </a:effectRef>
          <a:fontRef idx="major"/>
        </p:style>
        <p:txBody>
          <a:bodyPr>
            <a:normAutofit/>
          </a:bodyPr>
          <a:lstStyle/>
          <a:p>
            <a:pPr algn="just"/>
            <a:r>
              <a:rPr lang="es-MX" sz="2400" b="1" dirty="0"/>
              <a:t>El Artículo 90 de la Ley General de Salud, señala que corresponde a la Secretaría de Salud y a los gobiernos de las entidades federativas y en coordinación con éstas lo siguiente: </a:t>
            </a:r>
          </a:p>
          <a:p>
            <a:endParaRPr lang="es-MX" sz="3200" b="1" dirty="0"/>
          </a:p>
        </p:txBody>
      </p:sp>
      <p:graphicFrame>
        <p:nvGraphicFramePr>
          <p:cNvPr id="6" name="5 Diagrama"/>
          <p:cNvGraphicFramePr/>
          <p:nvPr>
            <p:extLst>
              <p:ext uri="{D42A27DB-BD31-4B8C-83A1-F6EECF244321}">
                <p14:modId xmlns:p14="http://schemas.microsoft.com/office/powerpoint/2010/main" val="710763348"/>
              </p:ext>
            </p:extLst>
          </p:nvPr>
        </p:nvGraphicFramePr>
        <p:xfrm>
          <a:off x="2567608" y="2132856"/>
          <a:ext cx="7128792" cy="420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63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graphicFrame>
        <p:nvGraphicFramePr>
          <p:cNvPr id="4" name="3 Diagrama"/>
          <p:cNvGraphicFramePr/>
          <p:nvPr>
            <p:extLst>
              <p:ext uri="{D42A27DB-BD31-4B8C-83A1-F6EECF244321}">
                <p14:modId xmlns:p14="http://schemas.microsoft.com/office/powerpoint/2010/main" val="2342967839"/>
              </p:ext>
            </p:extLst>
          </p:nvPr>
        </p:nvGraphicFramePr>
        <p:xfrm>
          <a:off x="529389" y="476672"/>
          <a:ext cx="9383035" cy="7416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0462" y="187412"/>
            <a:ext cx="2619375" cy="215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38" y="6577264"/>
            <a:ext cx="3240359" cy="160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38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3" name="2 Marcador de contenido"/>
          <p:cNvSpPr>
            <a:spLocks noGrp="1"/>
          </p:cNvSpPr>
          <p:nvPr>
            <p:ph idx="1"/>
          </p:nvPr>
        </p:nvSpPr>
        <p:spPr>
          <a:xfrm>
            <a:off x="1981200" y="1700809"/>
            <a:ext cx="7931224" cy="4425355"/>
          </a:xfrm>
        </p:spPr>
        <p:txBody>
          <a:bodyPr>
            <a:normAutofit/>
          </a:bodyPr>
          <a:lstStyle/>
          <a:p>
            <a:pPr marL="0" indent="0">
              <a:buNone/>
            </a:pPr>
            <a:r>
              <a:rPr lang="es-MX" sz="3600" dirty="0"/>
              <a:t> </a:t>
            </a:r>
          </a:p>
          <a:p>
            <a:endParaRPr lang="es-MX" sz="3600" dirty="0"/>
          </a:p>
        </p:txBody>
      </p:sp>
      <p:graphicFrame>
        <p:nvGraphicFramePr>
          <p:cNvPr id="4" name="3 Diagrama"/>
          <p:cNvGraphicFramePr/>
          <p:nvPr>
            <p:extLst>
              <p:ext uri="{D42A27DB-BD31-4B8C-83A1-F6EECF244321}">
                <p14:modId xmlns:p14="http://schemas.microsoft.com/office/powerpoint/2010/main" val="2591198788"/>
              </p:ext>
            </p:extLst>
          </p:nvPr>
        </p:nvGraphicFramePr>
        <p:xfrm>
          <a:off x="802105" y="481263"/>
          <a:ext cx="10491537" cy="7026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921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1 Título"/>
          <p:cNvSpPr>
            <a:spLocks noGrp="1"/>
          </p:cNvSpPr>
          <p:nvPr>
            <p:ph type="title"/>
          </p:nvPr>
        </p:nvSpPr>
        <p:spPr>
          <a:xfrm>
            <a:off x="1919536" y="548680"/>
            <a:ext cx="8229600" cy="1080120"/>
          </a:xfrm>
        </p:spPr>
        <p:txBody>
          <a:bodyPr>
            <a:normAutofit fontScale="90000"/>
          </a:bodyPr>
          <a:lstStyle/>
          <a:p>
            <a:r>
              <a:rPr lang="es-MX"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Importancia de la limpieza del establecimiento y de la higiene del personal que asiste en la dispensación. </a:t>
            </a:r>
            <a:br>
              <a:rPr lang="es-MX" b="1" dirty="0"/>
            </a:br>
            <a:endParaRPr lang="es-MX" dirty="0"/>
          </a:p>
        </p:txBody>
      </p:sp>
      <p:sp>
        <p:nvSpPr>
          <p:cNvPr id="3" name="2 Marcador de contenido"/>
          <p:cNvSpPr>
            <a:spLocks noGrp="1"/>
          </p:cNvSpPr>
          <p:nvPr>
            <p:ph idx="1"/>
          </p:nvPr>
        </p:nvSpPr>
        <p:spPr>
          <a:xfrm>
            <a:off x="1954659" y="1581337"/>
            <a:ext cx="8219256" cy="3052935"/>
          </a:xfrm>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just">
              <a:buNone/>
            </a:pPr>
            <a:r>
              <a:rPr lang="es-MX" dirty="0"/>
              <a:t>Cada uno de los aspectos relacionados con la fabricación, almacenaje, distribución y finalmente dispensación de medicamentos. Deben ir acompañado de un elevado nivel de saneamiento e higiene, el cual debe abarcar:</a:t>
            </a:r>
          </a:p>
          <a:p>
            <a:pPr marL="0" indent="0" algn="just">
              <a:buNone/>
            </a:pPr>
            <a:endParaRPr lang="es-MX" dirty="0"/>
          </a:p>
          <a:p>
            <a:pPr marL="285750" indent="-285750">
              <a:buFont typeface="Wingdings" panose="05000000000000000000" pitchFamily="2" charset="2"/>
              <a:buChar char="ü"/>
            </a:pPr>
            <a:r>
              <a:rPr lang="es-MX" dirty="0"/>
              <a:t>Al personal</a:t>
            </a:r>
          </a:p>
          <a:p>
            <a:pPr marL="285750" indent="-285750">
              <a:buFont typeface="Wingdings" panose="05000000000000000000" pitchFamily="2" charset="2"/>
              <a:buChar char="ü"/>
            </a:pPr>
            <a:r>
              <a:rPr lang="es-MX" dirty="0"/>
              <a:t>Instalaciones</a:t>
            </a:r>
          </a:p>
          <a:p>
            <a:pPr marL="285750" indent="-285750">
              <a:buFont typeface="Wingdings" panose="05000000000000000000" pitchFamily="2" charset="2"/>
              <a:buChar char="ü"/>
            </a:pPr>
            <a:r>
              <a:rPr lang="es-MX" dirty="0"/>
              <a:t>Equipos, materiales </a:t>
            </a:r>
          </a:p>
          <a:p>
            <a:pPr marL="285750" indent="-285750">
              <a:buFont typeface="Wingdings" panose="05000000000000000000" pitchFamily="2" charset="2"/>
              <a:buChar char="ü"/>
            </a:pPr>
            <a:r>
              <a:rPr lang="es-MX" dirty="0"/>
              <a:t>Recipientes para la limpieza y desinfección.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767" y="4055731"/>
            <a:ext cx="28803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45" y="4730998"/>
            <a:ext cx="3024336" cy="187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05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5" t="10900" r="-7368" b="14740"/>
          <a:stretch/>
        </p:blipFill>
        <p:spPr bwMode="auto">
          <a:xfrm>
            <a:off x="3703216" y="2204865"/>
            <a:ext cx="4798092" cy="392033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1919536" y="404664"/>
            <a:ext cx="8496944" cy="1008112"/>
          </a:xfrm>
        </p:spPr>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just">
              <a:buNone/>
            </a:pPr>
            <a:r>
              <a:rPr lang="es-MX"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El establecimientos dedicados a la venta de medicamentos deberá contar con los siguientes puntos: </a:t>
            </a:r>
          </a:p>
        </p:txBody>
      </p:sp>
      <p:graphicFrame>
        <p:nvGraphicFramePr>
          <p:cNvPr id="4" name="3 Diagrama"/>
          <p:cNvGraphicFramePr/>
          <p:nvPr>
            <p:extLst>
              <p:ext uri="{D42A27DB-BD31-4B8C-83A1-F6EECF244321}">
                <p14:modId xmlns:p14="http://schemas.microsoft.com/office/powerpoint/2010/main" val="1782770531"/>
              </p:ext>
            </p:extLst>
          </p:nvPr>
        </p:nvGraphicFramePr>
        <p:xfrm>
          <a:off x="2063552" y="1556792"/>
          <a:ext cx="8064896" cy="5301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74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1 Título"/>
          <p:cNvSpPr>
            <a:spLocks noGrp="1"/>
          </p:cNvSpPr>
          <p:nvPr>
            <p:ph type="title"/>
          </p:nvPr>
        </p:nvSpPr>
        <p:spPr/>
        <p:txBody>
          <a:bodyPr>
            <a:normAutofit/>
          </a:bodyPr>
          <a:lstStyle/>
          <a:p>
            <a:r>
              <a:rPr lang="es-MX" b="1" dirty="0"/>
              <a:t>Atención al cliente </a:t>
            </a:r>
            <a:br>
              <a:rPr lang="es-MX" b="1" dirty="0"/>
            </a:br>
            <a:endParaRPr lang="es-MX" dirty="0"/>
          </a:p>
        </p:txBody>
      </p:sp>
      <p:sp>
        <p:nvSpPr>
          <p:cNvPr id="3" name="2 Marcador de contenido"/>
          <p:cNvSpPr>
            <a:spLocks noGrp="1"/>
          </p:cNvSpPr>
          <p:nvPr>
            <p:ph idx="1"/>
          </p:nvPr>
        </p:nvSpPr>
        <p:spPr>
          <a:xfrm>
            <a:off x="1981200" y="1556793"/>
            <a:ext cx="8435280" cy="1944216"/>
          </a:xfrm>
        </p:spPr>
        <p:style>
          <a:lnRef idx="1">
            <a:schemeClr val="accent3"/>
          </a:lnRef>
          <a:fillRef idx="2">
            <a:schemeClr val="accent3"/>
          </a:fillRef>
          <a:effectRef idx="1">
            <a:schemeClr val="accent3"/>
          </a:effectRef>
          <a:fontRef idx="minor">
            <a:schemeClr val="dk1"/>
          </a:fontRef>
        </p:style>
        <p:txBody>
          <a:bodyPr/>
          <a:lstStyle/>
          <a:p>
            <a:pPr marL="0" indent="0" algn="just">
              <a:buNone/>
            </a:pPr>
            <a:r>
              <a:rPr lang="es-MX" dirty="0"/>
              <a:t>La atención farmacéutica no sólo se centra en la farmacoterapia del paciente, sino que se ocupa también de las labores de prevención y educación para la salud junto con el resto del equipo sanitario.</a:t>
            </a:r>
          </a:p>
          <a:p>
            <a:endParaRPr lang="es-MX" dirty="0"/>
          </a:p>
        </p:txBody>
      </p:sp>
      <p:sp>
        <p:nvSpPr>
          <p:cNvPr id="4" name="AutoShape 2" descr="Resultado de imagen para Características del buen dispensado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3904027"/>
            <a:ext cx="5328592" cy="2536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273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1 Título"/>
          <p:cNvSpPr>
            <a:spLocks noGrp="1"/>
          </p:cNvSpPr>
          <p:nvPr>
            <p:ph type="title"/>
          </p:nvPr>
        </p:nvSpPr>
        <p:spPr>
          <a:xfrm>
            <a:off x="1981200" y="1109948"/>
            <a:ext cx="8229600" cy="778098"/>
          </a:xfrm>
        </p:spPr>
        <p:txBody>
          <a:bodyPr>
            <a:normAutofit fontScale="90000"/>
          </a:bodyPr>
          <a:lstStyle/>
          <a:p>
            <a:r>
              <a:rPr lang="es-MX" b="1" dirty="0">
                <a:ln w="18000">
                  <a:solidFill>
                    <a:schemeClr val="accent2">
                      <a:satMod val="140000"/>
                    </a:schemeClr>
                  </a:solidFill>
                  <a:prstDash val="solid"/>
                  <a:miter lim="800000"/>
                </a:ln>
                <a:effectLst>
                  <a:outerShdw blurRad="25500" dist="23000" dir="7020000" algn="tl">
                    <a:srgbClr val="000000">
                      <a:alpha val="50000"/>
                    </a:srgbClr>
                  </a:outerShdw>
                </a:effectLst>
              </a:rPr>
              <a:t>Aspectos que no se deben descuidar </a:t>
            </a:r>
            <a:br>
              <a:rPr lang="es-MX" b="1" dirty="0">
                <a:ln w="18000">
                  <a:solidFill>
                    <a:schemeClr val="accent2">
                      <a:satMod val="140000"/>
                    </a:schemeClr>
                  </a:solidFill>
                  <a:prstDash val="solid"/>
                  <a:miter lim="800000"/>
                </a:ln>
                <a:effectLst>
                  <a:outerShdw blurRad="25500" dist="23000" dir="7020000" algn="tl">
                    <a:srgbClr val="000000">
                      <a:alpha val="50000"/>
                    </a:srgbClr>
                  </a:outerShdw>
                </a:effectLst>
              </a:rPr>
            </a:br>
            <a:endParaRPr lang="es-MX"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 name="2 Marcador de contenido"/>
          <p:cNvSpPr>
            <a:spLocks noGrp="1"/>
          </p:cNvSpPr>
          <p:nvPr>
            <p:ph idx="1"/>
          </p:nvPr>
        </p:nvSpPr>
        <p:spPr>
          <a:xfrm>
            <a:off x="838200" y="1888046"/>
            <a:ext cx="10515600" cy="4351338"/>
          </a:xfrm>
        </p:spPr>
        <p:style>
          <a:lnRef idx="2">
            <a:schemeClr val="accent5"/>
          </a:lnRef>
          <a:fillRef idx="1">
            <a:schemeClr val="lt1"/>
          </a:fillRef>
          <a:effectRef idx="0">
            <a:schemeClr val="accent5"/>
          </a:effectRef>
          <a:fontRef idx="minor">
            <a:schemeClr val="dk1"/>
          </a:fontRef>
        </p:style>
        <p:txBody>
          <a:bodyPr>
            <a:normAutofit/>
          </a:bodyPr>
          <a:lstStyle/>
          <a:p>
            <a:pPr lvl="0" algn="just">
              <a:buBlip>
                <a:blip r:embed="rId3"/>
              </a:buBlip>
            </a:pPr>
            <a:r>
              <a:rPr lang="es-MX" dirty="0"/>
              <a:t>Ser cortés con todos y en todo momento </a:t>
            </a:r>
          </a:p>
          <a:p>
            <a:pPr lvl="0" algn="just">
              <a:buBlip>
                <a:blip r:embed="rId3"/>
              </a:buBlip>
            </a:pPr>
            <a:r>
              <a:rPr lang="es-MX" dirty="0"/>
              <a:t>Saludar a los clientes </a:t>
            </a:r>
          </a:p>
          <a:p>
            <a:pPr lvl="0" algn="just">
              <a:buBlip>
                <a:blip r:embed="rId3"/>
              </a:buBlip>
            </a:pPr>
            <a:r>
              <a:rPr lang="es-MX" dirty="0"/>
              <a:t>Identificar el producto que se requiere y verificar su existencia </a:t>
            </a:r>
          </a:p>
          <a:p>
            <a:pPr lvl="0" algn="just">
              <a:buBlip>
                <a:blip r:embed="rId3"/>
              </a:buBlip>
            </a:pPr>
            <a:r>
              <a:rPr lang="es-MX" dirty="0"/>
              <a:t>Atenderlos en el orden </a:t>
            </a:r>
          </a:p>
          <a:p>
            <a:pPr lvl="0" algn="just">
              <a:buBlip>
                <a:blip r:embed="rId3"/>
              </a:buBlip>
            </a:pPr>
            <a:r>
              <a:rPr lang="es-MX" dirty="0"/>
              <a:t>Mantener las condiciones de seguridad e higiene para cuidar la imagen de servicio y responsabilidad del establecimiento. </a:t>
            </a:r>
          </a:p>
          <a:p>
            <a:pPr lvl="0" algn="just">
              <a:buBlip>
                <a:blip r:embed="rId3"/>
              </a:buBlip>
            </a:pPr>
            <a:r>
              <a:rPr lang="es-MX" dirty="0"/>
              <a:t>Siempre mantener una actitud de servicio hacia los clientes. </a:t>
            </a:r>
          </a:p>
          <a:p>
            <a:pPr lvl="0" algn="just">
              <a:buBlip>
                <a:blip r:embed="rId3"/>
              </a:buBlip>
            </a:pPr>
            <a:r>
              <a:rPr lang="es-MX" dirty="0"/>
              <a:t>Presta atención a todas sus posibles quejas y brindar una alternativa de solución, dentro del límite de tus funciones.</a:t>
            </a:r>
          </a:p>
          <a:p>
            <a:endParaRPr lang="es-MX" dirty="0"/>
          </a:p>
        </p:txBody>
      </p:sp>
    </p:spTree>
    <p:extLst>
      <p:ext uri="{BB962C8B-B14F-4D97-AF65-F5344CB8AC3E}">
        <p14:creationId xmlns:p14="http://schemas.microsoft.com/office/powerpoint/2010/main" val="2344134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228" y="4245049"/>
            <a:ext cx="3012216" cy="249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620070" y="323492"/>
            <a:ext cx="7473696" cy="5918408"/>
          </a:xfrm>
        </p:spPr>
        <p:txBody>
          <a:bodyPr>
            <a:noAutofit/>
          </a:bodyPr>
          <a:lstStyle/>
          <a:p>
            <a:pPr marL="0" indent="0">
              <a:buNone/>
            </a:pPr>
            <a:r>
              <a:rPr lang="es-MX" sz="2400" b="1" dirty="0"/>
              <a:t>Buen entendimiento con el cliente </a:t>
            </a:r>
            <a:endParaRPr lang="es-MX" sz="2400" dirty="0"/>
          </a:p>
          <a:p>
            <a:pPr lvl="0">
              <a:buFont typeface="Wingdings" panose="05000000000000000000" pitchFamily="2" charset="2"/>
              <a:buChar char="ü"/>
            </a:pPr>
            <a:r>
              <a:rPr lang="es-MX" sz="2400" dirty="0"/>
              <a:t>Sé amable. </a:t>
            </a:r>
          </a:p>
          <a:p>
            <a:pPr lvl="0">
              <a:buFont typeface="Wingdings" panose="05000000000000000000" pitchFamily="2" charset="2"/>
              <a:buChar char="ü"/>
            </a:pPr>
            <a:r>
              <a:rPr lang="es-MX" sz="2400" dirty="0"/>
              <a:t>Muéstrate dispuesto a colaborar. </a:t>
            </a:r>
          </a:p>
          <a:p>
            <a:pPr>
              <a:buFont typeface="Wingdings" panose="05000000000000000000" pitchFamily="2" charset="2"/>
              <a:buChar char="ü"/>
            </a:pPr>
            <a:r>
              <a:rPr lang="es-MX" sz="2400" dirty="0"/>
              <a:t>Esfuérzate por identificar plenamente lo que quieren tus clientes</a:t>
            </a:r>
          </a:p>
          <a:p>
            <a:pPr marL="0" indent="0">
              <a:buNone/>
            </a:pPr>
            <a:endParaRPr lang="es-MX" sz="2400" dirty="0"/>
          </a:p>
          <a:p>
            <a:pPr marL="0" indent="0" algn="just">
              <a:buNone/>
            </a:pPr>
            <a:r>
              <a:rPr lang="es-MX" sz="2400" b="1" dirty="0"/>
              <a:t>Empeño en dar buen término a tu servicio a todos tus clientes hayan realizado o no alguna compra: </a:t>
            </a:r>
          </a:p>
          <a:p>
            <a:pPr marL="0" indent="0" algn="just">
              <a:buNone/>
            </a:pPr>
            <a:endParaRPr lang="es-MX" sz="2400" b="1" dirty="0"/>
          </a:p>
          <a:p>
            <a:pPr lvl="0">
              <a:buBlip>
                <a:blip r:embed="rId4"/>
              </a:buBlip>
            </a:pPr>
            <a:r>
              <a:rPr lang="es-MX" sz="2400" dirty="0"/>
              <a:t>Agradece su visita. </a:t>
            </a:r>
          </a:p>
          <a:p>
            <a:pPr lvl="0">
              <a:buBlip>
                <a:blip r:embed="rId4"/>
              </a:buBlip>
            </a:pPr>
            <a:r>
              <a:rPr lang="es-MX" sz="2400" dirty="0"/>
              <a:t>Ofrece servirles posteriormente. </a:t>
            </a:r>
          </a:p>
          <a:p>
            <a:pPr lvl="0">
              <a:buBlip>
                <a:blip r:embed="rId4"/>
              </a:buBlip>
            </a:pPr>
            <a:r>
              <a:rPr lang="es-MX" sz="2400" dirty="0"/>
              <a:t>Despídete amablemente. </a:t>
            </a:r>
          </a:p>
          <a:p>
            <a:pPr lvl="0">
              <a:buBlip>
                <a:blip r:embed="rId4"/>
              </a:buBlip>
            </a:pPr>
            <a:r>
              <a:rPr lang="es-MX" sz="2400" dirty="0"/>
              <a:t>Invítalos a regresar a tu farmacia cuando lo requieran. </a:t>
            </a:r>
          </a:p>
          <a:p>
            <a:pPr lvl="0">
              <a:buBlip>
                <a:blip r:embed="rId4"/>
              </a:buBlip>
            </a:pPr>
            <a:r>
              <a:rPr lang="es-MX" sz="2400" dirty="0"/>
              <a:t>Agradece su compra. </a:t>
            </a:r>
          </a:p>
          <a:p>
            <a:pPr lvl="0">
              <a:buBlip>
                <a:blip r:embed="rId4"/>
              </a:buBlip>
            </a:pPr>
            <a:r>
              <a:rPr lang="es-MX" sz="2400" dirty="0"/>
              <a:t>Recuérdale que estás para servirle cuando lo necesite. </a:t>
            </a:r>
          </a:p>
          <a:p>
            <a:pPr>
              <a:buBlip>
                <a:blip r:embed="rId4"/>
              </a:buBlip>
            </a:pPr>
            <a:endParaRPr lang="es-MX" sz="2400" dirty="0"/>
          </a:p>
          <a:p>
            <a:pPr marL="0" indent="0">
              <a:buNone/>
            </a:pPr>
            <a:endParaRPr lang="es-MX" sz="2400" dirty="0"/>
          </a:p>
        </p:txBody>
      </p:sp>
    </p:spTree>
    <p:extLst>
      <p:ext uri="{BB962C8B-B14F-4D97-AF65-F5344CB8AC3E}">
        <p14:creationId xmlns:p14="http://schemas.microsoft.com/office/powerpoint/2010/main" val="358956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1 Título"/>
          <p:cNvSpPr>
            <a:spLocks noGrp="1"/>
          </p:cNvSpPr>
          <p:nvPr>
            <p:ph type="title"/>
          </p:nvPr>
        </p:nvSpPr>
        <p:spPr>
          <a:xfrm>
            <a:off x="1981200" y="274638"/>
            <a:ext cx="8229600" cy="106613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b="1" dirty="0">
                <a:ln w="11430"/>
                <a:solidFill>
                  <a:schemeClr val="tx2">
                    <a:lumMod val="50000"/>
                  </a:schemeClr>
                </a:solidFill>
                <a:effectLst>
                  <a:outerShdw blurRad="80000" dist="40000" dir="5040000" algn="tl">
                    <a:srgbClr val="000000">
                      <a:alpha val="30000"/>
                    </a:srgbClr>
                  </a:outerShdw>
                </a:effectLst>
              </a:rPr>
              <a:t>Características principales de la Atención Farmacéutica</a:t>
            </a:r>
          </a:p>
        </p:txBody>
      </p:sp>
      <p:sp>
        <p:nvSpPr>
          <p:cNvPr id="3" name="2 Marcador de contenido"/>
          <p:cNvSpPr>
            <a:spLocks noGrp="1"/>
          </p:cNvSpPr>
          <p:nvPr>
            <p:ph idx="1"/>
          </p:nvPr>
        </p:nvSpPr>
        <p:spPr>
          <a:xfrm>
            <a:off x="1981200" y="1700809"/>
            <a:ext cx="8229600" cy="4525963"/>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lvl="0" algn="just"/>
            <a:r>
              <a:rPr lang="es-MX" b="1" dirty="0"/>
              <a:t>Debe adecuarse a las necesidades del paciente. </a:t>
            </a:r>
          </a:p>
          <a:p>
            <a:pPr lvl="0" algn="just"/>
            <a:r>
              <a:rPr lang="es-MX" b="1" dirty="0"/>
              <a:t>La relación entre el asistente en la dispensación y el paciente debe ser cordial y respetuosa. </a:t>
            </a:r>
          </a:p>
          <a:p>
            <a:pPr lvl="0" algn="just"/>
            <a:r>
              <a:rPr lang="es-MX" b="1" dirty="0"/>
              <a:t>La información obtenida del paciente debe ser manejada en forma confidencial. </a:t>
            </a:r>
          </a:p>
          <a:p>
            <a:pPr lvl="0" algn="just"/>
            <a:r>
              <a:rPr lang="es-MX" b="1" dirty="0"/>
              <a:t>El personal que asiste en la dispensación no debe modificar el esquema farmacoterapéutico prescrito por el médico. </a:t>
            </a:r>
          </a:p>
          <a:p>
            <a:pPr lvl="0" algn="just"/>
            <a:r>
              <a:rPr lang="es-MX" b="1" dirty="0"/>
              <a:t>La información proporcionada por el Profesional Farmacéutico debe ser actualizada y provenir de fuentes científicas reconocidas. </a:t>
            </a:r>
          </a:p>
          <a:p>
            <a:pPr lvl="0" algn="just"/>
            <a:r>
              <a:rPr lang="es-MX" b="1" dirty="0"/>
              <a:t>El personal que asiste en la dispensación, aporta los conocimientos que coadyuvan a resultados óptimos con el uso de la medicación, en la implementación y control del plan farmacoterapéutico prescrito por el médico, con el fin de mejorar la salud y calidad de vida del paciente. </a:t>
            </a:r>
          </a:p>
          <a:p>
            <a:pPr marL="0" indent="0" algn="just">
              <a:buNone/>
            </a:pPr>
            <a:r>
              <a:rPr lang="es-MX" b="1" dirty="0"/>
              <a:t>.</a:t>
            </a:r>
          </a:p>
          <a:p>
            <a:endParaRPr lang="es-MX" b="1" dirty="0"/>
          </a:p>
        </p:txBody>
      </p:sp>
    </p:spTree>
    <p:extLst>
      <p:ext uri="{BB962C8B-B14F-4D97-AF65-F5344CB8AC3E}">
        <p14:creationId xmlns:p14="http://schemas.microsoft.com/office/powerpoint/2010/main" val="373618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3" name="Rectángulo 2"/>
          <p:cNvSpPr/>
          <p:nvPr/>
        </p:nvSpPr>
        <p:spPr>
          <a:xfrm>
            <a:off x="3748793" y="437885"/>
            <a:ext cx="4421403" cy="5778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lnSpc>
                <a:spcPct val="150000"/>
              </a:lnSpc>
              <a:spcBef>
                <a:spcPts val="1200"/>
              </a:spcBef>
              <a:spcAft>
                <a:spcPts val="300"/>
              </a:spcAft>
            </a:pPr>
            <a:r>
              <a:rPr lang="es-MX" sz="2400" b="1" kern="1600" dirty="0">
                <a:effectLst/>
                <a:latin typeface="Arial" panose="020B0604020202020204" pitchFamily="34" charset="0"/>
                <a:ea typeface="Times New Roman" panose="02020603050405020304" pitchFamily="18" charset="0"/>
                <a:cs typeface="Times New Roman" panose="02020603050405020304" pitchFamily="18" charset="0"/>
              </a:rPr>
              <a:t>Objetivos de la dispensación</a:t>
            </a:r>
          </a:p>
        </p:txBody>
      </p:sp>
      <p:sp>
        <p:nvSpPr>
          <p:cNvPr id="6" name="Rectángulo 5"/>
          <p:cNvSpPr/>
          <p:nvPr/>
        </p:nvSpPr>
        <p:spPr>
          <a:xfrm>
            <a:off x="3100460" y="1383180"/>
            <a:ext cx="5718071" cy="5369483"/>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Ø"/>
            </a:pPr>
            <a:r>
              <a:rPr lang="es-MX" sz="2200" i="1" dirty="0">
                <a:effectLst/>
                <a:latin typeface="Arial" panose="020B0604020202020204" pitchFamily="34" charset="0"/>
                <a:ea typeface="Calibri" panose="020F0502020204030204" pitchFamily="34" charset="0"/>
                <a:cs typeface="Times New Roman" panose="02020603050405020304" pitchFamily="18" charset="0"/>
              </a:rPr>
              <a:t>Racionalizar la entrega de medicamentos </a:t>
            </a:r>
          </a:p>
          <a:p>
            <a:pPr lvl="0" algn="just">
              <a:lnSpc>
                <a:spcPct val="150000"/>
              </a:lnSpc>
              <a:spcAft>
                <a:spcPts val="1000"/>
              </a:spcAft>
            </a:pPr>
            <a:endParaRPr lang="es-MX" sz="2200" i="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endParaRPr lang="es-MX" sz="2200" i="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Ø"/>
            </a:pPr>
            <a:r>
              <a:rPr lang="es-MX" sz="2200" i="1" dirty="0">
                <a:effectLst/>
                <a:latin typeface="Arial" panose="020B0604020202020204" pitchFamily="34" charset="0"/>
                <a:ea typeface="Calibri" panose="020F0502020204030204" pitchFamily="34" charset="0"/>
                <a:cs typeface="Times New Roman" panose="02020603050405020304" pitchFamily="18" charset="0"/>
              </a:rPr>
              <a:t>Garantizar el cumplimientos de la prescripción de medicamentos </a:t>
            </a:r>
          </a:p>
          <a:p>
            <a:pPr lvl="0" algn="just">
              <a:lnSpc>
                <a:spcPct val="150000"/>
              </a:lnSpc>
              <a:spcAft>
                <a:spcPts val="1000"/>
              </a:spcAft>
            </a:pPr>
            <a:endParaRPr lang="es-MX" sz="2200" i="1"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endParaRPr lang="es-MX" sz="2200" i="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Ø"/>
            </a:pPr>
            <a:r>
              <a:rPr lang="es-MX" sz="2200" i="1" dirty="0">
                <a:effectLst/>
                <a:latin typeface="Arial" panose="020B0604020202020204" pitchFamily="34" charset="0"/>
                <a:ea typeface="Calibri" panose="020F0502020204030204" pitchFamily="34" charset="0"/>
                <a:cs typeface="Times New Roman" panose="02020603050405020304" pitchFamily="18" charset="0"/>
              </a:rPr>
              <a:t>Promover la correcta utilización de medicamentos</a:t>
            </a:r>
          </a:p>
        </p:txBody>
      </p:sp>
      <p:pic>
        <p:nvPicPr>
          <p:cNvPr id="2050" name="Picture 2" descr="Resultado de imagen para Racionalizar la entrega de medicamen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46236">
            <a:off x="533881" y="1443295"/>
            <a:ext cx="2400493" cy="1858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Resultado de imagen para Garantizar el cumplimientos de la prescripción de medicamen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9866">
            <a:off x="8973568" y="2937160"/>
            <a:ext cx="2727955" cy="190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Resultado de imagen para Promover la correcta utilización de medicamen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52694">
            <a:off x="413102" y="4579999"/>
            <a:ext cx="2642050" cy="1910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60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59169"/>
          </a:xfrm>
          <a:prstGeom prst="rect">
            <a:avLst/>
          </a:prstGeom>
          <a:noFill/>
          <a:ln>
            <a:noFill/>
          </a:ln>
        </p:spPr>
      </p:pic>
      <p:sp>
        <p:nvSpPr>
          <p:cNvPr id="2" name="1 Título"/>
          <p:cNvSpPr>
            <a:spLocks noGrp="1"/>
          </p:cNvSpPr>
          <p:nvPr>
            <p:ph type="title"/>
          </p:nvPr>
        </p:nvSpPr>
        <p:spPr>
          <a:xfrm>
            <a:off x="1981200" y="274638"/>
            <a:ext cx="8579296" cy="1143000"/>
          </a:xfrm>
        </p:spPr>
        <p:txBody>
          <a:bodyPr>
            <a:noAutofit/>
          </a:bodyPr>
          <a:lstStyle/>
          <a:p>
            <a:r>
              <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Elementos principales para atención y asistencia en la dispensación al cliente </a:t>
            </a:r>
            <a:br>
              <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7" name="6 Diagrama"/>
          <p:cNvGraphicFramePr/>
          <p:nvPr>
            <p:extLst>
              <p:ext uri="{D42A27DB-BD31-4B8C-83A1-F6EECF244321}">
                <p14:modId xmlns:p14="http://schemas.microsoft.com/office/powerpoint/2010/main" val="4262228687"/>
              </p:ext>
            </p:extLst>
          </p:nvPr>
        </p:nvGraphicFramePr>
        <p:xfrm>
          <a:off x="1353312" y="1188720"/>
          <a:ext cx="8847144" cy="493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3454" r="2728" b="17454"/>
          <a:stretch/>
        </p:blipFill>
        <p:spPr bwMode="auto">
          <a:xfrm>
            <a:off x="9048328" y="4709873"/>
            <a:ext cx="3024336" cy="214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056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1 Título"/>
          <p:cNvSpPr>
            <a:spLocks noGrp="1"/>
          </p:cNvSpPr>
          <p:nvPr>
            <p:ph type="title"/>
          </p:nvPr>
        </p:nvSpPr>
        <p:spPr>
          <a:xfrm>
            <a:off x="1847528" y="476672"/>
            <a:ext cx="8445624" cy="1008112"/>
          </a:xfrm>
        </p:spPr>
        <p:txBody>
          <a:bodyPr>
            <a:normAutofit fontScale="90000"/>
          </a:bodyPr>
          <a:lstStyle/>
          <a:p>
            <a:r>
              <a:rPr lang="es-MX"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Etapas de la asistencia en la dispensación de medicamentos </a:t>
            </a:r>
            <a:br>
              <a:rPr lang="es-MX" dirty="0"/>
            </a:br>
            <a:endParaRPr lang="es-MX" dirty="0"/>
          </a:p>
        </p:txBody>
      </p:sp>
      <p:sp>
        <p:nvSpPr>
          <p:cNvPr id="3" name="2 Marcador de contenido"/>
          <p:cNvSpPr>
            <a:spLocks noGrp="1"/>
          </p:cNvSpPr>
          <p:nvPr>
            <p:ph idx="1"/>
          </p:nvPr>
        </p:nvSpPr>
        <p:spPr>
          <a:xfrm>
            <a:off x="812540" y="1484784"/>
            <a:ext cx="10515600" cy="4989168"/>
          </a:xfrm>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a:noAutofit/>
          </a:bodyPr>
          <a:lstStyle/>
          <a:p>
            <a:pPr lvl="0"/>
            <a:r>
              <a:rPr lang="es-MX" sz="3200" dirty="0"/>
              <a:t>Recepción y atención del usuario </a:t>
            </a:r>
          </a:p>
          <a:p>
            <a:pPr lvl="0"/>
            <a:r>
              <a:rPr lang="es-MX" sz="3200" dirty="0"/>
              <a:t>Evaluación de la solicitud </a:t>
            </a:r>
          </a:p>
          <a:p>
            <a:pPr lvl="0"/>
            <a:r>
              <a:rPr lang="es-MX" sz="3200" dirty="0"/>
              <a:t>Ratificación o rectificación de los medicamentos que requieren receta médica </a:t>
            </a:r>
          </a:p>
          <a:p>
            <a:pPr lvl="0"/>
            <a:r>
              <a:rPr lang="es-MX" sz="3200" dirty="0"/>
              <a:t>Recolección de información </a:t>
            </a:r>
          </a:p>
          <a:p>
            <a:pPr lvl="0"/>
            <a:r>
              <a:rPr lang="es-MX" sz="3200" dirty="0"/>
              <a:t>Selección del medicamento </a:t>
            </a:r>
          </a:p>
          <a:p>
            <a:pPr lvl="0"/>
            <a:r>
              <a:rPr lang="es-MX" sz="3200" dirty="0"/>
              <a:t>Información al paciente </a:t>
            </a:r>
          </a:p>
          <a:p>
            <a:pPr lvl="0"/>
            <a:r>
              <a:rPr lang="es-MX" sz="3200" dirty="0"/>
              <a:t>Acondicionamiento y entrega </a:t>
            </a:r>
          </a:p>
          <a:p>
            <a:pPr lvl="0"/>
            <a:r>
              <a:rPr lang="es-MX" sz="3200" dirty="0"/>
              <a:t>Consideraciones para medicamentos controlados </a:t>
            </a:r>
          </a:p>
          <a:p>
            <a:endParaRPr lang="es-MX" sz="3200" dirty="0"/>
          </a:p>
        </p:txBody>
      </p:sp>
    </p:spTree>
    <p:extLst>
      <p:ext uri="{BB962C8B-B14F-4D97-AF65-F5344CB8AC3E}">
        <p14:creationId xmlns:p14="http://schemas.microsoft.com/office/powerpoint/2010/main" val="3271631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3" name="2 Marcador de contenido"/>
          <p:cNvSpPr>
            <a:spLocks noGrp="1"/>
          </p:cNvSpPr>
          <p:nvPr>
            <p:ph idx="1"/>
          </p:nvPr>
        </p:nvSpPr>
        <p:spPr>
          <a:xfrm>
            <a:off x="2063552" y="2060849"/>
            <a:ext cx="8229600" cy="3877891"/>
          </a:xfrm>
        </p:spPr>
        <p:style>
          <a:lnRef idx="2">
            <a:schemeClr val="accent1"/>
          </a:lnRef>
          <a:fillRef idx="1">
            <a:schemeClr val="lt1"/>
          </a:fillRef>
          <a:effectRef idx="0">
            <a:schemeClr val="accent1"/>
          </a:effectRef>
          <a:fontRef idx="minor">
            <a:schemeClr val="dk1"/>
          </a:fontRef>
        </p:style>
        <p:txBody>
          <a:bodyPr>
            <a:normAutofit/>
          </a:bodyPr>
          <a:lstStyle/>
          <a:p>
            <a:pPr algn="just"/>
            <a:r>
              <a:rPr lang="ru-RU" sz="2400" b="1" dirty="0"/>
              <a:t>La dispensación deberá ser realizada siempre por un farmacéutico o bajo la supervisión personal y directa del mismo.</a:t>
            </a:r>
            <a:endParaRPr lang="es-MX" sz="2400" b="1" dirty="0"/>
          </a:p>
          <a:p>
            <a:pPr marL="0" indent="0" algn="just">
              <a:buNone/>
            </a:pPr>
            <a:endParaRPr lang="es-MX" sz="2400" b="1" dirty="0"/>
          </a:p>
          <a:p>
            <a:pPr algn="just"/>
            <a:r>
              <a:rPr lang="ru-RU" sz="2400" b="1" dirty="0"/>
              <a:t>La garantía de un servicio de calidad requiere la adecuada identificación (marbetes) del personal de farmacia en función de su calificación técnica: profesionales farmacéuticos y personal auxiliar </a:t>
            </a:r>
            <a:endParaRPr lang="es-MX" sz="2400" b="1" dirty="0"/>
          </a:p>
          <a:p>
            <a:pPr marL="0" indent="0" algn="just">
              <a:buNone/>
            </a:pPr>
            <a:endParaRPr lang="es-MX" sz="2400" b="1" dirty="0"/>
          </a:p>
        </p:txBody>
      </p:sp>
      <p:sp>
        <p:nvSpPr>
          <p:cNvPr id="2" name="1 Título"/>
          <p:cNvSpPr>
            <a:spLocks noGrp="1"/>
          </p:cNvSpPr>
          <p:nvPr>
            <p:ph type="title"/>
          </p:nvPr>
        </p:nvSpPr>
        <p:spPr/>
        <p:txBody>
          <a:bodyPr>
            <a:normAutofit fontScale="90000"/>
          </a:bodyPr>
          <a:lstStyle/>
          <a:p>
            <a:pPr algn="l"/>
            <a:r>
              <a:rPr lang="ru-RU" sz="4000" b="1" dirty="0">
                <a:ln w="10541" cmpd="sng">
                  <a:solidFill>
                    <a:srgbClr val="7D7D7D">
                      <a:tint val="100000"/>
                      <a:shade val="100000"/>
                      <a:satMod val="110000"/>
                    </a:srgbClr>
                  </a:solidFill>
                  <a:prstDash val="solid"/>
                </a:ln>
                <a:solidFill>
                  <a:srgbClr val="00B0F0"/>
                </a:solidFill>
              </a:rPr>
              <a:t>Criterios Que Condicionan Que El Proceso De Dispensación Sea El Adecuado </a:t>
            </a:r>
            <a:br>
              <a:rPr lang="es-MX" b="1" dirty="0"/>
            </a:br>
            <a:endParaRPr lang="es-MX"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9172" y="6308900"/>
            <a:ext cx="2843980" cy="19938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80" y="6308901"/>
            <a:ext cx="2664296" cy="1993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97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50908"/>
          </a:xfrm>
          <a:prstGeom prst="rect">
            <a:avLst/>
          </a:prstGeom>
          <a:noFill/>
          <a:ln>
            <a:noFill/>
          </a:ln>
        </p:spPr>
      </p:pic>
      <p:sp>
        <p:nvSpPr>
          <p:cNvPr id="3" name="2 Marcador de contenido"/>
          <p:cNvSpPr>
            <a:spLocks noGrp="1"/>
          </p:cNvSpPr>
          <p:nvPr>
            <p:ph idx="1"/>
          </p:nvPr>
        </p:nvSpPr>
        <p:spPr>
          <a:xfrm>
            <a:off x="1981200" y="1124745"/>
            <a:ext cx="8229600" cy="5001419"/>
          </a:xfrm>
        </p:spPr>
        <p:style>
          <a:lnRef idx="2">
            <a:schemeClr val="accent1"/>
          </a:lnRef>
          <a:fillRef idx="1">
            <a:schemeClr val="lt1"/>
          </a:fillRef>
          <a:effectRef idx="0">
            <a:schemeClr val="accent1"/>
          </a:effectRef>
          <a:fontRef idx="minor">
            <a:schemeClr val="dk1"/>
          </a:fontRef>
        </p:style>
        <p:txBody>
          <a:bodyPr>
            <a:normAutofit/>
          </a:bodyPr>
          <a:lstStyle/>
          <a:p>
            <a:pPr algn="just"/>
            <a:r>
              <a:rPr lang="ru-RU" sz="2200" b="1" dirty="0">
                <a:solidFill>
                  <a:schemeClr val="tx2">
                    <a:lumMod val="50000"/>
                  </a:schemeClr>
                </a:solidFill>
              </a:rPr>
              <a:t>La dispensación se realizará con la agilidad suficiente y oportunidad necesaria, siendo necesario transmitir al usuario que el proceso de dispensación de medicamentos puede requerir de cierto tiempo, lo cual va en su propio beneficio. </a:t>
            </a:r>
            <a:endParaRPr lang="es-MX" sz="2200" b="1" dirty="0">
              <a:solidFill>
                <a:schemeClr val="tx2">
                  <a:lumMod val="50000"/>
                </a:schemeClr>
              </a:solidFill>
            </a:endParaRPr>
          </a:p>
          <a:p>
            <a:pPr algn="just"/>
            <a:r>
              <a:rPr lang="ru-RU" sz="2200" b="1" dirty="0">
                <a:solidFill>
                  <a:schemeClr val="tx2">
                    <a:lumMod val="50000"/>
                  </a:schemeClr>
                </a:solidFill>
              </a:rPr>
              <a:t>Debe disponerse de un área de atención, destinada al acto de dispensación, con espacio suficiente para informar del uso correcto al usuario</a:t>
            </a:r>
            <a:endParaRPr lang="es-MX" sz="2200" b="1" dirty="0">
              <a:solidFill>
                <a:schemeClr val="tx2">
                  <a:lumMod val="50000"/>
                </a:schemeClr>
              </a:solidFill>
            </a:endParaRPr>
          </a:p>
          <a:p>
            <a:endParaRPr lang="es-MX" b="1" dirty="0">
              <a:solidFill>
                <a:schemeClr val="tx2">
                  <a:lumMod val="50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09" y="3882767"/>
            <a:ext cx="8277291" cy="33681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56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1 Título"/>
          <p:cNvSpPr>
            <a:spLocks noGrp="1"/>
          </p:cNvSpPr>
          <p:nvPr>
            <p:ph type="title"/>
          </p:nvPr>
        </p:nvSpPr>
        <p:spPr/>
        <p:txBody>
          <a:bodyPr/>
          <a:lstStyle/>
          <a:p>
            <a:r>
              <a:rPr lang="ru-RU" sz="4000" b="1" dirty="0">
                <a:solidFill>
                  <a:prstClr val="black"/>
                </a:solidFill>
              </a:rPr>
              <a:t>Características del buen dispensador</a:t>
            </a:r>
            <a:r>
              <a:rPr lang="ru-RU" sz="4000" dirty="0">
                <a:solidFill>
                  <a:prstClr val="black"/>
                </a:solidFill>
              </a:rPr>
              <a:t>.</a:t>
            </a:r>
            <a:endParaRPr lang="es-MX"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9023" y="1170779"/>
            <a:ext cx="4095984" cy="119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685" y="2298690"/>
            <a:ext cx="3894179" cy="91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87" y="3241593"/>
            <a:ext cx="4050973" cy="122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176" y="4524258"/>
            <a:ext cx="3869688" cy="9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197" y="5490296"/>
            <a:ext cx="4110642" cy="103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6762" y="1216917"/>
            <a:ext cx="4075388" cy="104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6979" y="2155694"/>
            <a:ext cx="4015719" cy="127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9134" y="3428976"/>
            <a:ext cx="3812206" cy="10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9134" y="4466670"/>
            <a:ext cx="3833619" cy="9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3799" y="5490296"/>
            <a:ext cx="3982876" cy="10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2838" y="1319351"/>
            <a:ext cx="2036763"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1880" y="4169148"/>
            <a:ext cx="2222293" cy="231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192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1 Título"/>
          <p:cNvSpPr>
            <a:spLocks noGrp="1"/>
          </p:cNvSpPr>
          <p:nvPr>
            <p:ph type="title"/>
          </p:nvPr>
        </p:nvSpPr>
        <p:spPr/>
        <p:txBody>
          <a:bodyPr>
            <a:normAutofit/>
          </a:bodyPr>
          <a:lstStyle/>
          <a:p>
            <a:r>
              <a:rPr lang="es-MX" b="1" dirty="0"/>
              <a:t>BIBLIOGRAFÍA</a:t>
            </a:r>
            <a:br>
              <a:rPr lang="es-MX" b="1" dirty="0"/>
            </a:br>
            <a:endParaRPr lang="es-MX" dirty="0"/>
          </a:p>
        </p:txBody>
      </p:sp>
      <p:sp>
        <p:nvSpPr>
          <p:cNvPr id="3" name="2 Marcador de contenido"/>
          <p:cNvSpPr>
            <a:spLocks noGrp="1"/>
          </p:cNvSpPr>
          <p:nvPr>
            <p:ph idx="1"/>
          </p:nvPr>
        </p:nvSpPr>
        <p:spPr/>
        <p:txBody>
          <a:bodyPr>
            <a:normAutofit fontScale="92500" lnSpcReduction="20000"/>
          </a:bodyPr>
          <a:lstStyle/>
          <a:p>
            <a:pPr algn="just"/>
            <a:r>
              <a:rPr lang="ru-RU" dirty="0"/>
              <a:t>Secretaría de Salud</a:t>
            </a:r>
            <a:r>
              <a:rPr lang="es-MX" dirty="0"/>
              <a:t>. </a:t>
            </a:r>
            <a:r>
              <a:rPr lang="ru-RU" dirty="0"/>
              <a:t>COFEPRIS, 2015. </a:t>
            </a:r>
            <a:r>
              <a:rPr lang="es-MX" dirty="0"/>
              <a:t>Sistema Integral de Capacitación en Dispensación: Manual del participante. Obtenido de</a:t>
            </a:r>
            <a:r>
              <a:rPr lang="es-MX" b="1" dirty="0"/>
              <a:t>: </a:t>
            </a:r>
            <a:r>
              <a:rPr lang="es-MX" u="sng" dirty="0">
                <a:hlinkClick r:id="rId3"/>
              </a:rPr>
              <a:t>http://www.cofepris.gob.mx/Documents/LoMasReciente/16042014.pdf</a:t>
            </a:r>
            <a:r>
              <a:rPr lang="es-MX" b="1" dirty="0"/>
              <a:t> </a:t>
            </a:r>
          </a:p>
          <a:p>
            <a:pPr marL="0" indent="0" algn="just">
              <a:buNone/>
            </a:pPr>
            <a:endParaRPr lang="es-MX" dirty="0"/>
          </a:p>
          <a:p>
            <a:pPr algn="just"/>
            <a:r>
              <a:rPr lang="es-MX" dirty="0"/>
              <a:t>Ministerio de salud pública. Dispensación de medicamentos. 2013. Obtenido de: </a:t>
            </a:r>
            <a:r>
              <a:rPr lang="es-MX" u="sng" dirty="0">
                <a:hlinkClick r:id="rId4"/>
              </a:rPr>
              <a:t>http://instituciones.msp.gob.ec/dps/santo_domingo/images/stories/dispensacion.pdf</a:t>
            </a:r>
            <a:r>
              <a:rPr lang="es-MX" dirty="0"/>
              <a:t> </a:t>
            </a:r>
          </a:p>
          <a:p>
            <a:pPr marL="0" indent="0" algn="just">
              <a:buNone/>
            </a:pPr>
            <a:endParaRPr lang="es-MX" dirty="0"/>
          </a:p>
          <a:p>
            <a:pPr algn="just"/>
            <a:r>
              <a:rPr lang="es-MX" dirty="0"/>
              <a:t>Cátedras de la UNLP. 2012. Prácticas farmacéuticas </a:t>
            </a:r>
          </a:p>
          <a:p>
            <a:pPr algn="just"/>
            <a:r>
              <a:rPr lang="es-MX" dirty="0"/>
              <a:t>Pizarro C. R., González T. R. dispensación de medicamentos.2010. área 10 pp. 10-33.</a:t>
            </a:r>
          </a:p>
          <a:p>
            <a:endParaRPr lang="es-MX" dirty="0"/>
          </a:p>
        </p:txBody>
      </p:sp>
    </p:spTree>
    <p:extLst>
      <p:ext uri="{BB962C8B-B14F-4D97-AF65-F5344CB8AC3E}">
        <p14:creationId xmlns:p14="http://schemas.microsoft.com/office/powerpoint/2010/main" val="383852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Rectángulo 1"/>
          <p:cNvSpPr/>
          <p:nvPr/>
        </p:nvSpPr>
        <p:spPr>
          <a:xfrm>
            <a:off x="1211051" y="530358"/>
            <a:ext cx="7293984" cy="5778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lnSpc>
                <a:spcPct val="150000"/>
              </a:lnSpc>
              <a:spcBef>
                <a:spcPts val="1200"/>
              </a:spcBef>
              <a:spcAft>
                <a:spcPts val="300"/>
              </a:spcAft>
            </a:pPr>
            <a:r>
              <a:rPr lang="es-MX" sz="2400" b="1" kern="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Principios de buenas prácticas de dispensación </a:t>
            </a:r>
          </a:p>
        </p:txBody>
      </p:sp>
      <p:sp>
        <p:nvSpPr>
          <p:cNvPr id="5" name="Rectángulo 4"/>
          <p:cNvSpPr/>
          <p:nvPr/>
        </p:nvSpPr>
        <p:spPr>
          <a:xfrm>
            <a:off x="492370" y="1879290"/>
            <a:ext cx="11183815" cy="1015663"/>
          </a:xfrm>
          <a:prstGeom prst="rect">
            <a:avLst/>
          </a:prstGeo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000"/>
              </a:spcAft>
            </a:pPr>
            <a:r>
              <a:rPr lang="ru-RU" sz="2000" b="1" dirty="0">
                <a:effectLst/>
                <a:latin typeface="Arial" panose="020B0604020202020204" pitchFamily="34" charset="0"/>
                <a:ea typeface="Calibri" panose="020F0502020204030204" pitchFamily="34" charset="0"/>
                <a:cs typeface="Times New Roman" panose="02020603050405020304" pitchFamily="18" charset="0"/>
              </a:rPr>
              <a:t>La recepción de la receta debe ser realizada con amabilidad y cortesía, teniendo en cuenta que el servicio de farmacia, es el último servicio con el que el paciente tendrá contacto. </a:t>
            </a: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92369" y="4043370"/>
            <a:ext cx="11183815" cy="1015663"/>
          </a:xfrm>
          <a:prstGeom prst="rect">
            <a:avLst/>
          </a:prstGeo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000"/>
              </a:spcAft>
            </a:pPr>
            <a:r>
              <a:rPr lang="ru-RU" sz="2000" b="1" dirty="0">
                <a:effectLst/>
                <a:latin typeface="Arial" panose="020B0604020202020204" pitchFamily="34" charset="0"/>
                <a:ea typeface="Calibri" panose="020F0502020204030204" pitchFamily="34" charset="0"/>
                <a:cs typeface="Times New Roman" panose="02020603050405020304" pitchFamily="18" charset="0"/>
              </a:rPr>
              <a:t>La recepción de la receta debe ser realizada con amabilidad y cortesía, teniendo en cuenta que el servicio de farmacia, es el último servicio con el que el paciente tendrá contacto. </a:t>
            </a: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87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3074" name="Picture 2" descr="Resultado de imagen para medicos dando rece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4" y="1479176"/>
            <a:ext cx="4603190" cy="3913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59648" y="875460"/>
            <a:ext cx="8684454" cy="4611519"/>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ru-RU" sz="2400" dirty="0">
                <a:effectLst/>
                <a:latin typeface="Arial" panose="020B0604020202020204" pitchFamily="34" charset="0"/>
                <a:ea typeface="Calibri" panose="020F0502020204030204" pitchFamily="34" charset="0"/>
                <a:cs typeface="Times New Roman" panose="02020603050405020304" pitchFamily="18" charset="0"/>
              </a:rPr>
              <a:t>En el encabezado de la receta deben estar registrados los datos del paciente: </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nombr</a:t>
            </a:r>
            <a:r>
              <a:rPr lang="es-MX" sz="2400" dirty="0">
                <a:effectLst/>
                <a:latin typeface="Arial" panose="020B0604020202020204" pitchFamily="34" charset="0"/>
                <a:ea typeface="Calibri" panose="020F0502020204030204" pitchFamily="34" charset="0"/>
                <a:cs typeface="Times New Roman" panose="02020603050405020304" pitchFamily="18" charset="0"/>
              </a:rPr>
              <a:t>e</a:t>
            </a:r>
            <a:r>
              <a:rPr lang="ru-RU" sz="2400" dirty="0">
                <a:effectLst/>
                <a:latin typeface="Arial" panose="020B0604020202020204" pitchFamily="34" charset="0"/>
                <a:ea typeface="Calibri" panose="020F0502020204030204" pitchFamily="34" charset="0"/>
                <a:cs typeface="Times New Roman" panose="02020603050405020304" pitchFamily="18" charset="0"/>
              </a:rPr>
              <a:t> </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edad</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sexo </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número de cama (si esta hospitalizado)</a:t>
            </a:r>
            <a:r>
              <a:rPr lang="es-MX" sz="2400" dirty="0">
                <a:effectLst/>
                <a:latin typeface="Arial" panose="020B0604020202020204" pitchFamily="34" charset="0"/>
                <a:ea typeface="Calibri" panose="020F0502020204030204" pitchFamily="34" charset="0"/>
                <a:cs typeface="Times New Roman" panose="02020603050405020304" pitchFamily="18" charset="0"/>
              </a:rPr>
              <a:t>, etc.</a:t>
            </a:r>
          </a:p>
        </p:txBody>
      </p:sp>
    </p:spTree>
    <p:extLst>
      <p:ext uri="{BB962C8B-B14F-4D97-AF65-F5344CB8AC3E}">
        <p14:creationId xmlns:p14="http://schemas.microsoft.com/office/powerpoint/2010/main" val="171683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Rectángulo 1"/>
          <p:cNvSpPr/>
          <p:nvPr/>
        </p:nvSpPr>
        <p:spPr>
          <a:xfrm>
            <a:off x="953779" y="927979"/>
            <a:ext cx="7706128" cy="4739759"/>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ru-RU" sz="2400" dirty="0">
                <a:effectLst/>
                <a:latin typeface="Arial" panose="020B0604020202020204" pitchFamily="34" charset="0"/>
                <a:ea typeface="Calibri" panose="020F0502020204030204" pitchFamily="34" charset="0"/>
                <a:cs typeface="Times New Roman" panose="02020603050405020304" pitchFamily="18" charset="0"/>
              </a:rPr>
              <a:t>En el cuerpo de la receta debe estar registrado</a:t>
            </a:r>
            <a:r>
              <a:rPr lang="es-MX" sz="2400" dirty="0">
                <a:effectLst/>
                <a:latin typeface="Arial" panose="020B0604020202020204" pitchFamily="34" charset="0"/>
                <a:ea typeface="Calibri" panose="020F0502020204030204" pitchFamily="34" charset="0"/>
                <a:cs typeface="Times New Roman" panose="02020603050405020304" pitchFamily="18" charset="0"/>
              </a:rPr>
              <a:t>:</a:t>
            </a:r>
          </a:p>
          <a:p>
            <a:pPr lvl="0" algn="just">
              <a:lnSpc>
                <a:spcPct val="150000"/>
              </a:lnSpc>
              <a:spcAft>
                <a:spcPts val="1000"/>
              </a:spcAft>
            </a:pP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el nombre genérico del medicamento </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la concentración</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forma farmacéutica</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intervalo de dosificación </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ru-RU" sz="2400" dirty="0">
                <a:effectLst/>
                <a:latin typeface="Arial" panose="020B0604020202020204" pitchFamily="34" charset="0"/>
                <a:ea typeface="Calibri" panose="020F0502020204030204" pitchFamily="34" charset="0"/>
                <a:cs typeface="Times New Roman" panose="02020603050405020304" pitchFamily="18" charset="0"/>
              </a:rPr>
              <a:t>la identificación del médico prescriptor.</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098" name="Picture 2" descr="Resultado de imagen para nombre generico del medicam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528" y="1555867"/>
            <a:ext cx="4433047" cy="499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2" name="Rectángulo 1"/>
          <p:cNvSpPr/>
          <p:nvPr/>
        </p:nvSpPr>
        <p:spPr>
          <a:xfrm>
            <a:off x="457199" y="304817"/>
            <a:ext cx="7427258" cy="120032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Bef>
                <a:spcPts val="1200"/>
              </a:spcBef>
              <a:spcAft>
                <a:spcPts val="300"/>
              </a:spcAft>
            </a:pPr>
            <a:r>
              <a:rPr lang="ru-RU" sz="2400" b="1" kern="1600" dirty="0">
                <a:effectLst/>
                <a:latin typeface="Arial" panose="020B0604020202020204" pitchFamily="34" charset="0"/>
                <a:ea typeface="Times New Roman" panose="02020603050405020304" pitchFamily="18" charset="0"/>
                <a:cs typeface="Times New Roman" panose="02020603050405020304" pitchFamily="18" charset="0"/>
              </a:rPr>
              <a:t>Entrega del medicamento y educación al paciente en el uso adecuado del medicamento </a:t>
            </a:r>
            <a:endParaRPr lang="es-MX" sz="2400" b="1" kern="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221005" y="4564785"/>
            <a:ext cx="9451042" cy="188199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1000"/>
              </a:spcAft>
            </a:pPr>
            <a:r>
              <a:rPr lang="ru-RU" sz="2000" b="1" dirty="0">
                <a:effectLst/>
                <a:latin typeface="Arial" panose="020B0604020202020204" pitchFamily="34" charset="0"/>
                <a:ea typeface="Calibri" panose="020F0502020204030204" pitchFamily="34" charset="0"/>
                <a:cs typeface="Times New Roman" panose="02020603050405020304" pitchFamily="18" charset="0"/>
              </a:rPr>
              <a:t>A excepción de los medicamentos de venta libre (OTC) que no requieren receta médica, no deberá recomendarse ni dispensarse ningún tipo de medicamento, advirtiendo siempre al usuario sobre los peligros de la automedicación.</a:t>
            </a: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221005" y="1725366"/>
            <a:ext cx="9451042" cy="1015663"/>
          </a:xfrm>
          <a:prstGeom prst="rect">
            <a:avLst/>
          </a:prstGeo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000"/>
              </a:spcAft>
            </a:pPr>
            <a:r>
              <a:rPr lang="ru-RU" sz="2000" b="1" dirty="0">
                <a:effectLst/>
                <a:latin typeface="Arial" panose="020B0604020202020204" pitchFamily="34" charset="0"/>
                <a:ea typeface="Calibri" panose="020F0502020204030204" pitchFamily="34" charset="0"/>
                <a:cs typeface="Times New Roman" panose="02020603050405020304" pitchFamily="18" charset="0"/>
              </a:rPr>
              <a:t>Debe orientar y aconsejar al usuario sobre los riesgos de la automedicación y de la recomendación de medicamentos a otras personas. </a:t>
            </a: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221005" y="3173577"/>
            <a:ext cx="9451042" cy="958660"/>
          </a:xfrm>
          <a:prstGeom prst="rect">
            <a:avLst/>
          </a:prstGeom>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Aft>
                <a:spcPts val="1000"/>
              </a:spcAft>
            </a:pPr>
            <a:r>
              <a:rPr lang="ru-RU" sz="2000" b="1" dirty="0">
                <a:effectLst/>
                <a:latin typeface="Arial" panose="020B0604020202020204" pitchFamily="34" charset="0"/>
                <a:ea typeface="Calibri" panose="020F0502020204030204" pitchFamily="34" charset="0"/>
                <a:cs typeface="Times New Roman" panose="02020603050405020304" pitchFamily="18" charset="0"/>
              </a:rPr>
              <a:t>Debe proporcionar información sobre la forma de administración de los medicamentos</a:t>
            </a:r>
            <a:r>
              <a:rPr lang="es-MX" sz="2000" b="1" dirty="0">
                <a:effectLst/>
                <a:latin typeface="Arial" panose="020B0604020202020204" pitchFamily="34" charset="0"/>
                <a:ea typeface="Calibri" panose="020F0502020204030204" pitchFamily="34" charset="0"/>
                <a:cs typeface="Times New Roman" panose="02020603050405020304" pitchFamily="18" charset="0"/>
              </a:rPr>
              <a:t>.</a:t>
            </a:r>
            <a:r>
              <a:rPr lang="ru-RU" sz="20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Flecha curvada hacia la derecha 5"/>
          <p:cNvSpPr/>
          <p:nvPr/>
        </p:nvSpPr>
        <p:spPr>
          <a:xfrm>
            <a:off x="457200" y="2111188"/>
            <a:ext cx="1559859" cy="1824320"/>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solidFill>
                <a:schemeClr val="tx1"/>
              </a:solidFill>
            </a:endParaRPr>
          </a:p>
        </p:txBody>
      </p:sp>
      <p:sp>
        <p:nvSpPr>
          <p:cNvPr id="7" name="Flecha curvada hacia la derecha 6"/>
          <p:cNvSpPr/>
          <p:nvPr/>
        </p:nvSpPr>
        <p:spPr>
          <a:xfrm>
            <a:off x="457199" y="3998256"/>
            <a:ext cx="1559859" cy="1824320"/>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3111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sp>
        <p:nvSpPr>
          <p:cNvPr id="3" name="Rectángulo 2"/>
          <p:cNvSpPr/>
          <p:nvPr/>
        </p:nvSpPr>
        <p:spPr>
          <a:xfrm>
            <a:off x="1546408" y="316869"/>
            <a:ext cx="8511989" cy="120032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Bef>
                <a:spcPts val="1200"/>
              </a:spcBef>
              <a:spcAft>
                <a:spcPts val="300"/>
              </a:spcAft>
            </a:pPr>
            <a:r>
              <a:rPr lang="es-MX" sz="2400" b="1" kern="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Importancia de conocer los tipos de recetas médicas dispensadas en la farmacia y sus elementos. </a:t>
            </a:r>
          </a:p>
        </p:txBody>
      </p:sp>
      <p:sp>
        <p:nvSpPr>
          <p:cNvPr id="4" name="Rectángulo 3"/>
          <p:cNvSpPr/>
          <p:nvPr/>
        </p:nvSpPr>
        <p:spPr>
          <a:xfrm>
            <a:off x="732862" y="1989240"/>
            <a:ext cx="10139084" cy="3836948"/>
          </a:xfrm>
          <a:prstGeom prst="rect">
            <a:avLst/>
          </a:prstGeom>
        </p:spPr>
        <p:txBody>
          <a:bodyPr wrap="square">
            <a:spAutoFit/>
          </a:bodyPr>
          <a:lstStyle/>
          <a:p>
            <a:pPr marL="342900" indent="-342900" algn="ctr">
              <a:lnSpc>
                <a:spcPct val="150000"/>
              </a:lnSpc>
              <a:spcAft>
                <a:spcPts val="1000"/>
              </a:spcAft>
              <a:buFont typeface="Wingdings" panose="05000000000000000000" pitchFamily="2" charset="2"/>
              <a:buChar char="Ø"/>
            </a:pPr>
            <a:r>
              <a:rPr lang="es-MX" sz="2000" b="1" dirty="0">
                <a:effectLst/>
                <a:latin typeface="Arial" panose="020B0604020202020204" pitchFamily="34" charset="0"/>
                <a:ea typeface="Calibri" panose="020F0502020204030204" pitchFamily="34" charset="0"/>
                <a:cs typeface="Times New Roman" panose="02020603050405020304" pitchFamily="18" charset="0"/>
              </a:rPr>
              <a:t>La receta médica es una orden.</a:t>
            </a:r>
          </a:p>
          <a:p>
            <a:pPr marL="342900" indent="-342900" algn="ctr">
              <a:lnSpc>
                <a:spcPct val="150000"/>
              </a:lnSpc>
              <a:spcAft>
                <a:spcPts val="1000"/>
              </a:spcAft>
              <a:buFont typeface="Wingdings" panose="05000000000000000000" pitchFamily="2" charset="2"/>
              <a:buChar char="Ø"/>
            </a:pP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ctr">
              <a:lnSpc>
                <a:spcPct val="150000"/>
              </a:lnSpc>
              <a:spcAft>
                <a:spcPts val="1000"/>
              </a:spcAft>
              <a:buFont typeface="Wingdings" panose="05000000000000000000" pitchFamily="2" charset="2"/>
              <a:buChar char="Ø"/>
            </a:pPr>
            <a:r>
              <a:rPr lang="es-MX" sz="2000" b="1" dirty="0">
                <a:effectLst/>
                <a:latin typeface="Arial" panose="020B0604020202020204" pitchFamily="34" charset="0"/>
                <a:ea typeface="Calibri" panose="020F0502020204030204" pitchFamily="34" charset="0"/>
                <a:cs typeface="Times New Roman" panose="02020603050405020304" pitchFamily="18" charset="0"/>
              </a:rPr>
              <a:t>La prescripción y el tratamiento pueden ser inútiles si los medicamentos no son dispensados correctamente .</a:t>
            </a:r>
          </a:p>
          <a:p>
            <a:pPr marL="342900" indent="-342900" algn="ctr">
              <a:lnSpc>
                <a:spcPct val="150000"/>
              </a:lnSpc>
              <a:spcAft>
                <a:spcPts val="1000"/>
              </a:spcAft>
              <a:buFont typeface="Wingdings" panose="05000000000000000000" pitchFamily="2" charset="2"/>
              <a:buChar char="Ø"/>
            </a:pPr>
            <a:endParaRPr lang="es-MX" sz="2000" b="1"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ctr">
              <a:lnSpc>
                <a:spcPct val="150000"/>
              </a:lnSpc>
              <a:spcAft>
                <a:spcPts val="1000"/>
              </a:spcAft>
              <a:buFont typeface="Wingdings" panose="05000000000000000000" pitchFamily="2" charset="2"/>
              <a:buChar char="Ø"/>
            </a:pPr>
            <a:r>
              <a:rPr lang="es-MX" sz="2000" b="1" dirty="0">
                <a:effectLst/>
                <a:latin typeface="Arial" panose="020B0604020202020204" pitchFamily="34" charset="0"/>
                <a:ea typeface="Calibri" panose="020F0502020204030204" pitchFamily="34" charset="0"/>
                <a:cs typeface="Times New Roman" panose="02020603050405020304" pitchFamily="18" charset="0"/>
              </a:rPr>
              <a:t>Es recomendable hacer un registro de control de las recetas médicas, las cuales existan medicamentos con cierto grado de riesgo sanitario</a:t>
            </a:r>
          </a:p>
        </p:txBody>
      </p:sp>
      <p:sp>
        <p:nvSpPr>
          <p:cNvPr id="5" name="Flecha abajo 4"/>
          <p:cNvSpPr/>
          <p:nvPr/>
        </p:nvSpPr>
        <p:spPr>
          <a:xfrm>
            <a:off x="5607421" y="2677741"/>
            <a:ext cx="389965" cy="457200"/>
          </a:xfrm>
          <a:prstGeom prst="downArrow">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Flecha abajo 5"/>
          <p:cNvSpPr/>
          <p:nvPr/>
        </p:nvSpPr>
        <p:spPr>
          <a:xfrm>
            <a:off x="5607421" y="4296782"/>
            <a:ext cx="389965" cy="457200"/>
          </a:xfrm>
          <a:prstGeom prst="downArrow">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0683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84284"/>
          </a:xfrm>
          <a:prstGeom prst="rect">
            <a:avLst/>
          </a:prstGeom>
          <a:noFill/>
          <a:ln>
            <a:noFill/>
          </a:ln>
        </p:spPr>
      </p:pic>
      <p:pic>
        <p:nvPicPr>
          <p:cNvPr id="5122" name="Picture 2" descr="Resultado de imagen para que debe de contener una receta med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902" y="4601168"/>
            <a:ext cx="3333750" cy="220980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801902" y="236186"/>
            <a:ext cx="8511989" cy="168584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Bef>
                <a:spcPts val="1200"/>
              </a:spcBef>
              <a:spcAft>
                <a:spcPts val="300"/>
              </a:spcAft>
            </a:pPr>
            <a:r>
              <a:rPr lang="es-MX" sz="2400" b="1" kern="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Tipos de receta médica, los elementos que deben contener y observaciones adicionales para el caso de medicamentos controlados. </a:t>
            </a:r>
          </a:p>
        </p:txBody>
      </p:sp>
      <p:sp>
        <p:nvSpPr>
          <p:cNvPr id="7" name="Rectángulo 6"/>
          <p:cNvSpPr/>
          <p:nvPr/>
        </p:nvSpPr>
        <p:spPr>
          <a:xfrm>
            <a:off x="1317812" y="2221871"/>
            <a:ext cx="10085294" cy="2508379"/>
          </a:xfrm>
          <a:prstGeom prst="rect">
            <a:avLst/>
          </a:prstGeom>
        </p:spPr>
        <p:txBody>
          <a:bodyPr wrap="square">
            <a:spAutoFit/>
          </a:bodyPr>
          <a:lstStyle/>
          <a:p>
            <a:pPr algn="just">
              <a:lnSpc>
                <a:spcPct val="150000"/>
              </a:lnSpc>
              <a:spcAft>
                <a:spcPts val="1000"/>
              </a:spcAft>
            </a:pPr>
            <a:r>
              <a:rPr lang="es-MX" sz="2400" b="1" dirty="0">
                <a:effectLst/>
                <a:latin typeface="Arial" panose="020B0604020202020204" pitchFamily="34" charset="0"/>
                <a:ea typeface="Calibri" panose="020F0502020204030204" pitchFamily="34" charset="0"/>
                <a:cs typeface="Times New Roman" panose="02020603050405020304" pitchFamily="18" charset="0"/>
              </a:rPr>
              <a:t>Lo </a:t>
            </a:r>
            <a:r>
              <a:rPr lang="es-MX" sz="2400" b="1" dirty="0">
                <a:latin typeface="Arial" panose="020B0604020202020204" pitchFamily="34" charset="0"/>
                <a:ea typeface="Calibri" panose="020F0502020204030204" pitchFamily="34" charset="0"/>
                <a:cs typeface="Times New Roman" panose="02020603050405020304" pitchFamily="18" charset="0"/>
              </a:rPr>
              <a:t>que </a:t>
            </a:r>
            <a:r>
              <a:rPr lang="es-MX" sz="2400" b="1" dirty="0">
                <a:effectLst/>
                <a:latin typeface="Arial" panose="020B0604020202020204" pitchFamily="34" charset="0"/>
                <a:ea typeface="Calibri" panose="020F0502020204030204" pitchFamily="34" charset="0"/>
                <a:cs typeface="Times New Roman" panose="02020603050405020304" pitchFamily="18" charset="0"/>
              </a:rPr>
              <a:t>debe de contener las recetas médicas: </a:t>
            </a:r>
          </a:p>
          <a:p>
            <a:pPr algn="just">
              <a:lnSpc>
                <a:spcPct val="150000"/>
              </a:lnSpc>
              <a:spcAft>
                <a:spcPts val="1000"/>
              </a:spcAft>
            </a:pPr>
            <a:endParaRPr lang="es-MX" sz="24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Prescripción: </a:t>
            </a:r>
            <a:r>
              <a:rPr lang="es-MX" sz="2000" dirty="0">
                <a:effectLst/>
                <a:latin typeface="Arial" panose="020B0604020202020204" pitchFamily="34" charset="0"/>
                <a:ea typeface="Calibri" panose="020F0502020204030204" pitchFamily="34" charset="0"/>
                <a:cs typeface="Times New Roman" panose="02020603050405020304" pitchFamily="18" charset="0"/>
              </a:rPr>
              <a:t>RIS Art. 28, 29, 30, 31 y 32. </a:t>
            </a:r>
          </a:p>
          <a:p>
            <a:pPr algn="just">
              <a:lnSpc>
                <a:spcPct val="150000"/>
              </a:lnSpc>
              <a:spcAft>
                <a:spcPts val="100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Venta o suministro: </a:t>
            </a:r>
            <a:r>
              <a:rPr lang="es-MX" sz="2000" dirty="0">
                <a:effectLst/>
                <a:latin typeface="Arial" panose="020B0604020202020204" pitchFamily="34" charset="0"/>
                <a:ea typeface="Calibri" panose="020F0502020204030204" pitchFamily="34" charset="0"/>
                <a:cs typeface="Times New Roman" panose="02020603050405020304" pitchFamily="18" charset="0"/>
              </a:rPr>
              <a:t>LGS Art. 226, RIS Art. 33, 34 y 35, y Acuerdo de antibióticos.</a:t>
            </a:r>
          </a:p>
        </p:txBody>
      </p:sp>
      <p:pic>
        <p:nvPicPr>
          <p:cNvPr id="5124" name="Picture 4" descr="Resultado de imagen para que debe de contener una receta med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341" y="4601168"/>
            <a:ext cx="2971800" cy="1994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995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2406</Words>
  <Application>Microsoft Office PowerPoint</Application>
  <PresentationFormat>Panorámica</PresentationFormat>
  <Paragraphs>218</Paragraphs>
  <Slides>35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Existen dos tipos de recetas</vt:lpstr>
      <vt:lpstr>Presentación de PowerPoint</vt:lpstr>
      <vt:lpstr>Presentación de PowerPoint</vt:lpstr>
      <vt:lpstr>Presentación de PowerPoint</vt:lpstr>
      <vt:lpstr>Presentación de PowerPoint</vt:lpstr>
      <vt:lpstr>Presentación de PowerPoint</vt:lpstr>
      <vt:lpstr>Presentación de PowerPoint</vt:lpstr>
      <vt:lpstr>Norma Oficial Mexicana Farmacopea de los Estados Unidos Mexicanos y Suplementos </vt:lpstr>
      <vt:lpstr>Personal que asiste en la dispensación dentro de la farmacia  </vt:lpstr>
      <vt:lpstr>Presentación de PowerPoint</vt:lpstr>
      <vt:lpstr>Artículos de la Ley General de Salud</vt:lpstr>
      <vt:lpstr>Presentación de PowerPoint</vt:lpstr>
      <vt:lpstr>Presentación de PowerPoint</vt:lpstr>
      <vt:lpstr>Presentación de PowerPoint</vt:lpstr>
      <vt:lpstr>Importancia de la limpieza del establecimiento y de la higiene del personal que asiste en la dispensación.  </vt:lpstr>
      <vt:lpstr>Presentación de PowerPoint</vt:lpstr>
      <vt:lpstr>Atención al cliente  </vt:lpstr>
      <vt:lpstr>Aspectos que no se deben descuidar  </vt:lpstr>
      <vt:lpstr>Presentación de PowerPoint</vt:lpstr>
      <vt:lpstr>Características principales de la Atención Farmacéutica</vt:lpstr>
      <vt:lpstr>Elementos principales para atención y asistencia en la dispensación al cliente  </vt:lpstr>
      <vt:lpstr>Etapas de la asistencia en la dispensación de medicamentos  </vt:lpstr>
      <vt:lpstr>Criterios Que Condicionan Que El Proceso De Dispensación Sea El Adecuado  </vt:lpstr>
      <vt:lpstr>Presentación de PowerPoint</vt:lpstr>
      <vt:lpstr>Características del buen dispensador.</vt:lpstr>
      <vt:lpstr>BIBLIOGRAFÍA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Edith</dc:creator>
  <cp:lastModifiedBy>ABRAHAM CUAUHTEMOC GOMEZ CHOEL</cp:lastModifiedBy>
  <cp:revision>23</cp:revision>
  <dcterms:created xsi:type="dcterms:W3CDTF">2016-11-14T19:10:28Z</dcterms:created>
  <dcterms:modified xsi:type="dcterms:W3CDTF">2020-10-28T23:46:27Z</dcterms:modified>
</cp:coreProperties>
</file>